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2"/>
  </p:notesMasterIdLst>
  <p:sldIdLst>
    <p:sldId id="256" r:id="rId2"/>
    <p:sldId id="257" r:id="rId3"/>
    <p:sldId id="259" r:id="rId4"/>
    <p:sldId id="362" r:id="rId5"/>
    <p:sldId id="266" r:id="rId6"/>
    <p:sldId id="260" r:id="rId7"/>
    <p:sldId id="261" r:id="rId8"/>
    <p:sldId id="262" r:id="rId9"/>
    <p:sldId id="263" r:id="rId10"/>
    <p:sldId id="264" r:id="rId11"/>
    <p:sldId id="265" r:id="rId12"/>
    <p:sldId id="267" r:id="rId13"/>
    <p:sldId id="269" r:id="rId14"/>
    <p:sldId id="270" r:id="rId15"/>
    <p:sldId id="271" r:id="rId16"/>
    <p:sldId id="275" r:id="rId17"/>
    <p:sldId id="272" r:id="rId18"/>
    <p:sldId id="273" r:id="rId19"/>
    <p:sldId id="274" r:id="rId20"/>
    <p:sldId id="276" r:id="rId21"/>
    <p:sldId id="277" r:id="rId22"/>
    <p:sldId id="370" r:id="rId23"/>
    <p:sldId id="278" r:id="rId24"/>
    <p:sldId id="279" r:id="rId25"/>
    <p:sldId id="280" r:id="rId26"/>
    <p:sldId id="281" r:id="rId27"/>
    <p:sldId id="282" r:id="rId28"/>
    <p:sldId id="283" r:id="rId29"/>
    <p:sldId id="364" r:id="rId30"/>
    <p:sldId id="365" r:id="rId31"/>
    <p:sldId id="366" r:id="rId32"/>
    <p:sldId id="367" r:id="rId33"/>
    <p:sldId id="368" r:id="rId34"/>
    <p:sldId id="369" r:id="rId35"/>
    <p:sldId id="284" r:id="rId36"/>
    <p:sldId id="291" r:id="rId37"/>
    <p:sldId id="290" r:id="rId38"/>
    <p:sldId id="292" r:id="rId39"/>
    <p:sldId id="285" r:id="rId40"/>
    <p:sldId id="286" r:id="rId41"/>
    <p:sldId id="287" r:id="rId42"/>
    <p:sldId id="288" r:id="rId43"/>
    <p:sldId id="289" r:id="rId44"/>
    <p:sldId id="293" r:id="rId45"/>
    <p:sldId id="294" r:id="rId46"/>
    <p:sldId id="302" r:id="rId47"/>
    <p:sldId id="303" r:id="rId48"/>
    <p:sldId id="304" r:id="rId49"/>
    <p:sldId id="305" r:id="rId50"/>
    <p:sldId id="306" r:id="rId51"/>
    <p:sldId id="339" r:id="rId52"/>
    <p:sldId id="297" r:id="rId53"/>
    <p:sldId id="298" r:id="rId54"/>
    <p:sldId id="299" r:id="rId55"/>
    <p:sldId id="300" r:id="rId56"/>
    <p:sldId id="307" r:id="rId57"/>
    <p:sldId id="301" r:id="rId58"/>
    <p:sldId id="308" r:id="rId59"/>
    <p:sldId id="317" r:id="rId60"/>
    <p:sldId id="340" r:id="rId61"/>
    <p:sldId id="341" r:id="rId62"/>
    <p:sldId id="342" r:id="rId63"/>
    <p:sldId id="343" r:id="rId64"/>
    <p:sldId id="344" r:id="rId65"/>
    <p:sldId id="363" r:id="rId66"/>
    <p:sldId id="345" r:id="rId67"/>
    <p:sldId id="346" r:id="rId68"/>
    <p:sldId id="347" r:id="rId69"/>
    <p:sldId id="348" r:id="rId70"/>
    <p:sldId id="349" r:id="rId71"/>
    <p:sldId id="350" r:id="rId72"/>
    <p:sldId id="351" r:id="rId73"/>
    <p:sldId id="352" r:id="rId74"/>
    <p:sldId id="353" r:id="rId75"/>
    <p:sldId id="354" r:id="rId76"/>
    <p:sldId id="355" r:id="rId77"/>
    <p:sldId id="361" r:id="rId78"/>
    <p:sldId id="356" r:id="rId79"/>
    <p:sldId id="357" r:id="rId80"/>
    <p:sldId id="358" r:id="rId81"/>
    <p:sldId id="359" r:id="rId82"/>
    <p:sldId id="360" r:id="rId83"/>
    <p:sldId id="309" r:id="rId84"/>
    <p:sldId id="311" r:id="rId85"/>
    <p:sldId id="310" r:id="rId86"/>
    <p:sldId id="312" r:id="rId87"/>
    <p:sldId id="313" r:id="rId88"/>
    <p:sldId id="314" r:id="rId89"/>
    <p:sldId id="315" r:id="rId90"/>
    <p:sldId id="316" r:id="rId9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p:cViewPr varScale="1">
        <p:scale>
          <a:sx n="115" d="100"/>
          <a:sy n="115"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9F854-0045-4575-AD58-A81459F945B2}" type="datetimeFigureOut">
              <a:rPr lang="es-ES"/>
              <a:t>06/05/2019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C9A07-097B-4C03-817B-3B291D43C14F}" type="slidenum">
              <a:rPr lang="es-ES"/>
              <a:t>‹Nº›</a:t>
            </a:fld>
            <a:endParaRPr lang="es-ES"/>
          </a:p>
        </p:txBody>
      </p:sp>
    </p:spTree>
    <p:extLst>
      <p:ext uri="{BB962C8B-B14F-4D97-AF65-F5344CB8AC3E}">
        <p14:creationId xmlns:p14="http://schemas.microsoft.com/office/powerpoint/2010/main" val="154466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a:t>
            </a:fld>
            <a:endParaRPr lang="es-ES"/>
          </a:p>
        </p:txBody>
      </p:sp>
    </p:spTree>
    <p:extLst>
      <p:ext uri="{BB962C8B-B14F-4D97-AF65-F5344CB8AC3E}">
        <p14:creationId xmlns:p14="http://schemas.microsoft.com/office/powerpoint/2010/main" val="394269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10</a:t>
            </a:fld>
            <a:endParaRPr lang="es-ES"/>
          </a:p>
        </p:txBody>
      </p:sp>
    </p:spTree>
    <p:extLst>
      <p:ext uri="{BB962C8B-B14F-4D97-AF65-F5344CB8AC3E}">
        <p14:creationId xmlns:p14="http://schemas.microsoft.com/office/powerpoint/2010/main" val="19357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11</a:t>
            </a:fld>
            <a:endParaRPr lang="es-ES"/>
          </a:p>
        </p:txBody>
      </p:sp>
    </p:spTree>
    <p:extLst>
      <p:ext uri="{BB962C8B-B14F-4D97-AF65-F5344CB8AC3E}">
        <p14:creationId xmlns:p14="http://schemas.microsoft.com/office/powerpoint/2010/main" val="137670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12</a:t>
            </a:fld>
            <a:endParaRPr lang="es-ES"/>
          </a:p>
        </p:txBody>
      </p:sp>
    </p:spTree>
    <p:extLst>
      <p:ext uri="{BB962C8B-B14F-4D97-AF65-F5344CB8AC3E}">
        <p14:creationId xmlns:p14="http://schemas.microsoft.com/office/powerpoint/2010/main" val="383528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13</a:t>
            </a:fld>
            <a:endParaRPr lang="es-ES"/>
          </a:p>
        </p:txBody>
      </p:sp>
    </p:spTree>
    <p:extLst>
      <p:ext uri="{BB962C8B-B14F-4D97-AF65-F5344CB8AC3E}">
        <p14:creationId xmlns:p14="http://schemas.microsoft.com/office/powerpoint/2010/main" val="392210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14</a:t>
            </a:fld>
            <a:endParaRPr lang="es-ES"/>
          </a:p>
        </p:txBody>
      </p:sp>
    </p:spTree>
    <p:extLst>
      <p:ext uri="{BB962C8B-B14F-4D97-AF65-F5344CB8AC3E}">
        <p14:creationId xmlns:p14="http://schemas.microsoft.com/office/powerpoint/2010/main" val="127907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15</a:t>
            </a:fld>
            <a:endParaRPr lang="es-ES"/>
          </a:p>
        </p:txBody>
      </p:sp>
    </p:spTree>
    <p:extLst>
      <p:ext uri="{BB962C8B-B14F-4D97-AF65-F5344CB8AC3E}">
        <p14:creationId xmlns:p14="http://schemas.microsoft.com/office/powerpoint/2010/main" val="624345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16</a:t>
            </a:fld>
            <a:endParaRPr lang="es-ES"/>
          </a:p>
        </p:txBody>
      </p:sp>
    </p:spTree>
    <p:extLst>
      <p:ext uri="{BB962C8B-B14F-4D97-AF65-F5344CB8AC3E}">
        <p14:creationId xmlns:p14="http://schemas.microsoft.com/office/powerpoint/2010/main" val="199164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17</a:t>
            </a:fld>
            <a:endParaRPr lang="es-ES"/>
          </a:p>
        </p:txBody>
      </p:sp>
    </p:spTree>
    <p:extLst>
      <p:ext uri="{BB962C8B-B14F-4D97-AF65-F5344CB8AC3E}">
        <p14:creationId xmlns:p14="http://schemas.microsoft.com/office/powerpoint/2010/main" val="302547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18</a:t>
            </a:fld>
            <a:endParaRPr lang="es-ES"/>
          </a:p>
        </p:txBody>
      </p:sp>
    </p:spTree>
    <p:extLst>
      <p:ext uri="{BB962C8B-B14F-4D97-AF65-F5344CB8AC3E}">
        <p14:creationId xmlns:p14="http://schemas.microsoft.com/office/powerpoint/2010/main" val="1028918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19</a:t>
            </a:fld>
            <a:endParaRPr lang="es-ES"/>
          </a:p>
        </p:txBody>
      </p:sp>
    </p:spTree>
    <p:extLst>
      <p:ext uri="{BB962C8B-B14F-4D97-AF65-F5344CB8AC3E}">
        <p14:creationId xmlns:p14="http://schemas.microsoft.com/office/powerpoint/2010/main" val="175347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a:t>
            </a:fld>
            <a:endParaRPr lang="es-ES"/>
          </a:p>
        </p:txBody>
      </p:sp>
    </p:spTree>
    <p:extLst>
      <p:ext uri="{BB962C8B-B14F-4D97-AF65-F5344CB8AC3E}">
        <p14:creationId xmlns:p14="http://schemas.microsoft.com/office/powerpoint/2010/main" val="265029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20</a:t>
            </a:fld>
            <a:endParaRPr lang="es-ES"/>
          </a:p>
        </p:txBody>
      </p:sp>
    </p:spTree>
    <p:extLst>
      <p:ext uri="{BB962C8B-B14F-4D97-AF65-F5344CB8AC3E}">
        <p14:creationId xmlns:p14="http://schemas.microsoft.com/office/powerpoint/2010/main" val="100721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21</a:t>
            </a:fld>
            <a:endParaRPr lang="es-ES"/>
          </a:p>
        </p:txBody>
      </p:sp>
    </p:spTree>
    <p:extLst>
      <p:ext uri="{BB962C8B-B14F-4D97-AF65-F5344CB8AC3E}">
        <p14:creationId xmlns:p14="http://schemas.microsoft.com/office/powerpoint/2010/main" val="1471484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22</a:t>
            </a:fld>
            <a:endParaRPr lang="es-ES"/>
          </a:p>
        </p:txBody>
      </p:sp>
    </p:spTree>
    <p:extLst>
      <p:ext uri="{BB962C8B-B14F-4D97-AF65-F5344CB8AC3E}">
        <p14:creationId xmlns:p14="http://schemas.microsoft.com/office/powerpoint/2010/main" val="209029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23</a:t>
            </a:fld>
            <a:endParaRPr lang="es-ES"/>
          </a:p>
        </p:txBody>
      </p:sp>
    </p:spTree>
    <p:extLst>
      <p:ext uri="{BB962C8B-B14F-4D97-AF65-F5344CB8AC3E}">
        <p14:creationId xmlns:p14="http://schemas.microsoft.com/office/powerpoint/2010/main" val="2216639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24</a:t>
            </a:fld>
            <a:endParaRPr lang="es-ES"/>
          </a:p>
        </p:txBody>
      </p:sp>
    </p:spTree>
    <p:extLst>
      <p:ext uri="{BB962C8B-B14F-4D97-AF65-F5344CB8AC3E}">
        <p14:creationId xmlns:p14="http://schemas.microsoft.com/office/powerpoint/2010/main" val="325594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25</a:t>
            </a:fld>
            <a:endParaRPr lang="es-ES"/>
          </a:p>
        </p:txBody>
      </p:sp>
    </p:spTree>
    <p:extLst>
      <p:ext uri="{BB962C8B-B14F-4D97-AF65-F5344CB8AC3E}">
        <p14:creationId xmlns:p14="http://schemas.microsoft.com/office/powerpoint/2010/main" val="977002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26</a:t>
            </a:fld>
            <a:endParaRPr lang="es-ES"/>
          </a:p>
        </p:txBody>
      </p:sp>
    </p:spTree>
    <p:extLst>
      <p:ext uri="{BB962C8B-B14F-4D97-AF65-F5344CB8AC3E}">
        <p14:creationId xmlns:p14="http://schemas.microsoft.com/office/powerpoint/2010/main" val="2896396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27</a:t>
            </a:fld>
            <a:endParaRPr lang="es-ES"/>
          </a:p>
        </p:txBody>
      </p:sp>
    </p:spTree>
    <p:extLst>
      <p:ext uri="{BB962C8B-B14F-4D97-AF65-F5344CB8AC3E}">
        <p14:creationId xmlns:p14="http://schemas.microsoft.com/office/powerpoint/2010/main" val="2945110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28</a:t>
            </a:fld>
            <a:endParaRPr lang="es-ES"/>
          </a:p>
        </p:txBody>
      </p:sp>
    </p:spTree>
    <p:extLst>
      <p:ext uri="{BB962C8B-B14F-4D97-AF65-F5344CB8AC3E}">
        <p14:creationId xmlns:p14="http://schemas.microsoft.com/office/powerpoint/2010/main" val="2338931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29</a:t>
            </a:fld>
            <a:endParaRPr lang="es-ES"/>
          </a:p>
        </p:txBody>
      </p:sp>
    </p:spTree>
    <p:extLst>
      <p:ext uri="{BB962C8B-B14F-4D97-AF65-F5344CB8AC3E}">
        <p14:creationId xmlns:p14="http://schemas.microsoft.com/office/powerpoint/2010/main" val="391485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3</a:t>
            </a:fld>
            <a:endParaRPr lang="es-ES"/>
          </a:p>
        </p:txBody>
      </p:sp>
    </p:spTree>
    <p:extLst>
      <p:ext uri="{BB962C8B-B14F-4D97-AF65-F5344CB8AC3E}">
        <p14:creationId xmlns:p14="http://schemas.microsoft.com/office/powerpoint/2010/main" val="3399930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30</a:t>
            </a:fld>
            <a:endParaRPr lang="es-ES"/>
          </a:p>
        </p:txBody>
      </p:sp>
    </p:spTree>
    <p:extLst>
      <p:ext uri="{BB962C8B-B14F-4D97-AF65-F5344CB8AC3E}">
        <p14:creationId xmlns:p14="http://schemas.microsoft.com/office/powerpoint/2010/main" val="239110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31</a:t>
            </a:fld>
            <a:endParaRPr lang="es-ES"/>
          </a:p>
        </p:txBody>
      </p:sp>
    </p:spTree>
    <p:extLst>
      <p:ext uri="{BB962C8B-B14F-4D97-AF65-F5344CB8AC3E}">
        <p14:creationId xmlns:p14="http://schemas.microsoft.com/office/powerpoint/2010/main" val="3708787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32</a:t>
            </a:fld>
            <a:endParaRPr lang="es-ES"/>
          </a:p>
        </p:txBody>
      </p:sp>
    </p:spTree>
    <p:extLst>
      <p:ext uri="{BB962C8B-B14F-4D97-AF65-F5344CB8AC3E}">
        <p14:creationId xmlns:p14="http://schemas.microsoft.com/office/powerpoint/2010/main" val="1533115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33</a:t>
            </a:fld>
            <a:endParaRPr lang="es-ES"/>
          </a:p>
        </p:txBody>
      </p:sp>
    </p:spTree>
    <p:extLst>
      <p:ext uri="{BB962C8B-B14F-4D97-AF65-F5344CB8AC3E}">
        <p14:creationId xmlns:p14="http://schemas.microsoft.com/office/powerpoint/2010/main" val="1524121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34</a:t>
            </a:fld>
            <a:endParaRPr lang="es-ES"/>
          </a:p>
        </p:txBody>
      </p:sp>
    </p:spTree>
    <p:extLst>
      <p:ext uri="{BB962C8B-B14F-4D97-AF65-F5344CB8AC3E}">
        <p14:creationId xmlns:p14="http://schemas.microsoft.com/office/powerpoint/2010/main" val="3470383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35</a:t>
            </a:fld>
            <a:endParaRPr lang="es-ES"/>
          </a:p>
        </p:txBody>
      </p:sp>
    </p:spTree>
    <p:extLst>
      <p:ext uri="{BB962C8B-B14F-4D97-AF65-F5344CB8AC3E}">
        <p14:creationId xmlns:p14="http://schemas.microsoft.com/office/powerpoint/2010/main" val="3045387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53</a:t>
            </a:fld>
            <a:endParaRPr lang="es-ES"/>
          </a:p>
        </p:txBody>
      </p:sp>
    </p:spTree>
    <p:extLst>
      <p:ext uri="{BB962C8B-B14F-4D97-AF65-F5344CB8AC3E}">
        <p14:creationId xmlns:p14="http://schemas.microsoft.com/office/powerpoint/2010/main" val="508450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54</a:t>
            </a:fld>
            <a:endParaRPr lang="es-ES"/>
          </a:p>
        </p:txBody>
      </p:sp>
    </p:spTree>
    <p:extLst>
      <p:ext uri="{BB962C8B-B14F-4D97-AF65-F5344CB8AC3E}">
        <p14:creationId xmlns:p14="http://schemas.microsoft.com/office/powerpoint/2010/main" val="3260795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55</a:t>
            </a:fld>
            <a:endParaRPr lang="es-ES"/>
          </a:p>
        </p:txBody>
      </p:sp>
    </p:spTree>
    <p:extLst>
      <p:ext uri="{BB962C8B-B14F-4D97-AF65-F5344CB8AC3E}">
        <p14:creationId xmlns:p14="http://schemas.microsoft.com/office/powerpoint/2010/main" val="3536851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56</a:t>
            </a:fld>
            <a:endParaRPr lang="es-ES"/>
          </a:p>
        </p:txBody>
      </p:sp>
    </p:spTree>
    <p:extLst>
      <p:ext uri="{BB962C8B-B14F-4D97-AF65-F5344CB8AC3E}">
        <p14:creationId xmlns:p14="http://schemas.microsoft.com/office/powerpoint/2010/main" val="80968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4</a:t>
            </a:fld>
            <a:endParaRPr lang="es-ES"/>
          </a:p>
        </p:txBody>
      </p:sp>
    </p:spTree>
    <p:extLst>
      <p:ext uri="{BB962C8B-B14F-4D97-AF65-F5344CB8AC3E}">
        <p14:creationId xmlns:p14="http://schemas.microsoft.com/office/powerpoint/2010/main" val="1928809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57</a:t>
            </a:fld>
            <a:endParaRPr lang="es-ES"/>
          </a:p>
        </p:txBody>
      </p:sp>
    </p:spTree>
    <p:extLst>
      <p:ext uri="{BB962C8B-B14F-4D97-AF65-F5344CB8AC3E}">
        <p14:creationId xmlns:p14="http://schemas.microsoft.com/office/powerpoint/2010/main" val="3287795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58</a:t>
            </a:fld>
            <a:endParaRPr lang="es-ES"/>
          </a:p>
        </p:txBody>
      </p:sp>
    </p:spTree>
    <p:extLst>
      <p:ext uri="{BB962C8B-B14F-4D97-AF65-F5344CB8AC3E}">
        <p14:creationId xmlns:p14="http://schemas.microsoft.com/office/powerpoint/2010/main" val="20562370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59</a:t>
            </a:fld>
            <a:endParaRPr lang="es-ES"/>
          </a:p>
        </p:txBody>
      </p:sp>
    </p:spTree>
    <p:extLst>
      <p:ext uri="{BB962C8B-B14F-4D97-AF65-F5344CB8AC3E}">
        <p14:creationId xmlns:p14="http://schemas.microsoft.com/office/powerpoint/2010/main" val="4061235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61</a:t>
            </a:fld>
            <a:endParaRPr lang="es-ES"/>
          </a:p>
        </p:txBody>
      </p:sp>
    </p:spTree>
    <p:extLst>
      <p:ext uri="{BB962C8B-B14F-4D97-AF65-F5344CB8AC3E}">
        <p14:creationId xmlns:p14="http://schemas.microsoft.com/office/powerpoint/2010/main" val="1109920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62</a:t>
            </a:fld>
            <a:endParaRPr lang="es-ES"/>
          </a:p>
        </p:txBody>
      </p:sp>
    </p:spTree>
    <p:extLst>
      <p:ext uri="{BB962C8B-B14F-4D97-AF65-F5344CB8AC3E}">
        <p14:creationId xmlns:p14="http://schemas.microsoft.com/office/powerpoint/2010/main" val="989407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63</a:t>
            </a:fld>
            <a:endParaRPr lang="es-ES"/>
          </a:p>
        </p:txBody>
      </p:sp>
    </p:spTree>
    <p:extLst>
      <p:ext uri="{BB962C8B-B14F-4D97-AF65-F5344CB8AC3E}">
        <p14:creationId xmlns:p14="http://schemas.microsoft.com/office/powerpoint/2010/main" val="4100357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64</a:t>
            </a:fld>
            <a:endParaRPr lang="es-ES"/>
          </a:p>
        </p:txBody>
      </p:sp>
    </p:spTree>
    <p:extLst>
      <p:ext uri="{BB962C8B-B14F-4D97-AF65-F5344CB8AC3E}">
        <p14:creationId xmlns:p14="http://schemas.microsoft.com/office/powerpoint/2010/main" val="3616137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65</a:t>
            </a:fld>
            <a:endParaRPr lang="es-ES"/>
          </a:p>
        </p:txBody>
      </p:sp>
    </p:spTree>
    <p:extLst>
      <p:ext uri="{BB962C8B-B14F-4D97-AF65-F5344CB8AC3E}">
        <p14:creationId xmlns:p14="http://schemas.microsoft.com/office/powerpoint/2010/main" val="2117627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67</a:t>
            </a:fld>
            <a:endParaRPr lang="es-ES"/>
          </a:p>
        </p:txBody>
      </p:sp>
    </p:spTree>
    <p:extLst>
      <p:ext uri="{BB962C8B-B14F-4D97-AF65-F5344CB8AC3E}">
        <p14:creationId xmlns:p14="http://schemas.microsoft.com/office/powerpoint/2010/main" val="1765205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68</a:t>
            </a:fld>
            <a:endParaRPr lang="es-ES"/>
          </a:p>
        </p:txBody>
      </p:sp>
    </p:spTree>
    <p:extLst>
      <p:ext uri="{BB962C8B-B14F-4D97-AF65-F5344CB8AC3E}">
        <p14:creationId xmlns:p14="http://schemas.microsoft.com/office/powerpoint/2010/main" val="261225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5</a:t>
            </a:fld>
            <a:endParaRPr lang="es-ES"/>
          </a:p>
        </p:txBody>
      </p:sp>
    </p:spTree>
    <p:extLst>
      <p:ext uri="{BB962C8B-B14F-4D97-AF65-F5344CB8AC3E}">
        <p14:creationId xmlns:p14="http://schemas.microsoft.com/office/powerpoint/2010/main" val="1589742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69</a:t>
            </a:fld>
            <a:endParaRPr lang="es-ES"/>
          </a:p>
        </p:txBody>
      </p:sp>
    </p:spTree>
    <p:extLst>
      <p:ext uri="{BB962C8B-B14F-4D97-AF65-F5344CB8AC3E}">
        <p14:creationId xmlns:p14="http://schemas.microsoft.com/office/powerpoint/2010/main" val="106347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6</a:t>
            </a:fld>
            <a:endParaRPr lang="es-ES"/>
          </a:p>
        </p:txBody>
      </p:sp>
    </p:spTree>
    <p:extLst>
      <p:ext uri="{BB962C8B-B14F-4D97-AF65-F5344CB8AC3E}">
        <p14:creationId xmlns:p14="http://schemas.microsoft.com/office/powerpoint/2010/main" val="249634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7</a:t>
            </a:fld>
            <a:endParaRPr lang="es-ES"/>
          </a:p>
        </p:txBody>
      </p:sp>
    </p:spTree>
    <p:extLst>
      <p:ext uri="{BB962C8B-B14F-4D97-AF65-F5344CB8AC3E}">
        <p14:creationId xmlns:p14="http://schemas.microsoft.com/office/powerpoint/2010/main" val="329207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8</a:t>
            </a:fld>
            <a:endParaRPr lang="es-ES"/>
          </a:p>
        </p:txBody>
      </p:sp>
    </p:spTree>
    <p:extLst>
      <p:ext uri="{BB962C8B-B14F-4D97-AF65-F5344CB8AC3E}">
        <p14:creationId xmlns:p14="http://schemas.microsoft.com/office/powerpoint/2010/main" val="103978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34C9A07-097B-4C03-817B-3B291D43C14F}" type="slidenum">
              <a:rPr lang="es-ES"/>
              <a:t>9</a:t>
            </a:fld>
            <a:endParaRPr lang="es-ES"/>
          </a:p>
        </p:txBody>
      </p:sp>
    </p:spTree>
    <p:extLst>
      <p:ext uri="{BB962C8B-B14F-4D97-AF65-F5344CB8AC3E}">
        <p14:creationId xmlns:p14="http://schemas.microsoft.com/office/powerpoint/2010/main" val="226456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a:xfrm>
            <a:off x="3623733" y="6117336"/>
            <a:ext cx="3609438" cy="365125"/>
          </a:xfrm>
        </p:spPr>
        <p:txBody>
          <a:bodyPr/>
          <a:lstStyle/>
          <a:p>
            <a:endParaRPr lang="es-ES"/>
          </a:p>
        </p:txBody>
      </p:sp>
      <p:sp>
        <p:nvSpPr>
          <p:cNvPr id="6" name="Slide Number Placeholder 5"/>
          <p:cNvSpPr>
            <a:spLocks noGrp="1"/>
          </p:cNvSpPr>
          <p:nvPr>
            <p:ph type="sldNum" sz="quarter" idx="12"/>
          </p:nvPr>
        </p:nvSpPr>
        <p:spPr>
          <a:xfrm>
            <a:off x="8275320" y="6117336"/>
            <a:ext cx="411480" cy="365125"/>
          </a:xfrm>
        </p:spPr>
        <p:txBody>
          <a:bodyPr/>
          <a:lstStyle/>
          <a:p>
            <a:fld id="{27DB36B1-7183-4D31-910C-4A1AAF1E148E}" type="slidenum">
              <a:rPr lang="es-ES" smtClean="0"/>
              <a:t>‹Nº›</a:t>
            </a:fld>
            <a:endParaRPr lang="es-E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26328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9377A-9948-4548-9C99-91F591A5054A}" type="datetimeFigureOut">
              <a:rPr lang="es-ES" smtClean="0"/>
              <a:t>06/05/2019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341501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91838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250697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98800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262649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203529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833718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8049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a:xfrm>
            <a:off x="1972647" y="6108173"/>
            <a:ext cx="5314517" cy="365125"/>
          </a:xfrm>
        </p:spPr>
        <p:txBody>
          <a:bodyPr/>
          <a:lstStyle/>
          <a:p>
            <a:endParaRPr lang="es-ES"/>
          </a:p>
        </p:txBody>
      </p:sp>
      <p:sp>
        <p:nvSpPr>
          <p:cNvPr id="6" name="Slide Number Placeholder 5"/>
          <p:cNvSpPr>
            <a:spLocks noGrp="1"/>
          </p:cNvSpPr>
          <p:nvPr>
            <p:ph type="sldNum" sz="quarter" idx="12"/>
          </p:nvPr>
        </p:nvSpPr>
        <p:spPr>
          <a:xfrm>
            <a:off x="8258967" y="6108173"/>
            <a:ext cx="427833" cy="365125"/>
          </a:xfrm>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03692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9377A-9948-4548-9C99-91F591A5054A}" type="datetimeFigureOut">
              <a:rPr lang="es-ES" smtClean="0"/>
              <a:t>06/05/2019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273317" y="6116070"/>
            <a:ext cx="413483" cy="365125"/>
          </a:xfrm>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387793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09377A-9948-4548-9C99-91F591A5054A}" type="datetimeFigureOut">
              <a:rPr lang="es-ES" smtClean="0"/>
              <a:t>06/05/2019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309202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09377A-9948-4548-9C99-91F591A5054A}" type="datetimeFigureOut">
              <a:rPr lang="es-ES" smtClean="0"/>
              <a:t>06/05/2019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427623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09377A-9948-4548-9C99-91F591A5054A}" type="datetimeFigureOut">
              <a:rPr lang="es-ES" smtClean="0"/>
              <a:t>06/05/2019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30541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9377A-9948-4548-9C99-91F591A5054A}" type="datetimeFigureOut">
              <a:rPr lang="es-ES" smtClean="0"/>
              <a:t>06/05/2019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385823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9377A-9948-4548-9C99-91F591A5054A}" type="datetimeFigureOut">
              <a:rPr lang="es-ES" smtClean="0"/>
              <a:t>06/05/2019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233026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9377A-9948-4548-9C99-91F591A5054A}" type="datetimeFigureOut">
              <a:rPr lang="es-ES" smtClean="0"/>
              <a:t>06/05/2019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B36B1-7183-4D31-910C-4A1AAF1E148E}" type="slidenum">
              <a:rPr lang="es-ES" smtClean="0"/>
              <a:t>‹Nº›</a:t>
            </a:fld>
            <a:endParaRPr lang="es-ES"/>
          </a:p>
        </p:txBody>
      </p:sp>
    </p:spTree>
    <p:extLst>
      <p:ext uri="{BB962C8B-B14F-4D97-AF65-F5344CB8AC3E}">
        <p14:creationId xmlns:p14="http://schemas.microsoft.com/office/powerpoint/2010/main" val="171146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09377A-9948-4548-9C99-91F591A5054A}" type="datetimeFigureOut">
              <a:rPr lang="es-ES" smtClean="0"/>
              <a:t>06/05/2019</a:t>
            </a:fld>
            <a:endParaRPr lang="es-E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DB36B1-7183-4D31-910C-4A1AAF1E148E}" type="slidenum">
              <a:rPr lang="es-ES" smtClean="0"/>
              <a:t>‹Nº›</a:t>
            </a:fld>
            <a:endParaRPr lang="es-ES"/>
          </a:p>
        </p:txBody>
      </p:sp>
    </p:spTree>
    <p:extLst>
      <p:ext uri="{BB962C8B-B14F-4D97-AF65-F5344CB8AC3E}">
        <p14:creationId xmlns:p14="http://schemas.microsoft.com/office/powerpoint/2010/main" val="5790509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14.jpe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gif"/></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1.gif"/></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1.gif"/></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64.xml"/><Relationship Id="rId18" Type="http://schemas.openxmlformats.org/officeDocument/2006/relationships/slide" Target="slide62.xml"/><Relationship Id="rId3" Type="http://schemas.openxmlformats.org/officeDocument/2006/relationships/slide" Target="slide59.xml"/><Relationship Id="rId21" Type="http://schemas.openxmlformats.org/officeDocument/2006/relationships/slide" Target="slide78.xml"/><Relationship Id="rId7" Type="http://schemas.openxmlformats.org/officeDocument/2006/relationships/slide" Target="slide7.xml"/><Relationship Id="rId12" Type="http://schemas.openxmlformats.org/officeDocument/2006/relationships/slide" Target="slide60.xml"/><Relationship Id="rId17" Type="http://schemas.openxmlformats.org/officeDocument/2006/relationships/slide" Target="slide58.xml"/><Relationship Id="rId2" Type="http://schemas.openxmlformats.org/officeDocument/2006/relationships/notesSlide" Target="../notesSlides/notesSlide4.xml"/><Relationship Id="rId16" Type="http://schemas.openxmlformats.org/officeDocument/2006/relationships/slide" Target="slide52.xml"/><Relationship Id="rId20" Type="http://schemas.openxmlformats.org/officeDocument/2006/relationships/slide" Target="slide74.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44.xml"/><Relationship Id="rId5" Type="http://schemas.openxmlformats.org/officeDocument/2006/relationships/slide" Target="slide5.xml"/><Relationship Id="rId15" Type="http://schemas.openxmlformats.org/officeDocument/2006/relationships/slide" Target="slide45.xml"/><Relationship Id="rId10" Type="http://schemas.openxmlformats.org/officeDocument/2006/relationships/slide" Target="slide35.xml"/><Relationship Id="rId19" Type="http://schemas.openxmlformats.org/officeDocument/2006/relationships/slide" Target="slide65.xml"/><Relationship Id="rId4" Type="http://schemas.openxmlformats.org/officeDocument/2006/relationships/image" Target="../media/image5.gif"/><Relationship Id="rId9" Type="http://schemas.openxmlformats.org/officeDocument/2006/relationships/slide" Target="slide23.xml"/><Relationship Id="rId14" Type="http://schemas.openxmlformats.org/officeDocument/2006/relationships/slide" Target="slide83.xml"/></Relationships>
</file>

<file path=ppt/slides/_rels/slide4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102.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103.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04.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1.gi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6.png"/><Relationship Id="rId7"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5.gif"/><Relationship Id="rId4" Type="http://schemas.openxmlformats.org/officeDocument/2006/relationships/image" Target="../media/image107.png"/></Relationships>
</file>

<file path=ppt/slides/_rels/slide5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5.gif"/></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48.png"/><Relationship Id="rId4" Type="http://schemas.openxmlformats.org/officeDocument/2006/relationships/image" Target="../media/image110.png"/></Relationships>
</file>

<file path=ppt/slides/_rels/slide6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2.jpeg"/><Relationship Id="rId4" Type="http://schemas.openxmlformats.org/officeDocument/2006/relationships/image" Target="../media/image31.jpeg"/></Relationships>
</file>

<file path=ppt/slides/_rels/slide6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gif"/><Relationship Id="rId7"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8.png"/><Relationship Id="rId4" Type="http://schemas.openxmlformats.org/officeDocument/2006/relationships/image" Target="../media/image55.png"/><Relationship Id="rId9" Type="http://schemas.openxmlformats.org/officeDocument/2006/relationships/image" Target="../media/image42.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1.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1.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1.png"/><Relationship Id="rId4" Type="http://schemas.openxmlformats.org/officeDocument/2006/relationships/image" Target="../media/image42.gif"/></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1.png"/><Relationship Id="rId4" Type="http://schemas.openxmlformats.org/officeDocument/2006/relationships/image" Target="../media/image42.gif"/></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42.gif"/></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1.png"/><Relationship Id="rId4" Type="http://schemas.openxmlformats.org/officeDocument/2006/relationships/image" Target="../media/image42.gif"/></Relationships>
</file>

<file path=ppt/slides/_rels/slide7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1.png"/><Relationship Id="rId5" Type="http://schemas.openxmlformats.org/officeDocument/2006/relationships/image" Target="../media/image116.png"/><Relationship Id="rId10" Type="http://schemas.openxmlformats.org/officeDocument/2006/relationships/image" Target="../media/image120.png"/><Relationship Id="rId4" Type="http://schemas.openxmlformats.org/officeDocument/2006/relationships/image" Target="../media/image115.png"/><Relationship Id="rId9" Type="http://schemas.openxmlformats.org/officeDocument/2006/relationships/image" Target="../media/image119.png"/></Relationships>
</file>

<file path=ppt/slides/_rels/slide7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63.png"/><Relationship Id="rId4" Type="http://schemas.openxmlformats.org/officeDocument/2006/relationships/image" Target="../media/image115.png"/></Relationships>
</file>

<file path=ppt/slides/_rels/slide7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2.png"/><Relationship Id="rId7" Type="http://schemas.openxmlformats.org/officeDocument/2006/relationships/image" Target="../media/image124.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52.gif"/><Relationship Id="rId5" Type="http://schemas.openxmlformats.org/officeDocument/2006/relationships/image" Target="../media/image123.png"/><Relationship Id="rId10" Type="http://schemas.openxmlformats.org/officeDocument/2006/relationships/image" Target="../media/image64.png"/><Relationship Id="rId4" Type="http://schemas.openxmlformats.org/officeDocument/2006/relationships/image" Target="../media/image115.png"/><Relationship Id="rId9" Type="http://schemas.openxmlformats.org/officeDocument/2006/relationships/image" Target="../media/image126.png"/></Relationships>
</file>

<file path=ppt/slides/_rels/slide7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2.png"/><Relationship Id="rId7" Type="http://schemas.openxmlformats.org/officeDocument/2006/relationships/image" Target="../media/image129.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67.png"/><Relationship Id="rId10" Type="http://schemas.openxmlformats.org/officeDocument/2006/relationships/image" Target="../media/image132.png"/><Relationship Id="rId4" Type="http://schemas.openxmlformats.org/officeDocument/2006/relationships/image" Target="../media/image115.png"/><Relationship Id="rId9" Type="http://schemas.openxmlformats.org/officeDocument/2006/relationships/image" Target="../media/image131.png"/></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5.gif"/></Relationships>
</file>

<file path=ppt/slides/_rels/slide80.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2.png"/><Relationship Id="rId7" Type="http://schemas.openxmlformats.org/officeDocument/2006/relationships/image" Target="../media/image133.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28.png"/><Relationship Id="rId4" Type="http://schemas.openxmlformats.org/officeDocument/2006/relationships/image" Target="../media/image115.png"/><Relationship Id="rId9" Type="http://schemas.openxmlformats.org/officeDocument/2006/relationships/image" Target="../media/image68.png"/></Relationships>
</file>

<file path=ppt/slides/_rels/slide81.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22.png"/><Relationship Id="rId7" Type="http://schemas.openxmlformats.org/officeDocument/2006/relationships/image" Target="../media/image137.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0.png"/><Relationship Id="rId4" Type="http://schemas.openxmlformats.org/officeDocument/2006/relationships/image" Target="../media/image115.png"/><Relationship Id="rId9" Type="http://schemas.openxmlformats.org/officeDocument/2006/relationships/image" Target="../media/image139.png"/></Relationships>
</file>

<file path=ppt/slides/_rels/slide82.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1.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60.png"/><Relationship Id="rId4" Type="http://schemas.openxmlformats.org/officeDocument/2006/relationships/image" Target="../media/image115.png"/></Relationships>
</file>

<file path=ppt/slides/_rels/slide8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4.png"/></Relationships>
</file>

<file path=ppt/slides/_rels/slide8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5.jpeg"/></Relationships>
</file>

<file path=ppt/slides/_rels/slide8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6.jpeg"/></Relationships>
</file>

<file path=ppt/slides/_rels/slide8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Combinatoria</a:t>
            </a:r>
            <a:endParaRPr lang="es-ES" dirty="0"/>
          </a:p>
        </p:txBody>
      </p:sp>
      <p:sp>
        <p:nvSpPr>
          <p:cNvPr id="3" name="Subtitle 2"/>
          <p:cNvSpPr>
            <a:spLocks noGrp="1"/>
          </p:cNvSpPr>
          <p:nvPr>
            <p:ph type="subTitle" idx="1"/>
          </p:nvPr>
        </p:nvSpPr>
        <p:spPr/>
        <p:txBody>
          <a:bodyPr>
            <a:normAutofit/>
          </a:bodyPr>
          <a:lstStyle/>
          <a:p>
            <a:r>
              <a:rPr lang="es-ES" dirty="0" smtClean="0"/>
              <a:t>Víctor Concejero Sanz</a:t>
            </a:r>
          </a:p>
          <a:p>
            <a:endParaRPr lang="es-ES" dirty="0"/>
          </a:p>
          <a:p>
            <a:r>
              <a:rPr lang="es-ES" dirty="0" smtClean="0"/>
              <a:t>@</a:t>
            </a:r>
            <a:r>
              <a:rPr lang="es-ES" dirty="0" err="1" smtClean="0"/>
              <a:t>VConce</a:t>
            </a:r>
            <a:endParaRPr lang="es-ES" dirty="0"/>
          </a:p>
        </p:txBody>
      </p:sp>
      <p:pic>
        <p:nvPicPr>
          <p:cNvPr id="1026" name="Picture 2" descr="Generador de CÃ³digos QR Co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223" y="5630169"/>
            <a:ext cx="862071" cy="86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667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2. Variaciones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variaciones de </a:t>
                </a:r>
                <a14:m>
                  <m:oMath xmlns:m="http://schemas.openxmlformats.org/officeDocument/2006/math">
                    <m:r>
                      <a:rPr lang="es-ES" i="1" dirty="0" smtClean="0">
                        <a:latin typeface="Cambria Math" panose="02040503050406030204" pitchFamily="18" charset="0"/>
                      </a:rPr>
                      <m:t>𝑚</m:t>
                    </m:r>
                  </m:oMath>
                </a14:m>
                <a:r>
                  <a:rPr lang="es-ES" dirty="0" smtClean="0"/>
                  <a:t> elementos tomados de </a:t>
                </a:r>
                <a14:m>
                  <m:oMath xmlns:m="http://schemas.openxmlformats.org/officeDocument/2006/math">
                    <m:r>
                      <a:rPr lang="es-ES" i="1" dirty="0" smtClean="0">
                        <a:latin typeface="Cambria Math" panose="02040503050406030204" pitchFamily="18" charset="0"/>
                      </a:rPr>
                      <m:t>𝑛</m:t>
                    </m:r>
                  </m:oMath>
                </a14:m>
                <a:r>
                  <a:rPr lang="es-ES" dirty="0" smtClean="0"/>
                  <a:t> en </a:t>
                </a:r>
                <a14:m>
                  <m:oMath xmlns:m="http://schemas.openxmlformats.org/officeDocument/2006/math">
                    <m:r>
                      <a:rPr lang="es-ES" i="1" dirty="0" smtClean="0">
                        <a:latin typeface="Cambria Math" panose="02040503050406030204" pitchFamily="18" charset="0"/>
                      </a:rPr>
                      <m:t>𝑛</m:t>
                    </m:r>
                  </m:oMath>
                </a14:m>
                <a:r>
                  <a:rPr lang="es-ES" dirty="0" smtClean="0"/>
                  <a:t> (ejemplo: </a:t>
                </a:r>
                <a14:m>
                  <m:oMath xmlns:m="http://schemas.openxmlformats.org/officeDocument/2006/math">
                    <m:r>
                      <a:rPr lang="es-ES" i="1" dirty="0" smtClean="0">
                        <a:latin typeface="Cambria Math" panose="02040503050406030204" pitchFamily="18" charset="0"/>
                      </a:rPr>
                      <m:t>𝑚</m:t>
                    </m:r>
                    <m:r>
                      <a:rPr lang="es-ES" i="1" dirty="0" smtClean="0">
                        <a:latin typeface="Cambria Math" panose="02040503050406030204" pitchFamily="18" charset="0"/>
                      </a:rPr>
                      <m:t>=7</m:t>
                    </m:r>
                  </m:oMath>
                </a14:m>
                <a:r>
                  <a:rPr lang="es-ES" dirty="0" smtClean="0"/>
                  <a:t>; </a:t>
                </a:r>
                <a14:m>
                  <m:oMath xmlns:m="http://schemas.openxmlformats.org/officeDocument/2006/math">
                    <m:r>
                      <a:rPr lang="es-ES" i="1" dirty="0" smtClean="0">
                        <a:latin typeface="Cambria Math" panose="02040503050406030204" pitchFamily="18" charset="0"/>
                      </a:rPr>
                      <m:t>𝑛</m:t>
                    </m:r>
                    <m:r>
                      <a:rPr lang="es-ES" i="1" dirty="0" smtClean="0">
                        <a:latin typeface="Cambria Math" panose="02040503050406030204" pitchFamily="18" charset="0"/>
                      </a:rPr>
                      <m:t>=3</m:t>
                    </m:r>
                  </m:oMath>
                </a14:m>
                <a:r>
                  <a:rPr lang="es-ES" dirty="0" smtClean="0"/>
                  <a:t>)</a:t>
                </a:r>
              </a:p>
              <a:p>
                <a:pPr algn="just"/>
                <a:r>
                  <a:rPr lang="es-ES" dirty="0" smtClean="0"/>
                  <a:t>La notación utilizada es </a:t>
                </a:r>
                <a14:m>
                  <m:oMath xmlns:m="http://schemas.openxmlformats.org/officeDocument/2006/math">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𝑉</m:t>
                        </m:r>
                      </m:e>
                      <m:sub>
                        <m:r>
                          <a:rPr lang="es-ES" b="0" i="1" smtClean="0">
                            <a:latin typeface="Cambria Math" panose="02040503050406030204" pitchFamily="18" charset="0"/>
                          </a:rPr>
                          <m:t>𝑚</m:t>
                        </m:r>
                      </m:sub>
                      <m:sup>
                        <m:r>
                          <a:rPr lang="es-ES" b="0" i="1" smtClean="0">
                            <a:latin typeface="Cambria Math" panose="02040503050406030204" pitchFamily="18" charset="0"/>
                          </a:rPr>
                          <m:t>𝑛</m:t>
                        </m:r>
                      </m:sup>
                    </m:sSubSup>
                  </m:oMath>
                </a14:m>
                <a:r>
                  <a:rPr lang="es-ES" dirty="0" smtClean="0"/>
                  <a:t> o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𝑚𝑛</m:t>
                        </m:r>
                      </m:sub>
                    </m:sSub>
                  </m:oMath>
                </a14:m>
                <a:endParaRPr lang="es-ES" dirty="0" smtClean="0"/>
              </a:p>
              <a:p>
                <a:pPr algn="just"/>
                <a:r>
                  <a:rPr lang="es-ES" dirty="0" smtClean="0">
                    <a:solidFill>
                      <a:srgbClr val="0070C0"/>
                    </a:solidFill>
                  </a:rPr>
                  <a:t>Ejemplo: ¿Cuántos números de tres cifras pueden formarse con los dígitos 1, 2, 3, 4, 5, 6 y 7, sin repetirlos?</a:t>
                </a:r>
              </a:p>
              <a:p>
                <a:pPr lvl="1" algn="just"/>
                <a:r>
                  <a:rPr lang="es-ES" dirty="0" smtClean="0">
                    <a:solidFill>
                      <a:srgbClr val="0070C0"/>
                    </a:solidFill>
                  </a:rPr>
                  <a:t>Debemos calcular, pues, las variaciones de 7 elementos tomados de 3 en tres. Por tanto, debemos calcular:</a:t>
                </a:r>
              </a:p>
              <a:p>
                <a:pPr marL="914400" lvl="2" indent="0" algn="just">
                  <a:buNone/>
                </a:pPr>
                <a14:m>
                  <m:oMathPara xmlns:m="http://schemas.openxmlformats.org/officeDocument/2006/math">
                    <m:oMathParaPr>
                      <m:jc m:val="centerGroup"/>
                    </m:oMathParaPr>
                    <m:oMath xmlns:m="http://schemas.openxmlformats.org/officeDocument/2006/math">
                      <m:sSubSup>
                        <m:sSubSupPr>
                          <m:ctrlPr>
                            <a:rPr lang="es-ES" sz="2500" b="0" i="1" dirty="0" smtClean="0">
                              <a:solidFill>
                                <a:srgbClr val="0070C0"/>
                              </a:solidFill>
                              <a:latin typeface="Cambria Math" panose="02040503050406030204" pitchFamily="18" charset="0"/>
                            </a:rPr>
                          </m:ctrlPr>
                        </m:sSubSupPr>
                        <m:e>
                          <m:r>
                            <a:rPr lang="es-ES" sz="2500" b="0" i="1" dirty="0" smtClean="0">
                              <a:solidFill>
                                <a:srgbClr val="0070C0"/>
                              </a:solidFill>
                              <a:latin typeface="Cambria Math" panose="02040503050406030204" pitchFamily="18" charset="0"/>
                            </a:rPr>
                            <m:t>𝑉</m:t>
                          </m:r>
                        </m:e>
                        <m:sub>
                          <m:r>
                            <a:rPr lang="es-ES" sz="2500" b="0" i="1" dirty="0" smtClean="0">
                              <a:solidFill>
                                <a:srgbClr val="0070C0"/>
                              </a:solidFill>
                              <a:latin typeface="Cambria Math" panose="02040503050406030204" pitchFamily="18" charset="0"/>
                            </a:rPr>
                            <m:t>7</m:t>
                          </m:r>
                        </m:sub>
                        <m:sup>
                          <m:r>
                            <a:rPr lang="es-ES" sz="2500" b="0" i="1" dirty="0" smtClean="0">
                              <a:solidFill>
                                <a:srgbClr val="0070C0"/>
                              </a:solidFill>
                              <a:latin typeface="Cambria Math" panose="02040503050406030204" pitchFamily="18" charset="0"/>
                            </a:rPr>
                            <m:t>3</m:t>
                          </m:r>
                        </m:sup>
                      </m:sSubSup>
                    </m:oMath>
                  </m:oMathPara>
                </a14:m>
                <a:endParaRPr lang="es-ES" sz="25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53908"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7470883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2. Variaciones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Para calcular una variación de m elementos tomados de n en n, se utiliza la expresión:</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𝑚𝑛</m:t>
                          </m:r>
                        </m:sub>
                      </m:sSub>
                      <m:r>
                        <a:rPr lang="es-ES" b="0" i="1" smtClean="0">
                          <a:latin typeface="Cambria Math" panose="02040503050406030204" pitchFamily="18" charset="0"/>
                        </a:rPr>
                        <m:t>=</m:t>
                      </m:r>
                      <m:r>
                        <a:rPr lang="es-ES" b="0" i="1" smtClean="0">
                          <a:latin typeface="Cambria Math" panose="02040503050406030204" pitchFamily="18" charset="0"/>
                        </a:rPr>
                        <m:t>𝑚</m:t>
                      </m:r>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−1</m:t>
                          </m:r>
                        </m:e>
                      </m:d>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−2</m:t>
                          </m:r>
                        </m:e>
                      </m:d>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+1</m:t>
                          </m:r>
                        </m:e>
                      </m:d>
                    </m:oMath>
                  </m:oMathPara>
                </a14:m>
                <a:endParaRPr lang="es-ES" dirty="0" smtClean="0"/>
              </a:p>
              <a:p>
                <a:pPr algn="just"/>
                <a:r>
                  <a:rPr lang="es-ES" dirty="0" smtClean="0"/>
                  <a:t>O bien, una expresión similar pero más sencilla:</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𝑚𝑛</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𝑚</m:t>
                          </m:r>
                          <m:r>
                            <a:rPr lang="es-ES" b="0" i="1" smtClean="0">
                              <a:latin typeface="Cambria Math" panose="02040503050406030204" pitchFamily="18" charset="0"/>
                            </a:rPr>
                            <m:t>!</m:t>
                          </m:r>
                        </m:num>
                        <m:den>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e>
                          </m:d>
                          <m:r>
                            <a:rPr lang="es-ES" b="0" i="1" smtClean="0">
                              <a:latin typeface="Cambria Math" panose="02040503050406030204" pitchFamily="18" charset="0"/>
                            </a:rPr>
                            <m:t>!</m:t>
                          </m:r>
                        </m:den>
                      </m:f>
                    </m:oMath>
                  </m:oMathPara>
                </a14:m>
                <a:endParaRPr lang="es-ES" dirty="0" smtClean="0"/>
              </a:p>
              <a:p>
                <a:pPr algn="just"/>
                <a:r>
                  <a:rPr lang="es-ES" dirty="0" smtClean="0">
                    <a:solidFill>
                      <a:srgbClr val="0070C0"/>
                    </a:solidFill>
                  </a:rPr>
                  <a:t>Ejemplo: ¿Cuántos números de tres cifras pueden formarse con los dígitos 1, 2, 3, 4, 5, 6 y 7, sin repetirlos?</a:t>
                </a:r>
              </a:p>
              <a:p>
                <a:pPr lvl="1" algn="just"/>
                <a:r>
                  <a:rPr lang="es-ES" dirty="0" smtClean="0">
                    <a:solidFill>
                      <a:srgbClr val="0070C0"/>
                    </a:solidFill>
                  </a:rPr>
                  <a:t>Debemos calcular, pues, las variaciones de 7 elementos tomados de 3 en tres. Por tanto, debemos calcular:</a:t>
                </a:r>
              </a:p>
              <a:p>
                <a:pPr marL="914400" lvl="2" indent="0" algn="just">
                  <a:buNone/>
                </a:pPr>
                <a14:m>
                  <m:oMathPara xmlns:m="http://schemas.openxmlformats.org/officeDocument/2006/math">
                    <m:oMathParaPr>
                      <m:jc m:val="centerGroup"/>
                    </m:oMathParaPr>
                    <m:oMath xmlns:m="http://schemas.openxmlformats.org/officeDocument/2006/math">
                      <m:sSubSup>
                        <m:sSubSupPr>
                          <m:ctrlPr>
                            <a:rPr lang="es-ES" sz="2500" b="0" i="1" dirty="0" smtClean="0">
                              <a:solidFill>
                                <a:srgbClr val="0070C0"/>
                              </a:solidFill>
                              <a:latin typeface="Cambria Math" panose="02040503050406030204" pitchFamily="18" charset="0"/>
                            </a:rPr>
                          </m:ctrlPr>
                        </m:sSubSupPr>
                        <m:e>
                          <m:r>
                            <a:rPr lang="es-ES" sz="2500" b="0" i="1" dirty="0" smtClean="0">
                              <a:solidFill>
                                <a:srgbClr val="0070C0"/>
                              </a:solidFill>
                              <a:latin typeface="Cambria Math" panose="02040503050406030204" pitchFamily="18" charset="0"/>
                            </a:rPr>
                            <m:t>𝑉</m:t>
                          </m:r>
                        </m:e>
                        <m:sub>
                          <m:r>
                            <a:rPr lang="es-ES" sz="2500" b="0" i="1" dirty="0" smtClean="0">
                              <a:solidFill>
                                <a:srgbClr val="0070C0"/>
                              </a:solidFill>
                              <a:latin typeface="Cambria Math" panose="02040503050406030204" pitchFamily="18" charset="0"/>
                            </a:rPr>
                            <m:t>7</m:t>
                          </m:r>
                        </m:sub>
                        <m:sup>
                          <m:r>
                            <a:rPr lang="es-ES" sz="2500" b="0" i="1" dirty="0" smtClean="0">
                              <a:solidFill>
                                <a:srgbClr val="0070C0"/>
                              </a:solidFill>
                              <a:latin typeface="Cambria Math" panose="02040503050406030204" pitchFamily="18" charset="0"/>
                            </a:rPr>
                            <m:t>3</m:t>
                          </m:r>
                        </m:sup>
                      </m:sSubSup>
                      <m:r>
                        <a:rPr lang="es-ES" sz="2500" b="0" i="1" dirty="0" smtClean="0">
                          <a:solidFill>
                            <a:srgbClr val="0070C0"/>
                          </a:solidFill>
                          <a:latin typeface="Cambria Math" panose="02040503050406030204" pitchFamily="18" charset="0"/>
                        </a:rPr>
                        <m:t>=</m:t>
                      </m:r>
                      <m:f>
                        <m:fPr>
                          <m:ctrlPr>
                            <a:rPr lang="es-ES" sz="2500" b="0" i="1" dirty="0" smtClean="0">
                              <a:solidFill>
                                <a:srgbClr val="0070C0"/>
                              </a:solidFill>
                              <a:latin typeface="Cambria Math" panose="02040503050406030204" pitchFamily="18" charset="0"/>
                            </a:rPr>
                          </m:ctrlPr>
                        </m:fPr>
                        <m:num>
                          <m:r>
                            <a:rPr lang="es-ES" sz="2500" b="0" i="1" dirty="0" smtClean="0">
                              <a:solidFill>
                                <a:srgbClr val="0070C0"/>
                              </a:solidFill>
                              <a:latin typeface="Cambria Math" panose="02040503050406030204" pitchFamily="18" charset="0"/>
                            </a:rPr>
                            <m:t>7!</m:t>
                          </m:r>
                        </m:num>
                        <m:den>
                          <m:d>
                            <m:dPr>
                              <m:ctrlPr>
                                <a:rPr lang="es-ES" sz="2500" b="0" i="1" dirty="0" smtClean="0">
                                  <a:solidFill>
                                    <a:srgbClr val="0070C0"/>
                                  </a:solidFill>
                                  <a:latin typeface="Cambria Math" panose="02040503050406030204" pitchFamily="18" charset="0"/>
                                </a:rPr>
                              </m:ctrlPr>
                            </m:dPr>
                            <m:e>
                              <m:r>
                                <a:rPr lang="es-ES" sz="2500" b="0" i="1" dirty="0" smtClean="0">
                                  <a:solidFill>
                                    <a:srgbClr val="0070C0"/>
                                  </a:solidFill>
                                  <a:latin typeface="Cambria Math" panose="02040503050406030204" pitchFamily="18" charset="0"/>
                                </a:rPr>
                                <m:t>7−3</m:t>
                              </m:r>
                            </m:e>
                          </m:d>
                          <m:r>
                            <a:rPr lang="es-ES" sz="2500" b="0" i="1" dirty="0" smtClean="0">
                              <a:solidFill>
                                <a:srgbClr val="0070C0"/>
                              </a:solidFill>
                              <a:latin typeface="Cambria Math" panose="02040503050406030204" pitchFamily="18" charset="0"/>
                            </a:rPr>
                            <m:t>!</m:t>
                          </m:r>
                        </m:den>
                      </m:f>
                      <m:r>
                        <a:rPr lang="es-ES" sz="2500" b="0" i="1" dirty="0" smtClean="0">
                          <a:solidFill>
                            <a:srgbClr val="0070C0"/>
                          </a:solidFill>
                          <a:latin typeface="Cambria Math" panose="02040503050406030204" pitchFamily="18" charset="0"/>
                        </a:rPr>
                        <m:t>=</m:t>
                      </m:r>
                      <m:f>
                        <m:fPr>
                          <m:ctrlPr>
                            <a:rPr lang="es-ES" sz="2500" b="0" i="1" dirty="0" smtClean="0">
                              <a:solidFill>
                                <a:srgbClr val="0070C0"/>
                              </a:solidFill>
                              <a:latin typeface="Cambria Math" panose="02040503050406030204" pitchFamily="18" charset="0"/>
                            </a:rPr>
                          </m:ctrlPr>
                        </m:fPr>
                        <m:num>
                          <m:r>
                            <a:rPr lang="es-ES" sz="2500" b="0" i="1" dirty="0" smtClean="0">
                              <a:solidFill>
                                <a:srgbClr val="0070C0"/>
                              </a:solidFill>
                              <a:latin typeface="Cambria Math" panose="02040503050406030204" pitchFamily="18" charset="0"/>
                            </a:rPr>
                            <m:t>7!</m:t>
                          </m:r>
                        </m:num>
                        <m:den>
                          <m:r>
                            <a:rPr lang="es-ES" sz="2500" b="0" i="1" dirty="0" smtClean="0">
                              <a:solidFill>
                                <a:srgbClr val="0070C0"/>
                              </a:solidFill>
                              <a:latin typeface="Cambria Math" panose="02040503050406030204" pitchFamily="18" charset="0"/>
                            </a:rPr>
                            <m:t>4!</m:t>
                          </m:r>
                        </m:den>
                      </m:f>
                      <m:r>
                        <a:rPr lang="es-ES" sz="2500" b="0" i="1" dirty="0" smtClean="0">
                          <a:solidFill>
                            <a:srgbClr val="0070C0"/>
                          </a:solidFill>
                          <a:latin typeface="Cambria Math" panose="02040503050406030204" pitchFamily="18" charset="0"/>
                        </a:rPr>
                        <m:t>=</m:t>
                      </m:r>
                      <m:f>
                        <m:fPr>
                          <m:ctrlPr>
                            <a:rPr lang="es-ES" sz="2500" b="0" i="1" dirty="0" smtClean="0">
                              <a:solidFill>
                                <a:srgbClr val="0070C0"/>
                              </a:solidFill>
                              <a:latin typeface="Cambria Math" panose="02040503050406030204" pitchFamily="18" charset="0"/>
                            </a:rPr>
                          </m:ctrlPr>
                        </m:fPr>
                        <m:num>
                          <m:r>
                            <a:rPr lang="es-ES" sz="2500" b="0" i="1" dirty="0" smtClean="0">
                              <a:solidFill>
                                <a:srgbClr val="0070C0"/>
                              </a:solidFill>
                              <a:latin typeface="Cambria Math" panose="02040503050406030204" pitchFamily="18" charset="0"/>
                            </a:rPr>
                            <m:t>7·6·5·4·3·2·1</m:t>
                          </m:r>
                        </m:num>
                        <m:den>
                          <m:r>
                            <a:rPr lang="es-ES" sz="2500" b="0" i="1" dirty="0" smtClean="0">
                              <a:solidFill>
                                <a:srgbClr val="0070C0"/>
                              </a:solidFill>
                              <a:latin typeface="Cambria Math" panose="02040503050406030204" pitchFamily="18" charset="0"/>
                            </a:rPr>
                            <m:t>4·3·2·1</m:t>
                          </m:r>
                        </m:den>
                      </m:f>
                      <m:r>
                        <a:rPr lang="es-ES" sz="2500" b="0" i="1" dirty="0" smtClean="0">
                          <a:solidFill>
                            <a:srgbClr val="0070C0"/>
                          </a:solidFill>
                          <a:latin typeface="Cambria Math" panose="02040503050406030204" pitchFamily="18" charset="0"/>
                        </a:rPr>
                        <m:t>=7·6·5=210 </m:t>
                      </m:r>
                      <m:r>
                        <a:rPr lang="es-ES" sz="2500" b="0" i="1" dirty="0" smtClean="0">
                          <a:solidFill>
                            <a:srgbClr val="0070C0"/>
                          </a:solidFill>
                          <a:latin typeface="Cambria Math" panose="02040503050406030204" pitchFamily="18" charset="0"/>
                        </a:rPr>
                        <m:t>𝑝𝑜𝑠𝑖𝑏𝑖𝑙𝑖𝑑𝑎𝑑𝑒𝑠</m:t>
                      </m:r>
                    </m:oMath>
                  </m:oMathPara>
                </a14:m>
                <a:endParaRPr lang="es-ES" sz="25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t="-3330" r="-1236"/>
                </a:stretch>
              </a:blipFill>
            </p:spPr>
            <p:txBody>
              <a:bodyPr/>
              <a:lstStyle/>
              <a:p>
                <a:r>
                  <a:rPr lang="es-ES">
                    <a:noFill/>
                  </a:rPr>
                  <a:t> </a:t>
                </a:r>
              </a:p>
            </p:txBody>
          </p:sp>
        </mc:Fallback>
      </mc:AlternateContent>
      <p:sp>
        <p:nvSpPr>
          <p:cNvPr id="4" name="Rectangle 3"/>
          <p:cNvSpPr/>
          <p:nvPr/>
        </p:nvSpPr>
        <p:spPr>
          <a:xfrm>
            <a:off x="1465243" y="4627085"/>
            <a:ext cx="7403335" cy="21152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owchart: Magnetic Disk 4"/>
          <p:cNvSpPr/>
          <p:nvPr/>
        </p:nvSpPr>
        <p:spPr>
          <a:xfrm>
            <a:off x="1113234"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553908"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774245"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994582"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7"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6111" y="2412894"/>
            <a:ext cx="642938" cy="642938"/>
          </a:xfrm>
          <a:prstGeom prst="rect">
            <a:avLst/>
          </a:prstGeom>
        </p:spPr>
      </p:pic>
    </p:spTree>
    <p:extLst>
      <p:ext uri="{BB962C8B-B14F-4D97-AF65-F5344CB8AC3E}">
        <p14:creationId xmlns:p14="http://schemas.microsoft.com/office/powerpoint/2010/main" val="1985589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2. Variaciones</a:t>
            </a:r>
            <a:endParaRPr lang="es-ES" dirty="0"/>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a:t>
            </a:r>
          </a:p>
          <a:p>
            <a:pPr lvl="1" algn="just"/>
            <a:r>
              <a:rPr lang="es-ES" sz="2100" dirty="0" smtClean="0">
                <a:solidFill>
                  <a:srgbClr val="0070C0"/>
                </a:solidFill>
              </a:rPr>
              <a:t>Determina, utilizando variaciones, cuántas palabras de 5 letras pueden formarse con las letras del alfabeto, sin repetir letras, suponiendo que tiene 27 letras. Determina cuántas podrían hacerse de 4 letras. Empieza por comprobar que este ejercicio cumple las condiciones de las variaciones.</a:t>
            </a:r>
          </a:p>
          <a:p>
            <a:pPr lvl="1" algn="just"/>
            <a:r>
              <a:rPr lang="es-ES" sz="2100" dirty="0" smtClean="0">
                <a:solidFill>
                  <a:srgbClr val="0070C0"/>
                </a:solidFill>
              </a:rPr>
              <a:t>Determina, utilizando variaciones, cuántos grupos de 3 alumnos pueden hacerse con los alumnos de esta clase (suponiendo que somos____). Empieza por comprobar que este ejercicio cumple las condiciones de las variaciones.</a:t>
            </a:r>
          </a:p>
          <a:p>
            <a:pPr lvl="1" algn="just"/>
            <a:r>
              <a:rPr lang="es-ES" sz="2100" dirty="0" smtClean="0">
                <a:solidFill>
                  <a:srgbClr val="0070C0"/>
                </a:solidFill>
              </a:rPr>
              <a:t>Suponiendo que en una carrera ciclista hay 30 participantes, determina de cuántas formas puede quedar el podio (3 puestos: oro, plata y bronce) en una olimpiada. Empieza por comprobar que este ejercicio cumple las condiciones de las variaciones.</a:t>
            </a:r>
          </a:p>
        </p:txBody>
      </p:sp>
      <p:sp>
        <p:nvSpPr>
          <p:cNvPr id="4" name="Flowchart: Magnetic Disk 3"/>
          <p:cNvSpPr/>
          <p:nvPr/>
        </p:nvSpPr>
        <p:spPr>
          <a:xfrm>
            <a:off x="1113234"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53908"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94582"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214919"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978" y="631488"/>
            <a:ext cx="642938" cy="642938"/>
          </a:xfrm>
          <a:prstGeom prst="rect">
            <a:avLst/>
          </a:prstGeom>
        </p:spPr>
      </p:pic>
      <p:sp>
        <p:nvSpPr>
          <p:cNvPr id="17" name="Elipse 16"/>
          <p:cNvSpPr/>
          <p:nvPr/>
        </p:nvSpPr>
        <p:spPr>
          <a:xfrm>
            <a:off x="848916" y="2152186"/>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a:t>
            </a:r>
            <a:endParaRPr lang="es-ES" dirty="0">
              <a:latin typeface="Comic Sans MS" panose="030F0702030302020204" pitchFamily="66" charset="0"/>
            </a:endParaRPr>
          </a:p>
        </p:txBody>
      </p:sp>
      <p:sp>
        <p:nvSpPr>
          <p:cNvPr id="18" name="Elipse 17"/>
          <p:cNvSpPr/>
          <p:nvPr/>
        </p:nvSpPr>
        <p:spPr>
          <a:xfrm>
            <a:off x="848916" y="3905478"/>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3</a:t>
            </a:r>
            <a:endParaRPr lang="es-ES" dirty="0">
              <a:latin typeface="Comic Sans MS" panose="030F0702030302020204" pitchFamily="66" charset="0"/>
            </a:endParaRPr>
          </a:p>
        </p:txBody>
      </p:sp>
      <p:sp>
        <p:nvSpPr>
          <p:cNvPr id="19" name="Elipse 18"/>
          <p:cNvSpPr/>
          <p:nvPr/>
        </p:nvSpPr>
        <p:spPr>
          <a:xfrm>
            <a:off x="848916" y="5464583"/>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4</a:t>
            </a:r>
            <a:endParaRPr lang="es-ES" dirty="0">
              <a:latin typeface="Comic Sans MS" panose="030F0702030302020204" pitchFamily="66" charset="0"/>
            </a:endParaRPr>
          </a:p>
        </p:txBody>
      </p:sp>
    </p:spTree>
    <p:extLst>
      <p:ext uri="{BB962C8B-B14F-4D97-AF65-F5344CB8AC3E}">
        <p14:creationId xmlns:p14="http://schemas.microsoft.com/office/powerpoint/2010/main" val="4013140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Variaciones con repetición</a:t>
            </a:r>
            <a:endParaRPr lang="es-ES" dirty="0"/>
          </a:p>
        </p:txBody>
      </p:sp>
      <p:sp>
        <p:nvSpPr>
          <p:cNvPr id="3" name="Content Placeholder 2"/>
          <p:cNvSpPr>
            <a:spLocks noGrp="1"/>
          </p:cNvSpPr>
          <p:nvPr>
            <p:ph idx="1"/>
          </p:nvPr>
        </p:nvSpPr>
        <p:spPr>
          <a:xfrm>
            <a:off x="982132" y="1068636"/>
            <a:ext cx="7704667" cy="947451"/>
          </a:xfrm>
        </p:spPr>
        <p:txBody>
          <a:bodyPr anchor="t">
            <a:normAutofit/>
          </a:bodyPr>
          <a:lstStyle/>
          <a:p>
            <a:pPr algn="just"/>
            <a:r>
              <a:rPr lang="es-ES" dirty="0" smtClean="0">
                <a:solidFill>
                  <a:srgbClr val="0070C0"/>
                </a:solidFill>
              </a:rPr>
              <a:t>La lotería nacional es un número de 5 dígitos del 0 al 9 (10 dígitos). ¿Cuántas números distintos pueden obtenerse?</a:t>
            </a:r>
          </a:p>
        </p:txBody>
      </p:sp>
      <p:pic>
        <p:nvPicPr>
          <p:cNvPr id="11266" name="Picture 2" descr="http://estaticos02.cache.el-mundo.net/elmundo/imagenes/2006/10/17/1161104127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5909"/>
            <a:ext cx="2055586" cy="36520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534752702"/>
              </p:ext>
            </p:extLst>
          </p:nvPr>
        </p:nvGraphicFramePr>
        <p:xfrm>
          <a:off x="2590799" y="2013948"/>
          <a:ext cx="6013374" cy="3291840"/>
        </p:xfrm>
        <a:graphic>
          <a:graphicData uri="http://schemas.openxmlformats.org/drawingml/2006/table">
            <a:tbl>
              <a:tblPr bandRow="1">
                <a:tableStyleId>{5C22544A-7EE6-4342-B048-85BDC9FD1C3A}</a:tableStyleId>
              </a:tblPr>
              <a:tblGrid>
                <a:gridCol w="2032000">
                  <a:extLst>
                    <a:ext uri="{9D8B030D-6E8A-4147-A177-3AD203B41FA5}">
                      <a16:colId xmlns:a16="http://schemas.microsoft.com/office/drawing/2014/main" val="20000"/>
                    </a:ext>
                  </a:extLst>
                </a:gridCol>
                <a:gridCol w="3331379">
                  <a:extLst>
                    <a:ext uri="{9D8B030D-6E8A-4147-A177-3AD203B41FA5}">
                      <a16:colId xmlns:a16="http://schemas.microsoft.com/office/drawing/2014/main" val="20001"/>
                    </a:ext>
                  </a:extLst>
                </a:gridCol>
                <a:gridCol w="649995">
                  <a:extLst>
                    <a:ext uri="{9D8B030D-6E8A-4147-A177-3AD203B41FA5}">
                      <a16:colId xmlns:a16="http://schemas.microsoft.com/office/drawing/2014/main" val="20002"/>
                    </a:ext>
                  </a:extLst>
                </a:gridCol>
              </a:tblGrid>
              <a:tr h="370840">
                <a:tc>
                  <a:txBody>
                    <a:bodyPr/>
                    <a:lstStyle/>
                    <a:p>
                      <a:pPr algn="l"/>
                      <a:r>
                        <a:rPr lang="es-ES" dirty="0" smtClean="0"/>
                        <a:t>¿Son necesarios</a:t>
                      </a:r>
                      <a:r>
                        <a:rPr lang="es-ES" baseline="0" dirty="0" smtClean="0"/>
                        <a:t> todos los elementos?</a:t>
                      </a:r>
                      <a:endParaRPr lang="es-ES" dirty="0"/>
                    </a:p>
                  </a:txBody>
                  <a:tcPr anchor="ctr"/>
                </a:tc>
                <a:tc>
                  <a:txBody>
                    <a:bodyPr/>
                    <a:lstStyle/>
                    <a:p>
                      <a:pPr algn="ctr"/>
                      <a:r>
                        <a:rPr lang="es-ES" b="1" dirty="0" smtClean="0">
                          <a:solidFill>
                            <a:srgbClr val="FF0000"/>
                          </a:solidFill>
                        </a:rPr>
                        <a:t>No</a:t>
                      </a:r>
                    </a:p>
                    <a:p>
                      <a:pPr algn="just"/>
                      <a:r>
                        <a:rPr lang="es-ES" dirty="0" smtClean="0"/>
                        <a:t>Con el 1 y el</a:t>
                      </a:r>
                      <a:r>
                        <a:rPr lang="es-ES" baseline="0" dirty="0" smtClean="0"/>
                        <a:t> 2 puedo formar un número válido:</a:t>
                      </a:r>
                    </a:p>
                    <a:p>
                      <a:r>
                        <a:rPr lang="es-ES" baseline="0" dirty="0" smtClean="0"/>
                        <a:t>12121</a:t>
                      </a:r>
                      <a:endParaRPr lang="es-ES" dirty="0"/>
                    </a:p>
                  </a:txBody>
                  <a:tcPr/>
                </a:tc>
                <a:tc>
                  <a:txBody>
                    <a:bodyPr/>
                    <a:lstStyle/>
                    <a:p>
                      <a:r>
                        <a:rPr lang="es-ES" dirty="0" smtClean="0"/>
                        <a:t>OK</a:t>
                      </a:r>
                      <a:endParaRPr lang="es-ES" dirty="0"/>
                    </a:p>
                  </a:txBody>
                  <a:tcPr anchor="ctr"/>
                </a:tc>
                <a:extLst>
                  <a:ext uri="{0D108BD9-81ED-4DB2-BD59-A6C34878D82A}">
                    <a16:rowId xmlns:a16="http://schemas.microsoft.com/office/drawing/2014/main" val="10000"/>
                  </a:ext>
                </a:extLst>
              </a:tr>
              <a:tr h="370840">
                <a:tc>
                  <a:txBody>
                    <a:bodyPr/>
                    <a:lstStyle/>
                    <a:p>
                      <a:pPr algn="l"/>
                      <a:r>
                        <a:rPr lang="es-ES" dirty="0" smtClean="0"/>
                        <a:t>¿Importa</a:t>
                      </a:r>
                      <a:r>
                        <a:rPr lang="es-ES" baseline="0" dirty="0" smtClean="0"/>
                        <a:t> el orden?</a:t>
                      </a:r>
                      <a:endParaRPr lang="es-ES" dirty="0"/>
                    </a:p>
                  </a:txBody>
                  <a:tcPr anchor="ctr"/>
                </a:tc>
                <a:tc>
                  <a:txBody>
                    <a:bodyPr/>
                    <a:lstStyle/>
                    <a:p>
                      <a:pPr algn="ctr"/>
                      <a:r>
                        <a:rPr lang="es-ES" b="1" dirty="0" smtClean="0">
                          <a:solidFill>
                            <a:srgbClr val="00B050"/>
                          </a:solidFill>
                        </a:rPr>
                        <a:t>Sí</a:t>
                      </a:r>
                    </a:p>
                    <a:p>
                      <a:pPr algn="just"/>
                      <a:r>
                        <a:rPr lang="es-ES" dirty="0" smtClean="0"/>
                        <a:t>Si</a:t>
                      </a:r>
                      <a:r>
                        <a:rPr lang="es-ES" baseline="0" dirty="0" smtClean="0"/>
                        <a:t> el número premiado es el 12345 y yo tengo el 54321, me llevo 0€</a:t>
                      </a:r>
                      <a:endParaRPr lang="es-ES" dirty="0"/>
                    </a:p>
                  </a:txBody>
                  <a:tcPr/>
                </a:tc>
                <a:tc>
                  <a:txBody>
                    <a:bodyPr/>
                    <a:lstStyle/>
                    <a:p>
                      <a:r>
                        <a:rPr lang="es-ES" dirty="0" smtClean="0"/>
                        <a:t>OK</a:t>
                      </a:r>
                      <a:endParaRPr lang="es-ES" dirty="0"/>
                    </a:p>
                  </a:txBody>
                  <a:tcPr anchor="ctr"/>
                </a:tc>
                <a:extLst>
                  <a:ext uri="{0D108BD9-81ED-4DB2-BD59-A6C34878D82A}">
                    <a16:rowId xmlns:a16="http://schemas.microsoft.com/office/drawing/2014/main" val="10001"/>
                  </a:ext>
                </a:extLst>
              </a:tr>
              <a:tr h="370840">
                <a:tc>
                  <a:txBody>
                    <a:bodyPr/>
                    <a:lstStyle/>
                    <a:p>
                      <a:pPr algn="l"/>
                      <a:r>
                        <a:rPr lang="es-ES" dirty="0" smtClean="0"/>
                        <a:t>¿Pueden repetirse?</a:t>
                      </a:r>
                      <a:endParaRPr lang="es-ES" dirty="0"/>
                    </a:p>
                  </a:txBody>
                  <a:tcPr anchor="ctr"/>
                </a:tc>
                <a:tc>
                  <a:txBody>
                    <a:bodyPr/>
                    <a:lstStyle/>
                    <a:p>
                      <a:pPr algn="ctr"/>
                      <a:r>
                        <a:rPr lang="es-ES" b="1" dirty="0" smtClean="0">
                          <a:solidFill>
                            <a:srgbClr val="00B050"/>
                          </a:solidFill>
                        </a:rPr>
                        <a:t>Sí</a:t>
                      </a:r>
                    </a:p>
                    <a:p>
                      <a:pPr algn="just"/>
                      <a:r>
                        <a:rPr lang="es-ES" dirty="0" smtClean="0"/>
                        <a:t>El número 11111 es igual de válido que el 12345</a:t>
                      </a:r>
                      <a:endParaRPr lang="es-ES" dirty="0"/>
                    </a:p>
                  </a:txBody>
                  <a:tcPr/>
                </a:tc>
                <a:tc>
                  <a:txBody>
                    <a:bodyPr/>
                    <a:lstStyle/>
                    <a:p>
                      <a:r>
                        <a:rPr lang="es-ES" dirty="0" smtClean="0"/>
                        <a:t>!!</a:t>
                      </a:r>
                      <a:endParaRPr lang="es-ES" dirty="0"/>
                    </a:p>
                  </a:txBody>
                  <a:tcPr anchor="ctr"/>
                </a:tc>
                <a:extLst>
                  <a:ext uri="{0D108BD9-81ED-4DB2-BD59-A6C34878D82A}">
                    <a16:rowId xmlns:a16="http://schemas.microsoft.com/office/drawing/2014/main" val="10002"/>
                  </a:ext>
                </a:extLst>
              </a:tr>
            </a:tbl>
          </a:graphicData>
        </a:graphic>
      </p:graphicFrame>
      <p:sp>
        <p:nvSpPr>
          <p:cNvPr id="5" name="U-Turn Arrow 4">
            <a:hlinkClick r:id="rId4" action="ppaction://hlinksldjump"/>
          </p:cNvPr>
          <p:cNvSpPr/>
          <p:nvPr/>
        </p:nvSpPr>
        <p:spPr>
          <a:xfrm>
            <a:off x="7755875" y="5607584"/>
            <a:ext cx="462708" cy="68304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Content Placeholder 2"/>
          <p:cNvSpPr txBox="1">
            <a:spLocks/>
          </p:cNvSpPr>
          <p:nvPr/>
        </p:nvSpPr>
        <p:spPr>
          <a:xfrm>
            <a:off x="2643842" y="5475382"/>
            <a:ext cx="5905247" cy="94745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ES" dirty="0" smtClean="0"/>
              <a:t>¿Es una variación?</a:t>
            </a:r>
          </a:p>
          <a:p>
            <a:pPr algn="just"/>
            <a:r>
              <a:rPr lang="es-ES" dirty="0" smtClean="0"/>
              <a:t>No, pero casi</a:t>
            </a:r>
          </a:p>
        </p:txBody>
      </p:sp>
      <p:sp>
        <p:nvSpPr>
          <p:cNvPr id="7" name="Rectangle 6"/>
          <p:cNvSpPr/>
          <p:nvPr/>
        </p:nvSpPr>
        <p:spPr>
          <a:xfrm>
            <a:off x="4638101" y="2016087"/>
            <a:ext cx="3294044" cy="116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10"/>
          <p:cNvSpPr/>
          <p:nvPr/>
        </p:nvSpPr>
        <p:spPr>
          <a:xfrm>
            <a:off x="4638101" y="3205909"/>
            <a:ext cx="3294044" cy="116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p:cNvSpPr/>
          <p:nvPr/>
        </p:nvSpPr>
        <p:spPr>
          <a:xfrm>
            <a:off x="4638101" y="4417762"/>
            <a:ext cx="3294044" cy="87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p:cNvSpPr/>
          <p:nvPr/>
        </p:nvSpPr>
        <p:spPr>
          <a:xfrm>
            <a:off x="2643841" y="5475382"/>
            <a:ext cx="4871025" cy="440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p:cNvSpPr/>
          <p:nvPr/>
        </p:nvSpPr>
        <p:spPr>
          <a:xfrm>
            <a:off x="2643840" y="5916058"/>
            <a:ext cx="4871025" cy="440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4"/>
          <p:cNvSpPr/>
          <p:nvPr/>
        </p:nvSpPr>
        <p:spPr>
          <a:xfrm>
            <a:off x="7932145" y="2016088"/>
            <a:ext cx="616944" cy="116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p:cNvSpPr/>
          <p:nvPr/>
        </p:nvSpPr>
        <p:spPr>
          <a:xfrm>
            <a:off x="7932145" y="3205909"/>
            <a:ext cx="616944" cy="116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a:off x="7932145" y="4417762"/>
            <a:ext cx="616944" cy="87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8" name="Picture 4" descr="http://t0.gstatic.com/images?q=tbn:ANd9GcTs_Enw5PVs3WeGdWYw87elB4dLvRAsHAn_4rh_PJ_VPkTAg5qva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60084"/>
            <a:ext cx="2055586" cy="1264976"/>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gnetic Disk 23"/>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owchart: Magnetic Disk 24"/>
          <p:cNvSpPr/>
          <p:nvPr/>
        </p:nvSpPr>
        <p:spPr>
          <a:xfrm>
            <a:off x="133357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lowchart: Magnetic Disk 2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owchart: Magnetic Disk 26"/>
          <p:cNvSpPr/>
          <p:nvPr/>
        </p:nvSpPr>
        <p:spPr>
          <a:xfrm>
            <a:off x="1774245" y="3360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owchart: Magnetic Disk 27"/>
          <p:cNvSpPr/>
          <p:nvPr/>
        </p:nvSpPr>
        <p:spPr>
          <a:xfrm>
            <a:off x="1994582" y="3360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owchart: Magnetic Disk 28"/>
          <p:cNvSpPr/>
          <p:nvPr/>
        </p:nvSpPr>
        <p:spPr>
          <a:xfrm>
            <a:off x="2214919"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lowchart: Magnetic Disk 29"/>
          <p:cNvSpPr/>
          <p:nvPr/>
        </p:nvSpPr>
        <p:spPr>
          <a:xfrm>
            <a:off x="2435256"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Flowchart: Magnetic Disk 30"/>
          <p:cNvSpPr/>
          <p:nvPr/>
        </p:nvSpPr>
        <p:spPr>
          <a:xfrm>
            <a:off x="2655593"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Flowchart: Magnetic Disk 31"/>
          <p:cNvSpPr/>
          <p:nvPr/>
        </p:nvSpPr>
        <p:spPr>
          <a:xfrm>
            <a:off x="2875930"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32153441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6"/>
                                        </p:tgtEl>
                                        <p:attrNameLst>
                                          <p:attrName>ppt_x</p:attrName>
                                        </p:attrNameLst>
                                      </p:cBhvr>
                                      <p:tavLst>
                                        <p:tav tm="0">
                                          <p:val>
                                            <p:strVal val="ppt_x"/>
                                          </p:val>
                                        </p:tav>
                                        <p:tav tm="100000">
                                          <p:val>
                                            <p:strVal val="ppt_x"/>
                                          </p:val>
                                        </p:tav>
                                      </p:tavLst>
                                    </p:anim>
                                    <p:anim calcmode="lin" valueType="num">
                                      <p:cBhvr additive="base">
                                        <p:cTn id="43" dur="500"/>
                                        <p:tgtEl>
                                          <p:spTgt spid="16"/>
                                        </p:tgtEl>
                                        <p:attrNameLst>
                                          <p:attrName>ppt_y</p:attrName>
                                        </p:attrNameLst>
                                      </p:cBhvr>
                                      <p:tavLst>
                                        <p:tav tm="0">
                                          <p:val>
                                            <p:strVal val="ppt_y"/>
                                          </p:val>
                                        </p:tav>
                                        <p:tav tm="100000">
                                          <p:val>
                                            <p:strVal val="1+ppt_h/2"/>
                                          </p:val>
                                        </p:tav>
                                      </p:tavLst>
                                    </p:anim>
                                    <p:set>
                                      <p:cBhvr>
                                        <p:cTn id="44" dur="1" fill="hold">
                                          <p:stCondLst>
                                            <p:cond delay="4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4"/>
                                        </p:tgtEl>
                                        <p:attrNameLst>
                                          <p:attrName>ppt_x</p:attrName>
                                        </p:attrNameLst>
                                      </p:cBhvr>
                                      <p:tavLst>
                                        <p:tav tm="0">
                                          <p:val>
                                            <p:strVal val="ppt_x"/>
                                          </p:val>
                                        </p:tav>
                                        <p:tav tm="100000">
                                          <p:val>
                                            <p:strVal val="ppt_x"/>
                                          </p:val>
                                        </p:tav>
                                      </p:tavLst>
                                    </p:anim>
                                    <p:anim calcmode="lin" valueType="num">
                                      <p:cBhvr additive="base">
                                        <p:cTn id="55" dur="500"/>
                                        <p:tgtEl>
                                          <p:spTgt spid="14"/>
                                        </p:tgtEl>
                                        <p:attrNameLst>
                                          <p:attrName>ppt_y</p:attrName>
                                        </p:attrNameLst>
                                      </p:cBhvr>
                                      <p:tavLst>
                                        <p:tav tm="0">
                                          <p:val>
                                            <p:strVal val="ppt_y"/>
                                          </p:val>
                                        </p:tav>
                                        <p:tav tm="100000">
                                          <p:val>
                                            <p:strVal val="1+ppt_h/2"/>
                                          </p:val>
                                        </p:tav>
                                      </p:tavLst>
                                    </p:anim>
                                    <p:set>
                                      <p:cBhvr>
                                        <p:cTn id="56" dur="1" fill="hold">
                                          <p:stCondLst>
                                            <p:cond delay="499"/>
                                          </p:stCondLst>
                                        </p:cTn>
                                        <p:tgtEl>
                                          <p:spTgt spid="1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Las variaciones CON REPETICIÓN son el tipo de recuento en que se cumplen las siguientes condiciones:</a:t>
            </a:r>
          </a:p>
          <a:p>
            <a:pPr lvl="1" algn="just"/>
            <a:r>
              <a:rPr lang="es-ES" b="1" dirty="0" smtClean="0">
                <a:solidFill>
                  <a:srgbClr val="FF0000"/>
                </a:solidFill>
              </a:rPr>
              <a:t>NO</a:t>
            </a:r>
            <a:r>
              <a:rPr lang="es-ES" dirty="0" smtClean="0"/>
              <a:t> son necesarios todos los elementos</a:t>
            </a:r>
          </a:p>
          <a:p>
            <a:pPr lvl="1" algn="just"/>
            <a:r>
              <a:rPr lang="es-ES" b="1" dirty="0" smtClean="0">
                <a:solidFill>
                  <a:srgbClr val="00B050"/>
                </a:solidFill>
              </a:rPr>
              <a:t>SÍ</a:t>
            </a:r>
            <a:r>
              <a:rPr lang="es-ES" dirty="0" smtClean="0"/>
              <a:t> importa el orden</a:t>
            </a:r>
          </a:p>
          <a:p>
            <a:pPr lvl="1" algn="just"/>
            <a:r>
              <a:rPr lang="es-ES" b="1" dirty="0">
                <a:solidFill>
                  <a:srgbClr val="00B050"/>
                </a:solidFill>
              </a:rPr>
              <a:t>SÍ</a:t>
            </a:r>
            <a:r>
              <a:rPr lang="es-ES" dirty="0"/>
              <a:t> </a:t>
            </a:r>
            <a:r>
              <a:rPr lang="es-ES" dirty="0" smtClean="0"/>
              <a:t>se repiten los elementos</a:t>
            </a:r>
          </a:p>
          <a:p>
            <a:pPr algn="just"/>
            <a:r>
              <a:rPr lang="es-ES" dirty="0" smtClean="0">
                <a:solidFill>
                  <a:srgbClr val="0070C0"/>
                </a:solidFill>
              </a:rPr>
              <a:t>Ejemplo: ¿Cuántos números de tres cifras pueden formarse con los dígitos 1, 2, 3, 4, 5, 6 y 7? (si no dice “sin repetir”, entendemos que podemos repetirlos)</a:t>
            </a:r>
          </a:p>
          <a:p>
            <a:pPr lvl="1" algn="just"/>
            <a:r>
              <a:rPr lang="es-ES" b="1" dirty="0">
                <a:solidFill>
                  <a:srgbClr val="FF0000"/>
                </a:solidFill>
              </a:rPr>
              <a:t>NO</a:t>
            </a:r>
            <a:r>
              <a:rPr lang="es-ES" dirty="0"/>
              <a:t> son necesarios todos los </a:t>
            </a:r>
            <a:r>
              <a:rPr lang="es-ES" dirty="0" smtClean="0"/>
              <a:t>elementos (tres cifras sólo)</a:t>
            </a:r>
            <a:endParaRPr lang="es-ES" dirty="0"/>
          </a:p>
          <a:p>
            <a:pPr lvl="1" algn="just"/>
            <a:r>
              <a:rPr lang="es-ES" b="1" dirty="0">
                <a:solidFill>
                  <a:srgbClr val="00B050"/>
                </a:solidFill>
              </a:rPr>
              <a:t>SÍ</a:t>
            </a:r>
            <a:r>
              <a:rPr lang="es-ES" dirty="0"/>
              <a:t> importa el </a:t>
            </a:r>
            <a:r>
              <a:rPr lang="es-ES" dirty="0" smtClean="0"/>
              <a:t>orden (no es el mismo número 123 que 321)</a:t>
            </a:r>
            <a:endParaRPr lang="es-ES" dirty="0"/>
          </a:p>
          <a:p>
            <a:pPr lvl="1" algn="just"/>
            <a:r>
              <a:rPr lang="es-ES" b="1" dirty="0">
                <a:solidFill>
                  <a:srgbClr val="00B050"/>
                </a:solidFill>
              </a:rPr>
              <a:t>SÍ</a:t>
            </a:r>
            <a:r>
              <a:rPr lang="es-ES" dirty="0"/>
              <a:t> se repiten los </a:t>
            </a:r>
            <a:r>
              <a:rPr lang="es-ES" dirty="0" smtClean="0"/>
              <a:t>elementos</a:t>
            </a:r>
            <a:endParaRPr lang="es-ES" dirty="0"/>
          </a:p>
        </p:txBody>
      </p:sp>
      <p:sp>
        <p:nvSpPr>
          <p:cNvPr id="4" name="Flowchart: Magnetic Disk 3"/>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655593"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875930"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0"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5"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172" y="2522582"/>
            <a:ext cx="642938" cy="642938"/>
          </a:xfrm>
          <a:prstGeom prst="rect">
            <a:avLst/>
          </a:prstGeom>
        </p:spPr>
      </p:pic>
    </p:spTree>
    <p:extLst>
      <p:ext uri="{BB962C8B-B14F-4D97-AF65-F5344CB8AC3E}">
        <p14:creationId xmlns:p14="http://schemas.microsoft.com/office/powerpoint/2010/main" val="3847024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variaciones CON REPETICIÓN de m elementos tomados de n en n</a:t>
                </a:r>
              </a:p>
              <a:p>
                <a:pPr algn="just"/>
                <a:r>
                  <a:rPr lang="es-ES" dirty="0" smtClean="0"/>
                  <a:t>En el ejemplo, realizamos variaciones de 7 elementos tomados de 3 en 3</a:t>
                </a:r>
              </a:p>
              <a:p>
                <a:pPr lvl="1" algn="just"/>
                <a14:m>
                  <m:oMath xmlns:m="http://schemas.openxmlformats.org/officeDocument/2006/math">
                    <m:r>
                      <a:rPr lang="es-ES" i="1" dirty="0" smtClean="0">
                        <a:latin typeface="Cambria Math" panose="02040503050406030204" pitchFamily="18" charset="0"/>
                      </a:rPr>
                      <m:t>𝑚</m:t>
                    </m:r>
                    <m:r>
                      <a:rPr lang="es-ES" i="1" dirty="0" smtClean="0">
                        <a:latin typeface="Cambria Math" panose="02040503050406030204" pitchFamily="18" charset="0"/>
                      </a:rPr>
                      <m:t>=7</m:t>
                    </m:r>
                  </m:oMath>
                </a14:m>
                <a:endParaRPr lang="es-ES" dirty="0" smtClean="0"/>
              </a:p>
              <a:p>
                <a:pPr lvl="1" algn="just"/>
                <a14:m>
                  <m:oMath xmlns:m="http://schemas.openxmlformats.org/officeDocument/2006/math">
                    <m:r>
                      <a:rPr lang="es-ES" i="1" dirty="0" smtClean="0">
                        <a:latin typeface="Cambria Math" panose="02040503050406030204" pitchFamily="18" charset="0"/>
                      </a:rPr>
                      <m:t>𝑛</m:t>
                    </m:r>
                    <m:r>
                      <a:rPr lang="es-ES" i="1" dirty="0" smtClean="0">
                        <a:latin typeface="Cambria Math" panose="02040503050406030204" pitchFamily="18" charset="0"/>
                      </a:rPr>
                      <m:t>=3</m:t>
                    </m:r>
                  </m:oMath>
                </a14:m>
                <a:endParaRPr lang="es-ES" dirty="0" smtClean="0"/>
              </a:p>
              <a:p>
                <a:pPr algn="just"/>
                <a:r>
                  <a:rPr lang="es-ES" dirty="0" smtClean="0">
                    <a:solidFill>
                      <a:srgbClr val="0070C0"/>
                    </a:solidFill>
                  </a:rPr>
                  <a:t>Ejemplo: ¿Cuántos números de tres cifras pueden formarse con los dígitos 1, 2, 3, 4, 5, 6 y 7?</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655593"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875930"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7"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39146652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NOTA:</a:t>
                </a:r>
              </a:p>
              <a:p>
                <a:pPr lvl="1" algn="just"/>
                <a:r>
                  <a:rPr lang="es-ES" dirty="0" smtClean="0"/>
                  <a:t>En las variaciones ordinarias m debe ser siempre mayor que n</a:t>
                </a:r>
              </a:p>
              <a:p>
                <a:pPr lvl="1" algn="just"/>
                <a:r>
                  <a:rPr lang="es-ES" dirty="0" smtClean="0"/>
                  <a:t>Ejemplo: calcular cuántos números de 5 cifras pueden formarse con las cifras 1, 2 y 3, sin repetir.</a:t>
                </a:r>
              </a:p>
              <a:p>
                <a:pPr marL="914400" lvl="2" indent="0" algn="just">
                  <a:buNone/>
                </a:pPr>
                <a:r>
                  <a:rPr lang="es-ES" dirty="0" smtClean="0"/>
                  <a:t>Solución: estas son todas las variaciones que pueden hacerse sin repetir:</a:t>
                </a:r>
              </a:p>
              <a:p>
                <a:pPr marL="914400" lvl="2" indent="0" algn="just">
                  <a:buNone/>
                </a:pPr>
                <a:r>
                  <a:rPr lang="es-ES" dirty="0"/>
                  <a:t>	</a:t>
                </a:r>
                <a:r>
                  <a:rPr lang="es-ES" dirty="0" smtClean="0"/>
                  <a:t>123, 132, 213, 231, 312, 321</a:t>
                </a:r>
              </a:p>
              <a:p>
                <a:pPr marL="914400" lvl="2" indent="0" algn="just">
                  <a:buNone/>
                </a:pPr>
                <a:r>
                  <a:rPr lang="es-ES" dirty="0"/>
                  <a:t>	</a:t>
                </a:r>
                <a:r>
                  <a:rPr lang="es-ES" dirty="0" smtClean="0"/>
                  <a:t>12, 13, 21, 23</a:t>
                </a:r>
              </a:p>
              <a:p>
                <a:pPr marL="914400" lvl="2" indent="0" algn="just">
                  <a:buNone/>
                </a:pPr>
                <a:r>
                  <a:rPr lang="es-ES" dirty="0"/>
                  <a:t>	</a:t>
                </a:r>
                <a:r>
                  <a:rPr lang="es-ES" dirty="0" smtClean="0"/>
                  <a:t>31, 32, 1, 2, 3</a:t>
                </a:r>
              </a:p>
              <a:p>
                <a:pPr marL="914400" lvl="2" indent="0" algn="just">
                  <a:buNone/>
                </a:pPr>
                <a:r>
                  <a:rPr lang="es-ES" dirty="0" smtClean="0"/>
                  <a:t>Conclusión: es imposible formar un número de 5 cifras sin repetir</a:t>
                </a:r>
                <a:endParaRPr lang="es-ES" dirty="0"/>
              </a:p>
              <a:p>
                <a:pPr lvl="1" algn="just"/>
                <a:r>
                  <a:rPr lang="es-ES" dirty="0" smtClean="0"/>
                  <a:t>En las variaciones CON REPETICIÓN m puede ser menor, mayor o igual a </a:t>
                </a:r>
                <a14:m>
                  <m:oMath xmlns:m="http://schemas.openxmlformats.org/officeDocument/2006/math">
                    <m:r>
                      <a:rPr lang="es-ES" i="1" dirty="0" smtClean="0">
                        <a:latin typeface="Cambria Math" panose="02040503050406030204" pitchFamily="18" charset="0"/>
                      </a:rPr>
                      <m:t>𝑛</m:t>
                    </m:r>
                  </m:oMath>
                </a14:m>
                <a:endParaRPr lang="es-ES" dirty="0" smtClean="0"/>
              </a:p>
              <a:p>
                <a:pPr lvl="1" algn="just"/>
                <a:r>
                  <a:rPr lang="es-ES" dirty="0" smtClean="0"/>
                  <a:t>Ejemplo: calcular cuántos números de 5 cifras pueden formarse con las cifras 1, 2 y 3 (no dice nada, así que podemos repetir):</a:t>
                </a:r>
              </a:p>
              <a:p>
                <a:pPr marL="457200" lvl="1" indent="0" algn="just">
                  <a:buNone/>
                </a:pPr>
                <a:r>
                  <a:rPr lang="es-ES" dirty="0"/>
                  <a:t>	</a:t>
                </a:r>
                <a:r>
                  <a:rPr lang="es-ES" dirty="0" smtClean="0"/>
                  <a:t>Solución: 11111, 11112, 11113, 11121, … 22222, (243 opciones)</a:t>
                </a:r>
                <a:endParaRPr lang="es-E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t="-3330" r="-850" b="-752"/>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655593"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875930"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8"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4"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38966417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variaciones CON REPETICIÓN de m elementos tomados de n en n (ejemplo: </a:t>
                </a:r>
                <a14:m>
                  <m:oMath xmlns:m="http://schemas.openxmlformats.org/officeDocument/2006/math">
                    <m:r>
                      <a:rPr lang="es-ES" i="1" dirty="0" smtClean="0">
                        <a:latin typeface="Cambria Math" panose="02040503050406030204" pitchFamily="18" charset="0"/>
                      </a:rPr>
                      <m:t>𝑚</m:t>
                    </m:r>
                    <m:r>
                      <a:rPr lang="es-ES" i="1" dirty="0" smtClean="0">
                        <a:latin typeface="Cambria Math" panose="02040503050406030204" pitchFamily="18" charset="0"/>
                      </a:rPr>
                      <m:t>=7</m:t>
                    </m:r>
                  </m:oMath>
                </a14:m>
                <a:r>
                  <a:rPr lang="es-ES" dirty="0" smtClean="0"/>
                  <a:t>; </a:t>
                </a:r>
                <a14:m>
                  <m:oMath xmlns:m="http://schemas.openxmlformats.org/officeDocument/2006/math">
                    <m:r>
                      <a:rPr lang="es-ES" i="1" dirty="0" smtClean="0">
                        <a:latin typeface="Cambria Math" panose="02040503050406030204" pitchFamily="18" charset="0"/>
                      </a:rPr>
                      <m:t>𝑛</m:t>
                    </m:r>
                    <m:r>
                      <a:rPr lang="es-ES" i="1" dirty="0" smtClean="0">
                        <a:latin typeface="Cambria Math" panose="02040503050406030204" pitchFamily="18" charset="0"/>
                      </a:rPr>
                      <m:t>=3</m:t>
                    </m:r>
                  </m:oMath>
                </a14:m>
                <a:r>
                  <a:rPr lang="es-ES" dirty="0" smtClean="0"/>
                  <a:t>)</a:t>
                </a:r>
              </a:p>
              <a:p>
                <a:pPr algn="just"/>
                <a:r>
                  <a:rPr lang="es-ES" dirty="0" smtClean="0"/>
                  <a:t>La notación utilizada es </a:t>
                </a:r>
                <a14:m>
                  <m:oMath xmlns:m="http://schemas.openxmlformats.org/officeDocument/2006/math">
                    <m:r>
                      <a:rPr lang="es-ES" b="0" i="1" smtClean="0">
                        <a:latin typeface="Cambria Math" panose="02040503050406030204" pitchFamily="18" charset="0"/>
                      </a:rPr>
                      <m:t>𝑉</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𝑚𝑛</m:t>
                        </m:r>
                      </m:sub>
                    </m:sSub>
                  </m:oMath>
                </a14:m>
                <a:endParaRPr lang="es-ES" dirty="0" smtClean="0"/>
              </a:p>
              <a:p>
                <a:pPr algn="just"/>
                <a:r>
                  <a:rPr lang="es-ES" dirty="0" smtClean="0">
                    <a:solidFill>
                      <a:srgbClr val="0070C0"/>
                    </a:solidFill>
                  </a:rPr>
                  <a:t>Ejemplo: ¿Cuántos números de tres cifras pueden formarse con los dígitos 1, 2, 3, 4, 5, 6 y 7?</a:t>
                </a:r>
              </a:p>
              <a:p>
                <a:pPr lvl="1" algn="just"/>
                <a:r>
                  <a:rPr lang="es-ES" dirty="0" smtClean="0">
                    <a:solidFill>
                      <a:srgbClr val="0070C0"/>
                    </a:solidFill>
                  </a:rPr>
                  <a:t>Debemos calcular, pues, las variaciones CON REPETICIÓN de 7 elementos tomados de 3 en tres. Por tanto, debemos calcular:</a:t>
                </a:r>
              </a:p>
              <a:p>
                <a:pPr marL="914400" lvl="2" indent="0" algn="just">
                  <a:buNone/>
                </a:pPr>
                <a14:m>
                  <m:oMathPara xmlns:m="http://schemas.openxmlformats.org/officeDocument/2006/math">
                    <m:oMathParaPr>
                      <m:jc m:val="centerGroup"/>
                    </m:oMathParaPr>
                    <m:oMath xmlns:m="http://schemas.openxmlformats.org/officeDocument/2006/math">
                      <m:r>
                        <a:rPr lang="es-ES" sz="2500" b="0" i="1" dirty="0" smtClean="0">
                          <a:solidFill>
                            <a:srgbClr val="0070C0"/>
                          </a:solidFill>
                          <a:latin typeface="Cambria Math" panose="02040503050406030204" pitchFamily="18" charset="0"/>
                        </a:rPr>
                        <m:t>𝑉</m:t>
                      </m:r>
                      <m:sSub>
                        <m:sSubPr>
                          <m:ctrlPr>
                            <a:rPr lang="es-ES" sz="2500" b="0" i="1" dirty="0" smtClean="0">
                              <a:solidFill>
                                <a:srgbClr val="0070C0"/>
                              </a:solidFill>
                              <a:latin typeface="Cambria Math" panose="02040503050406030204" pitchFamily="18" charset="0"/>
                            </a:rPr>
                          </m:ctrlPr>
                        </m:sSubPr>
                        <m:e>
                          <m:r>
                            <a:rPr lang="es-ES" sz="2500" b="0" i="1" dirty="0" smtClean="0">
                              <a:solidFill>
                                <a:srgbClr val="0070C0"/>
                              </a:solidFill>
                              <a:latin typeface="Cambria Math" panose="02040503050406030204" pitchFamily="18" charset="0"/>
                            </a:rPr>
                            <m:t>𝑅</m:t>
                          </m:r>
                        </m:e>
                        <m:sub>
                          <m:r>
                            <a:rPr lang="es-ES" sz="2500" b="0" i="1" dirty="0" smtClean="0">
                              <a:solidFill>
                                <a:srgbClr val="0070C0"/>
                              </a:solidFill>
                              <a:latin typeface="Cambria Math" panose="02040503050406030204" pitchFamily="18" charset="0"/>
                            </a:rPr>
                            <m:t>7,3</m:t>
                          </m:r>
                        </m:sub>
                      </m:sSub>
                    </m:oMath>
                  </m:oMathPara>
                </a14:m>
                <a:endParaRPr lang="es-ES" sz="25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655593"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875930"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8"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5"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994581"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7679872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Para calcular una variación </a:t>
                </a:r>
                <a:r>
                  <a:rPr lang="es-ES" dirty="0" smtClean="0">
                    <a:solidFill>
                      <a:srgbClr val="FF0000"/>
                    </a:solidFill>
                  </a:rPr>
                  <a:t>ordinaria</a:t>
                </a:r>
                <a:r>
                  <a:rPr lang="es-ES" dirty="0" smtClean="0"/>
                  <a:t> de m elementos tomados de n en n, se utilizan las expresiones:</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𝑚𝑛</m:t>
                          </m:r>
                        </m:sub>
                      </m:sSub>
                      <m:r>
                        <a:rPr lang="es-ES" b="0" i="1" smtClean="0">
                          <a:latin typeface="Cambria Math" panose="02040503050406030204" pitchFamily="18" charset="0"/>
                        </a:rPr>
                        <m:t>=</m:t>
                      </m:r>
                      <m:r>
                        <a:rPr lang="es-ES" b="0" i="1" smtClean="0">
                          <a:latin typeface="Cambria Math" panose="02040503050406030204" pitchFamily="18" charset="0"/>
                        </a:rPr>
                        <m:t>𝑚</m:t>
                      </m:r>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−1</m:t>
                          </m:r>
                        </m:e>
                      </m:d>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−2</m:t>
                          </m:r>
                        </m:e>
                      </m:d>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+1</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𝑚</m:t>
                          </m:r>
                          <m:r>
                            <a:rPr lang="es-ES" b="0" i="1" smtClean="0">
                              <a:latin typeface="Cambria Math" panose="02040503050406030204" pitchFamily="18" charset="0"/>
                            </a:rPr>
                            <m:t>!</m:t>
                          </m:r>
                        </m:num>
                        <m:den>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e>
                          </m:d>
                          <m:r>
                            <a:rPr lang="es-ES" b="0" i="1" smtClean="0">
                              <a:latin typeface="Cambria Math" panose="02040503050406030204" pitchFamily="18" charset="0"/>
                            </a:rPr>
                            <m:t>!</m:t>
                          </m:r>
                        </m:den>
                      </m:f>
                    </m:oMath>
                  </m:oMathPara>
                </a14:m>
                <a:endParaRPr lang="es-ES" dirty="0" smtClean="0"/>
              </a:p>
              <a:p>
                <a:pPr algn="just"/>
                <a:r>
                  <a:rPr lang="es-ES" dirty="0" smtClean="0"/>
                  <a:t>Para las variaciones CON REPETICIÓN:</a:t>
                </a:r>
              </a:p>
              <a:p>
                <a:pPr marL="0" indent="0" algn="just">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𝑚𝑛</m:t>
                          </m:r>
                        </m:sub>
                      </m:sSub>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𝑛</m:t>
                          </m:r>
                        </m:sup>
                      </m:sSup>
                    </m:oMath>
                  </m:oMathPara>
                </a14:m>
                <a:endParaRPr lang="es-ES" dirty="0" smtClean="0"/>
              </a:p>
              <a:p>
                <a:pPr lvl="1" algn="just"/>
                <a:r>
                  <a:rPr lang="es-ES" dirty="0" smtClean="0"/>
                  <a:t>La “gran” dificultad aquí es saber cuál es</a:t>
                </a:r>
                <a14:m>
                  <m:oMath xmlns:m="http://schemas.openxmlformats.org/officeDocument/2006/math">
                    <m:r>
                      <a:rPr lang="es-ES" i="1" dirty="0" smtClean="0">
                        <a:latin typeface="Cambria Math" panose="02040503050406030204" pitchFamily="18" charset="0"/>
                      </a:rPr>
                      <m:t> </m:t>
                    </m:r>
                    <m:r>
                      <a:rPr lang="es-ES" i="1" dirty="0" smtClean="0">
                        <a:latin typeface="Cambria Math" panose="02040503050406030204" pitchFamily="18" charset="0"/>
                      </a:rPr>
                      <m:t>𝑛</m:t>
                    </m:r>
                    <m:r>
                      <a:rPr lang="es-ES" i="1" dirty="0" smtClean="0">
                        <a:latin typeface="Cambria Math" panose="02040503050406030204" pitchFamily="18" charset="0"/>
                      </a:rPr>
                      <m:t> </m:t>
                    </m:r>
                  </m:oMath>
                </a14:m>
                <a:r>
                  <a:rPr lang="es-ES" dirty="0" smtClean="0"/>
                  <a:t>y cuál es </a:t>
                </a:r>
                <a14:m>
                  <m:oMath xmlns:m="http://schemas.openxmlformats.org/officeDocument/2006/math">
                    <m:r>
                      <a:rPr lang="es-ES" i="1" dirty="0" smtClean="0">
                        <a:latin typeface="Cambria Math" panose="02040503050406030204" pitchFamily="18" charset="0"/>
                      </a:rPr>
                      <m:t>𝑚</m:t>
                    </m:r>
                  </m:oMath>
                </a14:m>
                <a:r>
                  <a:rPr lang="es-ES" dirty="0" smtClean="0"/>
                  <a:t> (en las ordinarias, basta saber que m (de mayor) es el mayor, aquí no)</a:t>
                </a:r>
              </a:p>
              <a:p>
                <a:pPr algn="just"/>
                <a:r>
                  <a:rPr lang="es-ES" dirty="0" smtClean="0">
                    <a:solidFill>
                      <a:srgbClr val="0070C0"/>
                    </a:solidFill>
                  </a:rPr>
                  <a:t>Ejemplo: ¿Cuántos números de tres cifras pueden formarse con los dígitos 1, 2, 3, 4, 5, 6 y 7?</a:t>
                </a:r>
              </a:p>
              <a:p>
                <a:pPr lvl="1" algn="just"/>
                <a:r>
                  <a:rPr lang="es-ES" dirty="0" smtClean="0">
                    <a:solidFill>
                      <a:srgbClr val="0070C0"/>
                    </a:solidFill>
                  </a:rPr>
                  <a:t>Debemos calcular, pues, las variaciones de 7 elementos tomados de 3 en tres. Por tanto, debemos </a:t>
                </a:r>
                <a:r>
                  <a:rPr lang="es-ES" dirty="0" err="1" smtClean="0">
                    <a:solidFill>
                      <a:srgbClr val="0070C0"/>
                    </a:solidFill>
                  </a:rPr>
                  <a:t>calc</a:t>
                </a:r>
                <a:endParaRPr lang="es-ES" dirty="0" smtClean="0">
                  <a:solidFill>
                    <a:srgbClr val="0070C0"/>
                  </a:solidFill>
                </a:endParaRPr>
              </a:p>
              <a:p>
                <a:pPr marL="457200" lvl="1" indent="0" algn="just">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7,3</m:t>
                          </m:r>
                        </m:sub>
                      </m:sSub>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7</m:t>
                          </m:r>
                        </m:e>
                        <m:sup>
                          <m:r>
                            <a:rPr lang="es-ES" b="0" i="1" smtClean="0">
                              <a:latin typeface="Cambria Math" panose="02040503050406030204" pitchFamily="18" charset="0"/>
                            </a:rPr>
                            <m:t>3</m:t>
                          </m:r>
                        </m:sup>
                      </m:sSup>
                      <m:r>
                        <a:rPr lang="es-ES" b="0" i="1" smtClean="0">
                          <a:latin typeface="Cambria Math" panose="02040503050406030204" pitchFamily="18" charset="0"/>
                        </a:rPr>
                        <m:t>=343</m:t>
                      </m:r>
                    </m:oMath>
                  </m:oMathPara>
                </a14:m>
                <a:endParaRPr lang="es-ES"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t="-3330"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4"/>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655593"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875930"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8"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5"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994582"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2214918"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9"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4331" y="2827383"/>
            <a:ext cx="642938" cy="642938"/>
          </a:xfrm>
          <a:prstGeom prst="rect">
            <a:avLst/>
          </a:prstGeom>
        </p:spPr>
      </p:pic>
    </p:spTree>
    <p:extLst>
      <p:ext uri="{BB962C8B-B14F-4D97-AF65-F5344CB8AC3E}">
        <p14:creationId xmlns:p14="http://schemas.microsoft.com/office/powerpoint/2010/main" val="10327579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p:sp>
        <p:nvSpPr>
          <p:cNvPr id="3" name="Content Placeholder 2"/>
          <p:cNvSpPr>
            <a:spLocks noGrp="1"/>
          </p:cNvSpPr>
          <p:nvPr>
            <p:ph idx="1"/>
          </p:nvPr>
        </p:nvSpPr>
        <p:spPr>
          <a:xfrm>
            <a:off x="517793" y="1068635"/>
            <a:ext cx="8350785" cy="5673687"/>
          </a:xfrm>
        </p:spPr>
        <p:txBody>
          <a:bodyPr anchor="t">
            <a:normAutofit/>
          </a:bodyPr>
          <a:lstStyle/>
          <a:p>
            <a:pPr algn="just"/>
            <a:r>
              <a:rPr lang="es-ES" dirty="0" smtClean="0">
                <a:solidFill>
                  <a:srgbClr val="0070C0"/>
                </a:solidFill>
              </a:rPr>
              <a:t>Ejercicio resuelto: calcula y escribe todos los posibles números de 3 cifras que se pueden formar con los dígitos 1, 2 3 y 4, con repetición y sin repetición.</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598377498"/>
                  </p:ext>
                </p:extLst>
              </p:nvPr>
            </p:nvGraphicFramePr>
            <p:xfrm>
              <a:off x="1499925" y="2280841"/>
              <a:ext cx="6755132" cy="1377188"/>
            </p:xfrm>
            <a:graphic>
              <a:graphicData uri="http://schemas.openxmlformats.org/drawingml/2006/table">
                <a:tbl>
                  <a:tblPr bandRow="1">
                    <a:tableStyleId>{5C22544A-7EE6-4342-B048-85BDC9FD1C3A}</a:tableStyleId>
                  </a:tblPr>
                  <a:tblGrid>
                    <a:gridCol w="552768">
                      <a:extLst>
                        <a:ext uri="{9D8B030D-6E8A-4147-A177-3AD203B41FA5}">
                          <a16:colId xmlns:a16="http://schemas.microsoft.com/office/drawing/2014/main" val="20000"/>
                        </a:ext>
                      </a:extLst>
                    </a:gridCol>
                    <a:gridCol w="567055">
                      <a:extLst>
                        <a:ext uri="{9D8B030D-6E8A-4147-A177-3AD203B41FA5}">
                          <a16:colId xmlns:a16="http://schemas.microsoft.com/office/drawing/2014/main" val="20001"/>
                        </a:ext>
                      </a:extLst>
                    </a:gridCol>
                    <a:gridCol w="552768">
                      <a:extLst>
                        <a:ext uri="{9D8B030D-6E8A-4147-A177-3AD203B41FA5}">
                          <a16:colId xmlns:a16="http://schemas.microsoft.com/office/drawing/2014/main" val="20002"/>
                        </a:ext>
                      </a:extLst>
                    </a:gridCol>
                    <a:gridCol w="331919">
                      <a:extLst>
                        <a:ext uri="{9D8B030D-6E8A-4147-A177-3AD203B41FA5}">
                          <a16:colId xmlns:a16="http://schemas.microsoft.com/office/drawing/2014/main" val="20003"/>
                        </a:ext>
                      </a:extLst>
                    </a:gridCol>
                    <a:gridCol w="235136">
                      <a:extLst>
                        <a:ext uri="{9D8B030D-6E8A-4147-A177-3AD203B41FA5}">
                          <a16:colId xmlns:a16="http://schemas.microsoft.com/office/drawing/2014/main" val="20004"/>
                        </a:ext>
                      </a:extLst>
                    </a:gridCol>
                    <a:gridCol w="567055">
                      <a:extLst>
                        <a:ext uri="{9D8B030D-6E8A-4147-A177-3AD203B41FA5}">
                          <a16:colId xmlns:a16="http://schemas.microsoft.com/office/drawing/2014/main" val="20005"/>
                        </a:ext>
                      </a:extLst>
                    </a:gridCol>
                    <a:gridCol w="567055">
                      <a:extLst>
                        <a:ext uri="{9D8B030D-6E8A-4147-A177-3AD203B41FA5}">
                          <a16:colId xmlns:a16="http://schemas.microsoft.com/office/drawing/2014/main" val="20006"/>
                        </a:ext>
                      </a:extLst>
                    </a:gridCol>
                    <a:gridCol w="567055">
                      <a:extLst>
                        <a:ext uri="{9D8B030D-6E8A-4147-A177-3AD203B41FA5}">
                          <a16:colId xmlns:a16="http://schemas.microsoft.com/office/drawing/2014/main" val="20007"/>
                        </a:ext>
                      </a:extLst>
                    </a:gridCol>
                    <a:gridCol w="567055">
                      <a:extLst>
                        <a:ext uri="{9D8B030D-6E8A-4147-A177-3AD203B41FA5}">
                          <a16:colId xmlns:a16="http://schemas.microsoft.com/office/drawing/2014/main" val="20008"/>
                        </a:ext>
                      </a:extLst>
                    </a:gridCol>
                    <a:gridCol w="567055">
                      <a:extLst>
                        <a:ext uri="{9D8B030D-6E8A-4147-A177-3AD203B41FA5}">
                          <a16:colId xmlns:a16="http://schemas.microsoft.com/office/drawing/2014/main" val="20009"/>
                        </a:ext>
                      </a:extLst>
                    </a:gridCol>
                    <a:gridCol w="560388">
                      <a:extLst>
                        <a:ext uri="{9D8B030D-6E8A-4147-A177-3AD203B41FA5}">
                          <a16:colId xmlns:a16="http://schemas.microsoft.com/office/drawing/2014/main" val="20010"/>
                        </a:ext>
                      </a:extLst>
                    </a:gridCol>
                    <a:gridCol w="552768">
                      <a:extLst>
                        <a:ext uri="{9D8B030D-6E8A-4147-A177-3AD203B41FA5}">
                          <a16:colId xmlns:a16="http://schemas.microsoft.com/office/drawing/2014/main" val="20011"/>
                        </a:ext>
                      </a:extLst>
                    </a:gridCol>
                    <a:gridCol w="567055">
                      <a:extLst>
                        <a:ext uri="{9D8B030D-6E8A-4147-A177-3AD203B41FA5}">
                          <a16:colId xmlns:a16="http://schemas.microsoft.com/office/drawing/2014/main" val="20012"/>
                        </a:ext>
                      </a:extLst>
                    </a:gridCol>
                  </a:tblGrid>
                  <a:tr h="370840">
                    <a:tc gridSpan="4">
                      <a:txBody>
                        <a:bodyPr/>
                        <a:lstStyle/>
                        <a:p>
                          <a:r>
                            <a:rPr lang="es-ES" dirty="0" smtClean="0"/>
                            <a:t>SIN REPETICIÓN</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9">
                      <a:txBody>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4,3</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4!</m:t>
                                    </m:r>
                                  </m:num>
                                  <m:den>
                                    <m:d>
                                      <m:dPr>
                                        <m:ctrlPr>
                                          <a:rPr lang="es-ES" b="0" i="1" smtClean="0">
                                            <a:latin typeface="Cambria Math" panose="02040503050406030204" pitchFamily="18" charset="0"/>
                                          </a:rPr>
                                        </m:ctrlPr>
                                      </m:dPr>
                                      <m:e>
                                        <m:r>
                                          <a:rPr lang="es-ES" b="0" i="1" smtClean="0">
                                            <a:latin typeface="Cambria Math" panose="02040503050406030204" pitchFamily="18" charset="0"/>
                                          </a:rPr>
                                          <m:t>4−3</m:t>
                                        </m:r>
                                      </m:e>
                                    </m:d>
                                    <m:r>
                                      <a:rPr lang="es-ES" b="0" i="1" smtClean="0">
                                        <a:latin typeface="Cambria Math" panose="02040503050406030204" pitchFamily="18" charset="0"/>
                                      </a:rPr>
                                      <m:t>!</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4·3·2·1</m:t>
                                    </m:r>
                                  </m:num>
                                  <m:den>
                                    <m:r>
                                      <a:rPr lang="es-ES" b="0" i="1" smtClean="0">
                                        <a:latin typeface="Cambria Math" panose="02040503050406030204" pitchFamily="18" charset="0"/>
                                      </a:rPr>
                                      <m:t>1!</m:t>
                                    </m:r>
                                  </m:den>
                                </m:f>
                                <m:r>
                                  <a:rPr lang="es-ES" b="0" i="1" smtClean="0">
                                    <a:latin typeface="Cambria Math" panose="02040503050406030204" pitchFamily="18" charset="0"/>
                                  </a:rPr>
                                  <m:t>=24</m:t>
                                </m:r>
                              </m:oMath>
                            </m:oMathPara>
                          </a14:m>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72297">
                    <a:tc>
                      <a:txBody>
                        <a:bodyPr/>
                        <a:lstStyle/>
                        <a:p>
                          <a:r>
                            <a:rPr lang="es-ES" dirty="0" smtClean="0"/>
                            <a:t>123</a:t>
                          </a:r>
                          <a:endParaRPr lang="es-ES" dirty="0"/>
                        </a:p>
                      </a:txBody>
                      <a:tcPr/>
                    </a:tc>
                    <a:tc>
                      <a:txBody>
                        <a:bodyPr/>
                        <a:lstStyle/>
                        <a:p>
                          <a:r>
                            <a:rPr lang="es-ES" dirty="0" smtClean="0"/>
                            <a:t>124</a:t>
                          </a:r>
                          <a:endParaRPr lang="es-ES" dirty="0"/>
                        </a:p>
                      </a:txBody>
                      <a:tcPr/>
                    </a:tc>
                    <a:tc>
                      <a:txBody>
                        <a:bodyPr/>
                        <a:lstStyle/>
                        <a:p>
                          <a:r>
                            <a:rPr lang="es-ES" dirty="0" smtClean="0"/>
                            <a:t>132</a:t>
                          </a:r>
                          <a:endParaRPr lang="es-ES" dirty="0"/>
                        </a:p>
                      </a:txBody>
                      <a:tcPr/>
                    </a:tc>
                    <a:tc gridSpan="2">
                      <a:txBody>
                        <a:bodyPr/>
                        <a:lstStyle/>
                        <a:p>
                          <a:r>
                            <a:rPr lang="es-ES" dirty="0" smtClean="0"/>
                            <a:t>134</a:t>
                          </a:r>
                          <a:endParaRPr lang="es-ES" dirty="0"/>
                        </a:p>
                      </a:txBody>
                      <a:tcPr/>
                    </a:tc>
                    <a:tc hMerge="1">
                      <a:txBody>
                        <a:bodyPr/>
                        <a:lstStyle/>
                        <a:p>
                          <a:endParaRPr lang="es-ES" dirty="0"/>
                        </a:p>
                      </a:txBody>
                      <a:tcPr/>
                    </a:tc>
                    <a:tc>
                      <a:txBody>
                        <a:bodyPr/>
                        <a:lstStyle/>
                        <a:p>
                          <a:r>
                            <a:rPr lang="es-ES" dirty="0" smtClean="0"/>
                            <a:t>142</a:t>
                          </a:r>
                          <a:endParaRPr lang="es-ES" dirty="0"/>
                        </a:p>
                      </a:txBody>
                      <a:tcPr/>
                    </a:tc>
                    <a:tc>
                      <a:txBody>
                        <a:bodyPr/>
                        <a:lstStyle/>
                        <a:p>
                          <a:r>
                            <a:rPr lang="es-ES" dirty="0" smtClean="0"/>
                            <a:t>143</a:t>
                          </a:r>
                          <a:endParaRPr lang="es-ES" dirty="0"/>
                        </a:p>
                      </a:txBody>
                      <a:tcPr/>
                    </a:tc>
                    <a:tc>
                      <a:txBody>
                        <a:bodyPr/>
                        <a:lstStyle/>
                        <a:p>
                          <a:r>
                            <a:rPr lang="es-ES" dirty="0" smtClean="0"/>
                            <a:t>213</a:t>
                          </a:r>
                          <a:endParaRPr lang="es-ES" dirty="0"/>
                        </a:p>
                      </a:txBody>
                      <a:tcPr/>
                    </a:tc>
                    <a:tc>
                      <a:txBody>
                        <a:bodyPr/>
                        <a:lstStyle/>
                        <a:p>
                          <a:r>
                            <a:rPr lang="es-ES" dirty="0" smtClean="0"/>
                            <a:t>214</a:t>
                          </a:r>
                          <a:endParaRPr lang="es-ES" dirty="0"/>
                        </a:p>
                      </a:txBody>
                      <a:tcPr/>
                    </a:tc>
                    <a:tc>
                      <a:txBody>
                        <a:bodyPr/>
                        <a:lstStyle/>
                        <a:p>
                          <a:r>
                            <a:rPr lang="es-ES" dirty="0" smtClean="0"/>
                            <a:t>231</a:t>
                          </a:r>
                          <a:endParaRPr lang="es-ES" dirty="0"/>
                        </a:p>
                      </a:txBody>
                      <a:tcPr/>
                    </a:tc>
                    <a:tc>
                      <a:txBody>
                        <a:bodyPr/>
                        <a:lstStyle/>
                        <a:p>
                          <a:r>
                            <a:rPr lang="es-ES" dirty="0" smtClean="0"/>
                            <a:t>234</a:t>
                          </a:r>
                          <a:endParaRPr lang="es-ES" dirty="0"/>
                        </a:p>
                      </a:txBody>
                      <a:tcPr/>
                    </a:tc>
                    <a:tc>
                      <a:txBody>
                        <a:bodyPr/>
                        <a:lstStyle/>
                        <a:p>
                          <a:r>
                            <a:rPr lang="es-ES" dirty="0" smtClean="0"/>
                            <a:t>213</a:t>
                          </a:r>
                          <a:endParaRPr lang="es-ES" dirty="0"/>
                        </a:p>
                      </a:txBody>
                      <a:tcPr/>
                    </a:tc>
                    <a:tc>
                      <a:txBody>
                        <a:bodyPr/>
                        <a:lstStyle/>
                        <a:p>
                          <a:r>
                            <a:rPr lang="es-ES" dirty="0" smtClean="0"/>
                            <a:t>214</a:t>
                          </a:r>
                          <a:endParaRPr lang="es-ES" dirty="0"/>
                        </a:p>
                      </a:txBody>
                      <a:tcPr/>
                    </a:tc>
                    <a:extLst>
                      <a:ext uri="{0D108BD9-81ED-4DB2-BD59-A6C34878D82A}">
                        <a16:rowId xmlns:a16="http://schemas.microsoft.com/office/drawing/2014/main" val="10001"/>
                      </a:ext>
                    </a:extLst>
                  </a:tr>
                  <a:tr h="172297">
                    <a:tc>
                      <a:txBody>
                        <a:bodyPr/>
                        <a:lstStyle/>
                        <a:p>
                          <a:r>
                            <a:rPr lang="es-ES" dirty="0" smtClean="0"/>
                            <a:t>312</a:t>
                          </a:r>
                          <a:endParaRPr lang="es-ES" dirty="0"/>
                        </a:p>
                      </a:txBody>
                      <a:tcPr/>
                    </a:tc>
                    <a:tc>
                      <a:txBody>
                        <a:bodyPr/>
                        <a:lstStyle/>
                        <a:p>
                          <a:r>
                            <a:rPr lang="es-ES" dirty="0" smtClean="0"/>
                            <a:t>314</a:t>
                          </a:r>
                          <a:endParaRPr lang="es-ES" dirty="0"/>
                        </a:p>
                      </a:txBody>
                      <a:tcPr/>
                    </a:tc>
                    <a:tc>
                      <a:txBody>
                        <a:bodyPr/>
                        <a:lstStyle/>
                        <a:p>
                          <a:r>
                            <a:rPr lang="es-ES" dirty="0" smtClean="0"/>
                            <a:t>321</a:t>
                          </a:r>
                          <a:endParaRPr lang="es-ES" dirty="0"/>
                        </a:p>
                      </a:txBody>
                      <a:tcPr/>
                    </a:tc>
                    <a:tc gridSpan="2">
                      <a:txBody>
                        <a:bodyPr/>
                        <a:lstStyle/>
                        <a:p>
                          <a:r>
                            <a:rPr lang="es-ES" dirty="0" smtClean="0"/>
                            <a:t>324</a:t>
                          </a:r>
                          <a:endParaRPr lang="es-ES" dirty="0"/>
                        </a:p>
                      </a:txBody>
                      <a:tcPr/>
                    </a:tc>
                    <a:tc hMerge="1">
                      <a:txBody>
                        <a:bodyPr/>
                        <a:lstStyle/>
                        <a:p>
                          <a:endParaRPr lang="es-ES"/>
                        </a:p>
                      </a:txBody>
                      <a:tcPr/>
                    </a:tc>
                    <a:tc>
                      <a:txBody>
                        <a:bodyPr/>
                        <a:lstStyle/>
                        <a:p>
                          <a:r>
                            <a:rPr lang="es-ES" dirty="0" smtClean="0"/>
                            <a:t>341</a:t>
                          </a:r>
                          <a:endParaRPr lang="es-ES" dirty="0"/>
                        </a:p>
                      </a:txBody>
                      <a:tcPr/>
                    </a:tc>
                    <a:tc>
                      <a:txBody>
                        <a:bodyPr/>
                        <a:lstStyle/>
                        <a:p>
                          <a:r>
                            <a:rPr lang="es-ES" dirty="0" smtClean="0"/>
                            <a:t>342</a:t>
                          </a:r>
                          <a:endParaRPr lang="es-ES" dirty="0"/>
                        </a:p>
                      </a:txBody>
                      <a:tcPr/>
                    </a:tc>
                    <a:tc>
                      <a:txBody>
                        <a:bodyPr/>
                        <a:lstStyle/>
                        <a:p>
                          <a:r>
                            <a:rPr lang="es-ES" dirty="0" smtClean="0"/>
                            <a:t>412</a:t>
                          </a:r>
                          <a:endParaRPr lang="es-ES" dirty="0"/>
                        </a:p>
                      </a:txBody>
                      <a:tcPr/>
                    </a:tc>
                    <a:tc>
                      <a:txBody>
                        <a:bodyPr/>
                        <a:lstStyle/>
                        <a:p>
                          <a:r>
                            <a:rPr lang="es-ES" dirty="0" smtClean="0"/>
                            <a:t>413</a:t>
                          </a:r>
                          <a:endParaRPr lang="es-ES" dirty="0"/>
                        </a:p>
                      </a:txBody>
                      <a:tcPr/>
                    </a:tc>
                    <a:tc>
                      <a:txBody>
                        <a:bodyPr/>
                        <a:lstStyle/>
                        <a:p>
                          <a:r>
                            <a:rPr lang="es-ES" dirty="0" smtClean="0"/>
                            <a:t>421</a:t>
                          </a:r>
                          <a:endParaRPr lang="es-ES" dirty="0"/>
                        </a:p>
                      </a:txBody>
                      <a:tcPr/>
                    </a:tc>
                    <a:tc>
                      <a:txBody>
                        <a:bodyPr/>
                        <a:lstStyle/>
                        <a:p>
                          <a:r>
                            <a:rPr lang="es-ES" dirty="0" smtClean="0"/>
                            <a:t>423</a:t>
                          </a:r>
                          <a:endParaRPr lang="es-ES" dirty="0"/>
                        </a:p>
                      </a:txBody>
                      <a:tcPr/>
                    </a:tc>
                    <a:tc>
                      <a:txBody>
                        <a:bodyPr/>
                        <a:lstStyle/>
                        <a:p>
                          <a:r>
                            <a:rPr lang="es-ES" dirty="0" smtClean="0"/>
                            <a:t>431</a:t>
                          </a:r>
                          <a:endParaRPr lang="es-ES" dirty="0"/>
                        </a:p>
                      </a:txBody>
                      <a:tcPr/>
                    </a:tc>
                    <a:tc>
                      <a:txBody>
                        <a:bodyPr/>
                        <a:lstStyle/>
                        <a:p>
                          <a:r>
                            <a:rPr lang="es-ES" dirty="0" smtClean="0"/>
                            <a:t>432</a:t>
                          </a:r>
                          <a:endParaRPr lang="es-ES"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598377498"/>
                  </p:ext>
                </p:extLst>
              </p:nvPr>
            </p:nvGraphicFramePr>
            <p:xfrm>
              <a:off x="1499925" y="2280841"/>
              <a:ext cx="6755132" cy="1377188"/>
            </p:xfrm>
            <a:graphic>
              <a:graphicData uri="http://schemas.openxmlformats.org/drawingml/2006/table">
                <a:tbl>
                  <a:tblPr bandRow="1">
                    <a:tableStyleId>{5C22544A-7EE6-4342-B048-85BDC9FD1C3A}</a:tableStyleId>
                  </a:tblPr>
                  <a:tblGrid>
                    <a:gridCol w="552768">
                      <a:extLst>
                        <a:ext uri="{9D8B030D-6E8A-4147-A177-3AD203B41FA5}">
                          <a16:colId xmlns:a16="http://schemas.microsoft.com/office/drawing/2014/main" val="20000"/>
                        </a:ext>
                      </a:extLst>
                    </a:gridCol>
                    <a:gridCol w="567055">
                      <a:extLst>
                        <a:ext uri="{9D8B030D-6E8A-4147-A177-3AD203B41FA5}">
                          <a16:colId xmlns:a16="http://schemas.microsoft.com/office/drawing/2014/main" val="20001"/>
                        </a:ext>
                      </a:extLst>
                    </a:gridCol>
                    <a:gridCol w="552768">
                      <a:extLst>
                        <a:ext uri="{9D8B030D-6E8A-4147-A177-3AD203B41FA5}">
                          <a16:colId xmlns:a16="http://schemas.microsoft.com/office/drawing/2014/main" val="20002"/>
                        </a:ext>
                      </a:extLst>
                    </a:gridCol>
                    <a:gridCol w="331919">
                      <a:extLst>
                        <a:ext uri="{9D8B030D-6E8A-4147-A177-3AD203B41FA5}">
                          <a16:colId xmlns:a16="http://schemas.microsoft.com/office/drawing/2014/main" val="20003"/>
                        </a:ext>
                      </a:extLst>
                    </a:gridCol>
                    <a:gridCol w="235136">
                      <a:extLst>
                        <a:ext uri="{9D8B030D-6E8A-4147-A177-3AD203B41FA5}">
                          <a16:colId xmlns:a16="http://schemas.microsoft.com/office/drawing/2014/main" val="20004"/>
                        </a:ext>
                      </a:extLst>
                    </a:gridCol>
                    <a:gridCol w="567055">
                      <a:extLst>
                        <a:ext uri="{9D8B030D-6E8A-4147-A177-3AD203B41FA5}">
                          <a16:colId xmlns:a16="http://schemas.microsoft.com/office/drawing/2014/main" val="20005"/>
                        </a:ext>
                      </a:extLst>
                    </a:gridCol>
                    <a:gridCol w="567055">
                      <a:extLst>
                        <a:ext uri="{9D8B030D-6E8A-4147-A177-3AD203B41FA5}">
                          <a16:colId xmlns:a16="http://schemas.microsoft.com/office/drawing/2014/main" val="20006"/>
                        </a:ext>
                      </a:extLst>
                    </a:gridCol>
                    <a:gridCol w="567055">
                      <a:extLst>
                        <a:ext uri="{9D8B030D-6E8A-4147-A177-3AD203B41FA5}">
                          <a16:colId xmlns:a16="http://schemas.microsoft.com/office/drawing/2014/main" val="20007"/>
                        </a:ext>
                      </a:extLst>
                    </a:gridCol>
                    <a:gridCol w="567055">
                      <a:extLst>
                        <a:ext uri="{9D8B030D-6E8A-4147-A177-3AD203B41FA5}">
                          <a16:colId xmlns:a16="http://schemas.microsoft.com/office/drawing/2014/main" val="20008"/>
                        </a:ext>
                      </a:extLst>
                    </a:gridCol>
                    <a:gridCol w="567055">
                      <a:extLst>
                        <a:ext uri="{9D8B030D-6E8A-4147-A177-3AD203B41FA5}">
                          <a16:colId xmlns:a16="http://schemas.microsoft.com/office/drawing/2014/main" val="20009"/>
                        </a:ext>
                      </a:extLst>
                    </a:gridCol>
                    <a:gridCol w="560388">
                      <a:extLst>
                        <a:ext uri="{9D8B030D-6E8A-4147-A177-3AD203B41FA5}">
                          <a16:colId xmlns:a16="http://schemas.microsoft.com/office/drawing/2014/main" val="20010"/>
                        </a:ext>
                      </a:extLst>
                    </a:gridCol>
                    <a:gridCol w="552768">
                      <a:extLst>
                        <a:ext uri="{9D8B030D-6E8A-4147-A177-3AD203B41FA5}">
                          <a16:colId xmlns:a16="http://schemas.microsoft.com/office/drawing/2014/main" val="20011"/>
                        </a:ext>
                      </a:extLst>
                    </a:gridCol>
                    <a:gridCol w="567055">
                      <a:extLst>
                        <a:ext uri="{9D8B030D-6E8A-4147-A177-3AD203B41FA5}">
                          <a16:colId xmlns:a16="http://schemas.microsoft.com/office/drawing/2014/main" val="20012"/>
                        </a:ext>
                      </a:extLst>
                    </a:gridCol>
                  </a:tblGrid>
                  <a:tr h="645668">
                    <a:tc gridSpan="4">
                      <a:txBody>
                        <a:bodyPr/>
                        <a:lstStyle/>
                        <a:p>
                          <a:r>
                            <a:rPr lang="es-ES" dirty="0" smtClean="0"/>
                            <a:t>SIN REPETICIÓN</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9">
                      <a:txBody>
                        <a:bodyPr/>
                        <a:lstStyle/>
                        <a:p>
                          <a:endParaRPr lang="es-ES"/>
                        </a:p>
                      </a:txBody>
                      <a:tcPr>
                        <a:blipFill>
                          <a:blip r:embed="rId3"/>
                          <a:stretch>
                            <a:fillRect l="-42308" t="-4717" r="-256" b="-128302"/>
                          </a:stretch>
                        </a:blip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65760">
                    <a:tc>
                      <a:txBody>
                        <a:bodyPr/>
                        <a:lstStyle/>
                        <a:p>
                          <a:r>
                            <a:rPr lang="es-ES" dirty="0" smtClean="0"/>
                            <a:t>123</a:t>
                          </a:r>
                          <a:endParaRPr lang="es-ES" dirty="0"/>
                        </a:p>
                      </a:txBody>
                      <a:tcPr/>
                    </a:tc>
                    <a:tc>
                      <a:txBody>
                        <a:bodyPr/>
                        <a:lstStyle/>
                        <a:p>
                          <a:r>
                            <a:rPr lang="es-ES" dirty="0" smtClean="0"/>
                            <a:t>124</a:t>
                          </a:r>
                          <a:endParaRPr lang="es-ES" dirty="0"/>
                        </a:p>
                      </a:txBody>
                      <a:tcPr/>
                    </a:tc>
                    <a:tc>
                      <a:txBody>
                        <a:bodyPr/>
                        <a:lstStyle/>
                        <a:p>
                          <a:r>
                            <a:rPr lang="es-ES" dirty="0" smtClean="0"/>
                            <a:t>132</a:t>
                          </a:r>
                          <a:endParaRPr lang="es-ES" dirty="0"/>
                        </a:p>
                      </a:txBody>
                      <a:tcPr/>
                    </a:tc>
                    <a:tc gridSpan="2">
                      <a:txBody>
                        <a:bodyPr/>
                        <a:lstStyle/>
                        <a:p>
                          <a:r>
                            <a:rPr lang="es-ES" dirty="0" smtClean="0"/>
                            <a:t>134</a:t>
                          </a:r>
                          <a:endParaRPr lang="es-ES" dirty="0"/>
                        </a:p>
                      </a:txBody>
                      <a:tcPr/>
                    </a:tc>
                    <a:tc hMerge="1">
                      <a:txBody>
                        <a:bodyPr/>
                        <a:lstStyle/>
                        <a:p>
                          <a:endParaRPr lang="es-ES" dirty="0"/>
                        </a:p>
                      </a:txBody>
                      <a:tcPr/>
                    </a:tc>
                    <a:tc>
                      <a:txBody>
                        <a:bodyPr/>
                        <a:lstStyle/>
                        <a:p>
                          <a:r>
                            <a:rPr lang="es-ES" dirty="0" smtClean="0"/>
                            <a:t>142</a:t>
                          </a:r>
                          <a:endParaRPr lang="es-ES" dirty="0"/>
                        </a:p>
                      </a:txBody>
                      <a:tcPr/>
                    </a:tc>
                    <a:tc>
                      <a:txBody>
                        <a:bodyPr/>
                        <a:lstStyle/>
                        <a:p>
                          <a:r>
                            <a:rPr lang="es-ES" dirty="0" smtClean="0"/>
                            <a:t>143</a:t>
                          </a:r>
                          <a:endParaRPr lang="es-ES" dirty="0"/>
                        </a:p>
                      </a:txBody>
                      <a:tcPr/>
                    </a:tc>
                    <a:tc>
                      <a:txBody>
                        <a:bodyPr/>
                        <a:lstStyle/>
                        <a:p>
                          <a:r>
                            <a:rPr lang="es-ES" dirty="0" smtClean="0"/>
                            <a:t>213</a:t>
                          </a:r>
                          <a:endParaRPr lang="es-ES" dirty="0"/>
                        </a:p>
                      </a:txBody>
                      <a:tcPr/>
                    </a:tc>
                    <a:tc>
                      <a:txBody>
                        <a:bodyPr/>
                        <a:lstStyle/>
                        <a:p>
                          <a:r>
                            <a:rPr lang="es-ES" dirty="0" smtClean="0"/>
                            <a:t>214</a:t>
                          </a:r>
                          <a:endParaRPr lang="es-ES" dirty="0"/>
                        </a:p>
                      </a:txBody>
                      <a:tcPr/>
                    </a:tc>
                    <a:tc>
                      <a:txBody>
                        <a:bodyPr/>
                        <a:lstStyle/>
                        <a:p>
                          <a:r>
                            <a:rPr lang="es-ES" dirty="0" smtClean="0"/>
                            <a:t>231</a:t>
                          </a:r>
                          <a:endParaRPr lang="es-ES" dirty="0"/>
                        </a:p>
                      </a:txBody>
                      <a:tcPr/>
                    </a:tc>
                    <a:tc>
                      <a:txBody>
                        <a:bodyPr/>
                        <a:lstStyle/>
                        <a:p>
                          <a:r>
                            <a:rPr lang="es-ES" dirty="0" smtClean="0"/>
                            <a:t>234</a:t>
                          </a:r>
                          <a:endParaRPr lang="es-ES" dirty="0"/>
                        </a:p>
                      </a:txBody>
                      <a:tcPr/>
                    </a:tc>
                    <a:tc>
                      <a:txBody>
                        <a:bodyPr/>
                        <a:lstStyle/>
                        <a:p>
                          <a:r>
                            <a:rPr lang="es-ES" dirty="0" smtClean="0"/>
                            <a:t>213</a:t>
                          </a:r>
                          <a:endParaRPr lang="es-ES" dirty="0"/>
                        </a:p>
                      </a:txBody>
                      <a:tcPr/>
                    </a:tc>
                    <a:tc>
                      <a:txBody>
                        <a:bodyPr/>
                        <a:lstStyle/>
                        <a:p>
                          <a:r>
                            <a:rPr lang="es-ES" dirty="0" smtClean="0"/>
                            <a:t>214</a:t>
                          </a:r>
                          <a:endParaRPr lang="es-ES" dirty="0"/>
                        </a:p>
                      </a:txBody>
                      <a:tcPr/>
                    </a:tc>
                    <a:extLst>
                      <a:ext uri="{0D108BD9-81ED-4DB2-BD59-A6C34878D82A}">
                        <a16:rowId xmlns:a16="http://schemas.microsoft.com/office/drawing/2014/main" val="10001"/>
                      </a:ext>
                    </a:extLst>
                  </a:tr>
                  <a:tr h="365760">
                    <a:tc>
                      <a:txBody>
                        <a:bodyPr/>
                        <a:lstStyle/>
                        <a:p>
                          <a:r>
                            <a:rPr lang="es-ES" dirty="0" smtClean="0"/>
                            <a:t>312</a:t>
                          </a:r>
                          <a:endParaRPr lang="es-ES" dirty="0"/>
                        </a:p>
                      </a:txBody>
                      <a:tcPr/>
                    </a:tc>
                    <a:tc>
                      <a:txBody>
                        <a:bodyPr/>
                        <a:lstStyle/>
                        <a:p>
                          <a:r>
                            <a:rPr lang="es-ES" dirty="0" smtClean="0"/>
                            <a:t>314</a:t>
                          </a:r>
                          <a:endParaRPr lang="es-ES" dirty="0"/>
                        </a:p>
                      </a:txBody>
                      <a:tcPr/>
                    </a:tc>
                    <a:tc>
                      <a:txBody>
                        <a:bodyPr/>
                        <a:lstStyle/>
                        <a:p>
                          <a:r>
                            <a:rPr lang="es-ES" dirty="0" smtClean="0"/>
                            <a:t>321</a:t>
                          </a:r>
                          <a:endParaRPr lang="es-ES" dirty="0"/>
                        </a:p>
                      </a:txBody>
                      <a:tcPr/>
                    </a:tc>
                    <a:tc gridSpan="2">
                      <a:txBody>
                        <a:bodyPr/>
                        <a:lstStyle/>
                        <a:p>
                          <a:r>
                            <a:rPr lang="es-ES" dirty="0" smtClean="0"/>
                            <a:t>324</a:t>
                          </a:r>
                          <a:endParaRPr lang="es-ES" dirty="0"/>
                        </a:p>
                      </a:txBody>
                      <a:tcPr/>
                    </a:tc>
                    <a:tc hMerge="1">
                      <a:txBody>
                        <a:bodyPr/>
                        <a:lstStyle/>
                        <a:p>
                          <a:endParaRPr lang="es-ES"/>
                        </a:p>
                      </a:txBody>
                      <a:tcPr/>
                    </a:tc>
                    <a:tc>
                      <a:txBody>
                        <a:bodyPr/>
                        <a:lstStyle/>
                        <a:p>
                          <a:r>
                            <a:rPr lang="es-ES" dirty="0" smtClean="0"/>
                            <a:t>341</a:t>
                          </a:r>
                          <a:endParaRPr lang="es-ES" dirty="0"/>
                        </a:p>
                      </a:txBody>
                      <a:tcPr/>
                    </a:tc>
                    <a:tc>
                      <a:txBody>
                        <a:bodyPr/>
                        <a:lstStyle/>
                        <a:p>
                          <a:r>
                            <a:rPr lang="es-ES" dirty="0" smtClean="0"/>
                            <a:t>342</a:t>
                          </a:r>
                          <a:endParaRPr lang="es-ES" dirty="0"/>
                        </a:p>
                      </a:txBody>
                      <a:tcPr/>
                    </a:tc>
                    <a:tc>
                      <a:txBody>
                        <a:bodyPr/>
                        <a:lstStyle/>
                        <a:p>
                          <a:r>
                            <a:rPr lang="es-ES" dirty="0" smtClean="0"/>
                            <a:t>412</a:t>
                          </a:r>
                          <a:endParaRPr lang="es-ES" dirty="0"/>
                        </a:p>
                      </a:txBody>
                      <a:tcPr/>
                    </a:tc>
                    <a:tc>
                      <a:txBody>
                        <a:bodyPr/>
                        <a:lstStyle/>
                        <a:p>
                          <a:r>
                            <a:rPr lang="es-ES" dirty="0" smtClean="0"/>
                            <a:t>413</a:t>
                          </a:r>
                          <a:endParaRPr lang="es-ES" dirty="0"/>
                        </a:p>
                      </a:txBody>
                      <a:tcPr/>
                    </a:tc>
                    <a:tc>
                      <a:txBody>
                        <a:bodyPr/>
                        <a:lstStyle/>
                        <a:p>
                          <a:r>
                            <a:rPr lang="es-ES" dirty="0" smtClean="0"/>
                            <a:t>421</a:t>
                          </a:r>
                          <a:endParaRPr lang="es-ES" dirty="0"/>
                        </a:p>
                      </a:txBody>
                      <a:tcPr/>
                    </a:tc>
                    <a:tc>
                      <a:txBody>
                        <a:bodyPr/>
                        <a:lstStyle/>
                        <a:p>
                          <a:r>
                            <a:rPr lang="es-ES" dirty="0" smtClean="0"/>
                            <a:t>423</a:t>
                          </a:r>
                          <a:endParaRPr lang="es-ES" dirty="0"/>
                        </a:p>
                      </a:txBody>
                      <a:tcPr/>
                    </a:tc>
                    <a:tc>
                      <a:txBody>
                        <a:bodyPr/>
                        <a:lstStyle/>
                        <a:p>
                          <a:r>
                            <a:rPr lang="es-ES" dirty="0" smtClean="0"/>
                            <a:t>431</a:t>
                          </a:r>
                          <a:endParaRPr lang="es-ES" dirty="0"/>
                        </a:p>
                      </a:txBody>
                      <a:tcPr/>
                    </a:tc>
                    <a:tc>
                      <a:txBody>
                        <a:bodyPr/>
                        <a:lstStyle/>
                        <a:p>
                          <a:r>
                            <a:rPr lang="es-ES" dirty="0" smtClean="0"/>
                            <a:t>432</a:t>
                          </a:r>
                          <a:endParaRPr lang="es-ES" dirty="0"/>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21789972"/>
                  </p:ext>
                </p:extLst>
              </p:nvPr>
            </p:nvGraphicFramePr>
            <p:xfrm>
              <a:off x="222499" y="3834789"/>
              <a:ext cx="8824880" cy="1846326"/>
            </p:xfrm>
            <a:graphic>
              <a:graphicData uri="http://schemas.openxmlformats.org/drawingml/2006/table">
                <a:tbl>
                  <a:tblPr bandRow="1">
                    <a:tableStyleId>{5C22544A-7EE6-4342-B048-85BDC9FD1C3A}</a:tableStyleId>
                  </a:tblPr>
                  <a:tblGrid>
                    <a:gridCol w="538480">
                      <a:extLst>
                        <a:ext uri="{9D8B030D-6E8A-4147-A177-3AD203B41FA5}">
                          <a16:colId xmlns:a16="http://schemas.microsoft.com/office/drawing/2014/main" val="20000"/>
                        </a:ext>
                      </a:extLst>
                    </a:gridCol>
                    <a:gridCol w="552768">
                      <a:extLst>
                        <a:ext uri="{9D8B030D-6E8A-4147-A177-3AD203B41FA5}">
                          <a16:colId xmlns:a16="http://schemas.microsoft.com/office/drawing/2014/main" val="20001"/>
                        </a:ext>
                      </a:extLst>
                    </a:gridCol>
                    <a:gridCol w="532892">
                      <a:extLst>
                        <a:ext uri="{9D8B030D-6E8A-4147-A177-3AD203B41FA5}">
                          <a16:colId xmlns:a16="http://schemas.microsoft.com/office/drawing/2014/main" val="20002"/>
                        </a:ext>
                      </a:extLst>
                    </a:gridCol>
                    <a:gridCol w="331919">
                      <a:extLst>
                        <a:ext uri="{9D8B030D-6E8A-4147-A177-3AD203B41FA5}">
                          <a16:colId xmlns:a16="http://schemas.microsoft.com/office/drawing/2014/main" val="20003"/>
                        </a:ext>
                      </a:extLst>
                    </a:gridCol>
                    <a:gridCol w="220849">
                      <a:extLst>
                        <a:ext uri="{9D8B030D-6E8A-4147-A177-3AD203B41FA5}">
                          <a16:colId xmlns:a16="http://schemas.microsoft.com/office/drawing/2014/main" val="20004"/>
                        </a:ext>
                      </a:extLst>
                    </a:gridCol>
                    <a:gridCol w="561861">
                      <a:extLst>
                        <a:ext uri="{9D8B030D-6E8A-4147-A177-3AD203B41FA5}">
                          <a16:colId xmlns:a16="http://schemas.microsoft.com/office/drawing/2014/main" val="20005"/>
                        </a:ext>
                      </a:extLst>
                    </a:gridCol>
                    <a:gridCol w="539826">
                      <a:extLst>
                        <a:ext uri="{9D8B030D-6E8A-4147-A177-3AD203B41FA5}">
                          <a16:colId xmlns:a16="http://schemas.microsoft.com/office/drawing/2014/main" val="20006"/>
                        </a:ext>
                      </a:extLst>
                    </a:gridCol>
                    <a:gridCol w="546100">
                      <a:extLst>
                        <a:ext uri="{9D8B030D-6E8A-4147-A177-3AD203B41FA5}">
                          <a16:colId xmlns:a16="http://schemas.microsoft.com/office/drawing/2014/main" val="20007"/>
                        </a:ext>
                      </a:extLst>
                    </a:gridCol>
                    <a:gridCol w="579890">
                      <a:extLst>
                        <a:ext uri="{9D8B030D-6E8A-4147-A177-3AD203B41FA5}">
                          <a16:colId xmlns:a16="http://schemas.microsoft.com/office/drawing/2014/main" val="20008"/>
                        </a:ext>
                      </a:extLst>
                    </a:gridCol>
                    <a:gridCol w="550844">
                      <a:extLst>
                        <a:ext uri="{9D8B030D-6E8A-4147-A177-3AD203B41FA5}">
                          <a16:colId xmlns:a16="http://schemas.microsoft.com/office/drawing/2014/main" val="20009"/>
                        </a:ext>
                      </a:extLst>
                    </a:gridCol>
                    <a:gridCol w="549733">
                      <a:extLst>
                        <a:ext uri="{9D8B030D-6E8A-4147-A177-3AD203B41FA5}">
                          <a16:colId xmlns:a16="http://schemas.microsoft.com/office/drawing/2014/main" val="20010"/>
                        </a:ext>
                      </a:extLst>
                    </a:gridCol>
                    <a:gridCol w="532892">
                      <a:extLst>
                        <a:ext uri="{9D8B030D-6E8A-4147-A177-3AD203B41FA5}">
                          <a16:colId xmlns:a16="http://schemas.microsoft.com/office/drawing/2014/main" val="20011"/>
                        </a:ext>
                      </a:extLst>
                    </a:gridCol>
                    <a:gridCol w="547180">
                      <a:extLst>
                        <a:ext uri="{9D8B030D-6E8A-4147-A177-3AD203B41FA5}">
                          <a16:colId xmlns:a16="http://schemas.microsoft.com/office/drawing/2014/main" val="20012"/>
                        </a:ext>
                      </a:extLst>
                    </a:gridCol>
                    <a:gridCol w="552768">
                      <a:extLst>
                        <a:ext uri="{9D8B030D-6E8A-4147-A177-3AD203B41FA5}">
                          <a16:colId xmlns:a16="http://schemas.microsoft.com/office/drawing/2014/main" val="20013"/>
                        </a:ext>
                      </a:extLst>
                    </a:gridCol>
                    <a:gridCol w="567055">
                      <a:extLst>
                        <a:ext uri="{9D8B030D-6E8A-4147-A177-3AD203B41FA5}">
                          <a16:colId xmlns:a16="http://schemas.microsoft.com/office/drawing/2014/main" val="20014"/>
                        </a:ext>
                      </a:extLst>
                    </a:gridCol>
                    <a:gridCol w="552768">
                      <a:extLst>
                        <a:ext uri="{9D8B030D-6E8A-4147-A177-3AD203B41FA5}">
                          <a16:colId xmlns:a16="http://schemas.microsoft.com/office/drawing/2014/main" val="20015"/>
                        </a:ext>
                      </a:extLst>
                    </a:gridCol>
                    <a:gridCol w="567055">
                      <a:extLst>
                        <a:ext uri="{9D8B030D-6E8A-4147-A177-3AD203B41FA5}">
                          <a16:colId xmlns:a16="http://schemas.microsoft.com/office/drawing/2014/main" val="20016"/>
                        </a:ext>
                      </a:extLst>
                    </a:gridCol>
                  </a:tblGrid>
                  <a:tr h="370840">
                    <a:tc gridSpan="4">
                      <a:txBody>
                        <a:bodyPr/>
                        <a:lstStyle/>
                        <a:p>
                          <a:r>
                            <a:rPr lang="es-ES" dirty="0" smtClean="0"/>
                            <a:t>CON REPETICIÓN</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13">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4,3</m:t>
                                    </m:r>
                                  </m:sub>
                                </m:sSub>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4</m:t>
                                    </m:r>
                                  </m:e>
                                  <m:sup>
                                    <m:r>
                                      <a:rPr lang="es-ES" b="0" i="1" smtClean="0">
                                        <a:latin typeface="Cambria Math" panose="02040503050406030204" pitchFamily="18" charset="0"/>
                                      </a:rPr>
                                      <m:t>3</m:t>
                                    </m:r>
                                  </m:sup>
                                </m:sSup>
                                <m:r>
                                  <a:rPr lang="es-ES" b="0" i="1" smtClean="0">
                                    <a:latin typeface="Cambria Math" panose="02040503050406030204" pitchFamily="18" charset="0"/>
                                  </a:rPr>
                                  <m:t>=64</m:t>
                                </m:r>
                              </m:oMath>
                            </m:oMathPara>
                          </a14:m>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0">
                    <a:tc>
                      <a:txBody>
                        <a:bodyPr/>
                        <a:lstStyle/>
                        <a:p>
                          <a:r>
                            <a:rPr lang="es-ES" dirty="0" smtClean="0"/>
                            <a:t>111</a:t>
                          </a:r>
                          <a:endParaRPr lang="es-ES" dirty="0"/>
                        </a:p>
                      </a:txBody>
                      <a:tcPr/>
                    </a:tc>
                    <a:tc>
                      <a:txBody>
                        <a:bodyPr/>
                        <a:lstStyle/>
                        <a:p>
                          <a:r>
                            <a:rPr lang="es-ES" dirty="0" smtClean="0"/>
                            <a:t>112</a:t>
                          </a:r>
                          <a:endParaRPr lang="es-ES" dirty="0"/>
                        </a:p>
                      </a:txBody>
                      <a:tcPr/>
                    </a:tc>
                    <a:tc>
                      <a:txBody>
                        <a:bodyPr/>
                        <a:lstStyle/>
                        <a:p>
                          <a:r>
                            <a:rPr lang="es-ES" dirty="0" smtClean="0"/>
                            <a:t>113</a:t>
                          </a:r>
                          <a:endParaRPr lang="es-ES" dirty="0"/>
                        </a:p>
                      </a:txBody>
                      <a:tcPr/>
                    </a:tc>
                    <a:tc gridSpan="2">
                      <a:txBody>
                        <a:bodyPr/>
                        <a:lstStyle/>
                        <a:p>
                          <a:r>
                            <a:rPr lang="es-ES" dirty="0" smtClean="0"/>
                            <a:t>114</a:t>
                          </a:r>
                          <a:endParaRPr lang="es-ES" dirty="0"/>
                        </a:p>
                      </a:txBody>
                      <a:tcPr/>
                    </a:tc>
                    <a:tc hMerge="1">
                      <a:txBody>
                        <a:bodyPr/>
                        <a:lstStyle/>
                        <a:p>
                          <a:endParaRPr lang="es-ES" dirty="0"/>
                        </a:p>
                      </a:txBody>
                      <a:tcPr/>
                    </a:tc>
                    <a:tc>
                      <a:txBody>
                        <a:bodyPr/>
                        <a:lstStyle/>
                        <a:p>
                          <a:r>
                            <a:rPr lang="es-ES" dirty="0" smtClean="0"/>
                            <a:t>121</a:t>
                          </a:r>
                          <a:endParaRPr lang="es-ES" dirty="0"/>
                        </a:p>
                      </a:txBody>
                      <a:tcPr/>
                    </a:tc>
                    <a:tc>
                      <a:txBody>
                        <a:bodyPr/>
                        <a:lstStyle/>
                        <a:p>
                          <a:r>
                            <a:rPr lang="es-ES" dirty="0" smtClean="0"/>
                            <a:t>122</a:t>
                          </a:r>
                          <a:endParaRPr lang="es-ES" dirty="0"/>
                        </a:p>
                      </a:txBody>
                      <a:tcPr/>
                    </a:tc>
                    <a:tc>
                      <a:txBody>
                        <a:bodyPr/>
                        <a:lstStyle/>
                        <a:p>
                          <a:r>
                            <a:rPr lang="es-ES" dirty="0" smtClean="0"/>
                            <a:t>123</a:t>
                          </a:r>
                          <a:endParaRPr lang="es-ES" dirty="0"/>
                        </a:p>
                      </a:txBody>
                      <a:tcPr/>
                    </a:tc>
                    <a:tc>
                      <a:txBody>
                        <a:bodyPr/>
                        <a:lstStyle/>
                        <a:p>
                          <a:r>
                            <a:rPr lang="es-ES" dirty="0" smtClean="0"/>
                            <a:t>124</a:t>
                          </a:r>
                          <a:endParaRPr lang="es-ES" dirty="0"/>
                        </a:p>
                      </a:txBody>
                      <a:tcPr/>
                    </a:tc>
                    <a:tc>
                      <a:txBody>
                        <a:bodyPr/>
                        <a:lstStyle/>
                        <a:p>
                          <a:r>
                            <a:rPr lang="es-ES" dirty="0" smtClean="0"/>
                            <a:t>131</a:t>
                          </a:r>
                          <a:endParaRPr lang="es-ES" dirty="0"/>
                        </a:p>
                      </a:txBody>
                      <a:tcPr/>
                    </a:tc>
                    <a:tc>
                      <a:txBody>
                        <a:bodyPr/>
                        <a:lstStyle/>
                        <a:p>
                          <a:r>
                            <a:rPr lang="es-ES" dirty="0" smtClean="0"/>
                            <a:t>132</a:t>
                          </a:r>
                          <a:endParaRPr lang="es-ES" dirty="0"/>
                        </a:p>
                      </a:txBody>
                      <a:tcPr/>
                    </a:tc>
                    <a:tc>
                      <a:txBody>
                        <a:bodyPr/>
                        <a:lstStyle/>
                        <a:p>
                          <a:r>
                            <a:rPr lang="es-ES" dirty="0" smtClean="0"/>
                            <a:t>133</a:t>
                          </a:r>
                          <a:endParaRPr lang="es-ES" dirty="0"/>
                        </a:p>
                      </a:txBody>
                      <a:tcPr/>
                    </a:tc>
                    <a:tc>
                      <a:txBody>
                        <a:bodyPr/>
                        <a:lstStyle/>
                        <a:p>
                          <a:r>
                            <a:rPr lang="es-ES" dirty="0" smtClean="0"/>
                            <a:t>134</a:t>
                          </a:r>
                          <a:endParaRPr lang="es-ES" dirty="0"/>
                        </a:p>
                      </a:txBody>
                      <a:tcPr/>
                    </a:tc>
                    <a:tc>
                      <a:txBody>
                        <a:bodyPr/>
                        <a:lstStyle/>
                        <a:p>
                          <a:r>
                            <a:rPr lang="es-ES" dirty="0" smtClean="0"/>
                            <a:t>141</a:t>
                          </a:r>
                          <a:endParaRPr lang="es-ES" dirty="0"/>
                        </a:p>
                      </a:txBody>
                      <a:tcPr/>
                    </a:tc>
                    <a:tc>
                      <a:txBody>
                        <a:bodyPr/>
                        <a:lstStyle/>
                        <a:p>
                          <a:r>
                            <a:rPr lang="es-ES" dirty="0" smtClean="0"/>
                            <a:t>142</a:t>
                          </a:r>
                          <a:endParaRPr lang="es-ES" dirty="0"/>
                        </a:p>
                      </a:txBody>
                      <a:tcPr/>
                    </a:tc>
                    <a:tc>
                      <a:txBody>
                        <a:bodyPr/>
                        <a:lstStyle/>
                        <a:p>
                          <a:r>
                            <a:rPr lang="es-ES" dirty="0" smtClean="0"/>
                            <a:t>143</a:t>
                          </a:r>
                          <a:endParaRPr lang="es-ES" dirty="0"/>
                        </a:p>
                      </a:txBody>
                      <a:tcPr/>
                    </a:tc>
                    <a:tc>
                      <a:txBody>
                        <a:bodyPr/>
                        <a:lstStyle/>
                        <a:p>
                          <a:r>
                            <a:rPr lang="es-ES" dirty="0" smtClean="0"/>
                            <a:t>144</a:t>
                          </a:r>
                          <a:endParaRPr lang="es-ES" dirty="0"/>
                        </a:p>
                      </a:txBody>
                      <a:tcPr/>
                    </a:tc>
                    <a:extLst>
                      <a:ext uri="{0D108BD9-81ED-4DB2-BD59-A6C34878D82A}">
                        <a16:rowId xmlns:a16="http://schemas.microsoft.com/office/drawing/2014/main" val="10001"/>
                      </a:ext>
                    </a:extLst>
                  </a:tr>
                  <a:tr h="319405">
                    <a:tc>
                      <a:txBody>
                        <a:bodyPr/>
                        <a:lstStyle/>
                        <a:p>
                          <a:r>
                            <a:rPr lang="es-ES" dirty="0" smtClean="0"/>
                            <a:t>211</a:t>
                          </a:r>
                          <a:endParaRPr lang="es-ES" dirty="0"/>
                        </a:p>
                      </a:txBody>
                      <a:tcPr/>
                    </a:tc>
                    <a:tc>
                      <a:txBody>
                        <a:bodyPr/>
                        <a:lstStyle/>
                        <a:p>
                          <a:r>
                            <a:rPr lang="es-ES" dirty="0" smtClean="0"/>
                            <a:t>212</a:t>
                          </a:r>
                          <a:endParaRPr lang="es-ES" dirty="0"/>
                        </a:p>
                      </a:txBody>
                      <a:tcPr/>
                    </a:tc>
                    <a:tc>
                      <a:txBody>
                        <a:bodyPr/>
                        <a:lstStyle/>
                        <a:p>
                          <a:r>
                            <a:rPr lang="es-ES" dirty="0" smtClean="0"/>
                            <a:t>213</a:t>
                          </a:r>
                          <a:endParaRPr lang="es-ES" dirty="0"/>
                        </a:p>
                      </a:txBody>
                      <a:tcPr/>
                    </a:tc>
                    <a:tc gridSpan="2">
                      <a:txBody>
                        <a:bodyPr/>
                        <a:lstStyle/>
                        <a:p>
                          <a:r>
                            <a:rPr lang="es-ES" dirty="0" smtClean="0"/>
                            <a:t>214</a:t>
                          </a:r>
                          <a:endParaRPr lang="es-ES" dirty="0"/>
                        </a:p>
                      </a:txBody>
                      <a:tcPr/>
                    </a:tc>
                    <a:tc hMerge="1">
                      <a:txBody>
                        <a:bodyPr/>
                        <a:lstStyle/>
                        <a:p>
                          <a:endParaRPr lang="es-ES"/>
                        </a:p>
                      </a:txBody>
                      <a:tcPr/>
                    </a:tc>
                    <a:tc>
                      <a:txBody>
                        <a:bodyPr/>
                        <a:lstStyle/>
                        <a:p>
                          <a:r>
                            <a:rPr lang="es-ES" dirty="0" smtClean="0"/>
                            <a:t>221</a:t>
                          </a:r>
                          <a:endParaRPr lang="es-ES" dirty="0"/>
                        </a:p>
                      </a:txBody>
                      <a:tcPr/>
                    </a:tc>
                    <a:tc>
                      <a:txBody>
                        <a:bodyPr/>
                        <a:lstStyle/>
                        <a:p>
                          <a:r>
                            <a:rPr lang="es-ES" dirty="0" smtClean="0"/>
                            <a:t>222</a:t>
                          </a:r>
                          <a:endParaRPr lang="es-ES" dirty="0"/>
                        </a:p>
                      </a:txBody>
                      <a:tcPr/>
                    </a:tc>
                    <a:tc>
                      <a:txBody>
                        <a:bodyPr/>
                        <a:lstStyle/>
                        <a:p>
                          <a:r>
                            <a:rPr lang="es-ES" dirty="0" smtClean="0"/>
                            <a:t>223</a:t>
                          </a:r>
                          <a:endParaRPr lang="es-ES" dirty="0"/>
                        </a:p>
                      </a:txBody>
                      <a:tcPr/>
                    </a:tc>
                    <a:tc>
                      <a:txBody>
                        <a:bodyPr/>
                        <a:lstStyle/>
                        <a:p>
                          <a:r>
                            <a:rPr lang="es-ES" dirty="0" smtClean="0"/>
                            <a:t>224</a:t>
                          </a:r>
                          <a:endParaRPr lang="es-ES" dirty="0"/>
                        </a:p>
                      </a:txBody>
                      <a:tcPr/>
                    </a:tc>
                    <a:tc>
                      <a:txBody>
                        <a:bodyPr/>
                        <a:lstStyle/>
                        <a:p>
                          <a:r>
                            <a:rPr lang="es-ES" dirty="0" smtClean="0"/>
                            <a:t>231</a:t>
                          </a:r>
                          <a:endParaRPr lang="es-ES" dirty="0"/>
                        </a:p>
                      </a:txBody>
                      <a:tcPr/>
                    </a:tc>
                    <a:tc>
                      <a:txBody>
                        <a:bodyPr/>
                        <a:lstStyle/>
                        <a:p>
                          <a:r>
                            <a:rPr lang="es-ES" dirty="0" smtClean="0"/>
                            <a:t>232</a:t>
                          </a:r>
                          <a:endParaRPr lang="es-ES" dirty="0"/>
                        </a:p>
                      </a:txBody>
                      <a:tcPr/>
                    </a:tc>
                    <a:tc>
                      <a:txBody>
                        <a:bodyPr/>
                        <a:lstStyle/>
                        <a:p>
                          <a:r>
                            <a:rPr lang="es-ES" dirty="0" smtClean="0"/>
                            <a:t>233</a:t>
                          </a:r>
                          <a:endParaRPr lang="es-ES" dirty="0"/>
                        </a:p>
                      </a:txBody>
                      <a:tcPr/>
                    </a:tc>
                    <a:tc>
                      <a:txBody>
                        <a:bodyPr/>
                        <a:lstStyle/>
                        <a:p>
                          <a:r>
                            <a:rPr lang="es-ES" dirty="0" smtClean="0"/>
                            <a:t>234</a:t>
                          </a:r>
                          <a:endParaRPr lang="es-ES" dirty="0"/>
                        </a:p>
                      </a:txBody>
                      <a:tcPr/>
                    </a:tc>
                    <a:tc>
                      <a:txBody>
                        <a:bodyPr/>
                        <a:lstStyle/>
                        <a:p>
                          <a:r>
                            <a:rPr lang="es-ES" dirty="0" smtClean="0"/>
                            <a:t>241</a:t>
                          </a:r>
                          <a:endParaRPr lang="es-ES" dirty="0"/>
                        </a:p>
                      </a:txBody>
                      <a:tcPr/>
                    </a:tc>
                    <a:tc>
                      <a:txBody>
                        <a:bodyPr/>
                        <a:lstStyle/>
                        <a:p>
                          <a:r>
                            <a:rPr lang="es-ES" dirty="0" smtClean="0"/>
                            <a:t>242</a:t>
                          </a:r>
                          <a:endParaRPr lang="es-ES" dirty="0"/>
                        </a:p>
                      </a:txBody>
                      <a:tcPr/>
                    </a:tc>
                    <a:tc>
                      <a:txBody>
                        <a:bodyPr/>
                        <a:lstStyle/>
                        <a:p>
                          <a:r>
                            <a:rPr lang="es-ES" dirty="0" smtClean="0"/>
                            <a:t>243</a:t>
                          </a:r>
                          <a:endParaRPr lang="es-ES" dirty="0"/>
                        </a:p>
                      </a:txBody>
                      <a:tcPr/>
                    </a:tc>
                    <a:tc>
                      <a:txBody>
                        <a:bodyPr/>
                        <a:lstStyle/>
                        <a:p>
                          <a:r>
                            <a:rPr lang="es-ES" dirty="0" smtClean="0"/>
                            <a:t>244</a:t>
                          </a:r>
                          <a:endParaRPr lang="es-ES" dirty="0"/>
                        </a:p>
                      </a:txBody>
                      <a:tcPr/>
                    </a:tc>
                    <a:extLst>
                      <a:ext uri="{0D108BD9-81ED-4DB2-BD59-A6C34878D82A}">
                        <a16:rowId xmlns:a16="http://schemas.microsoft.com/office/drawing/2014/main" val="10002"/>
                      </a:ext>
                    </a:extLst>
                  </a:tr>
                  <a:tr h="273050">
                    <a:tc>
                      <a:txBody>
                        <a:bodyPr/>
                        <a:lstStyle/>
                        <a:p>
                          <a:r>
                            <a:rPr lang="es-ES" dirty="0" smtClean="0"/>
                            <a:t>311</a:t>
                          </a:r>
                          <a:endParaRPr lang="es-ES" dirty="0"/>
                        </a:p>
                      </a:txBody>
                      <a:tcPr/>
                    </a:tc>
                    <a:tc>
                      <a:txBody>
                        <a:bodyPr/>
                        <a:lstStyle/>
                        <a:p>
                          <a:r>
                            <a:rPr lang="es-ES" dirty="0" smtClean="0"/>
                            <a:t>312</a:t>
                          </a:r>
                          <a:endParaRPr lang="es-ES" dirty="0"/>
                        </a:p>
                      </a:txBody>
                      <a:tcPr/>
                    </a:tc>
                    <a:tc>
                      <a:txBody>
                        <a:bodyPr/>
                        <a:lstStyle/>
                        <a:p>
                          <a:r>
                            <a:rPr lang="es-ES" dirty="0" smtClean="0"/>
                            <a:t>313</a:t>
                          </a:r>
                          <a:endParaRPr lang="es-ES" dirty="0"/>
                        </a:p>
                      </a:txBody>
                      <a:tcPr/>
                    </a:tc>
                    <a:tc gridSpan="2">
                      <a:txBody>
                        <a:bodyPr/>
                        <a:lstStyle/>
                        <a:p>
                          <a:r>
                            <a:rPr lang="es-ES" dirty="0" smtClean="0"/>
                            <a:t>314</a:t>
                          </a:r>
                          <a:endParaRPr lang="es-ES" dirty="0"/>
                        </a:p>
                      </a:txBody>
                      <a:tcPr/>
                    </a:tc>
                    <a:tc hMerge="1">
                      <a:txBody>
                        <a:bodyPr/>
                        <a:lstStyle/>
                        <a:p>
                          <a:endParaRPr lang="es-ES"/>
                        </a:p>
                      </a:txBody>
                      <a:tcPr/>
                    </a:tc>
                    <a:tc>
                      <a:txBody>
                        <a:bodyPr/>
                        <a:lstStyle/>
                        <a:p>
                          <a:r>
                            <a:rPr lang="es-ES" dirty="0" smtClean="0"/>
                            <a:t>321</a:t>
                          </a:r>
                          <a:endParaRPr lang="es-ES" dirty="0"/>
                        </a:p>
                      </a:txBody>
                      <a:tcPr/>
                    </a:tc>
                    <a:tc>
                      <a:txBody>
                        <a:bodyPr/>
                        <a:lstStyle/>
                        <a:p>
                          <a:r>
                            <a:rPr lang="es-ES" dirty="0" smtClean="0"/>
                            <a:t>322</a:t>
                          </a:r>
                          <a:endParaRPr lang="es-ES" dirty="0"/>
                        </a:p>
                      </a:txBody>
                      <a:tcPr/>
                    </a:tc>
                    <a:tc>
                      <a:txBody>
                        <a:bodyPr/>
                        <a:lstStyle/>
                        <a:p>
                          <a:r>
                            <a:rPr lang="es-ES" dirty="0" smtClean="0"/>
                            <a:t>323</a:t>
                          </a:r>
                          <a:endParaRPr lang="es-ES" dirty="0"/>
                        </a:p>
                      </a:txBody>
                      <a:tcPr/>
                    </a:tc>
                    <a:tc>
                      <a:txBody>
                        <a:bodyPr/>
                        <a:lstStyle/>
                        <a:p>
                          <a:r>
                            <a:rPr lang="es-ES" dirty="0" smtClean="0"/>
                            <a:t>324</a:t>
                          </a:r>
                          <a:endParaRPr lang="es-ES" dirty="0"/>
                        </a:p>
                      </a:txBody>
                      <a:tcPr/>
                    </a:tc>
                    <a:tc>
                      <a:txBody>
                        <a:bodyPr/>
                        <a:lstStyle/>
                        <a:p>
                          <a:r>
                            <a:rPr lang="es-ES" dirty="0" smtClean="0"/>
                            <a:t>331</a:t>
                          </a:r>
                          <a:endParaRPr lang="es-ES" dirty="0"/>
                        </a:p>
                      </a:txBody>
                      <a:tcPr/>
                    </a:tc>
                    <a:tc>
                      <a:txBody>
                        <a:bodyPr/>
                        <a:lstStyle/>
                        <a:p>
                          <a:r>
                            <a:rPr lang="es-ES" dirty="0" smtClean="0"/>
                            <a:t>332</a:t>
                          </a:r>
                          <a:endParaRPr lang="es-ES" dirty="0"/>
                        </a:p>
                      </a:txBody>
                      <a:tcPr/>
                    </a:tc>
                    <a:tc>
                      <a:txBody>
                        <a:bodyPr/>
                        <a:lstStyle/>
                        <a:p>
                          <a:r>
                            <a:rPr lang="es-ES" dirty="0" smtClean="0"/>
                            <a:t>333</a:t>
                          </a:r>
                          <a:endParaRPr lang="es-ES" dirty="0"/>
                        </a:p>
                      </a:txBody>
                      <a:tcPr/>
                    </a:tc>
                    <a:tc>
                      <a:txBody>
                        <a:bodyPr/>
                        <a:lstStyle/>
                        <a:p>
                          <a:r>
                            <a:rPr lang="es-ES" dirty="0" smtClean="0"/>
                            <a:t>334</a:t>
                          </a:r>
                          <a:endParaRPr lang="es-ES" dirty="0"/>
                        </a:p>
                      </a:txBody>
                      <a:tcPr/>
                    </a:tc>
                    <a:tc>
                      <a:txBody>
                        <a:bodyPr/>
                        <a:lstStyle/>
                        <a:p>
                          <a:r>
                            <a:rPr lang="es-ES" dirty="0" smtClean="0"/>
                            <a:t>341</a:t>
                          </a:r>
                          <a:endParaRPr lang="es-ES" dirty="0"/>
                        </a:p>
                      </a:txBody>
                      <a:tcPr/>
                    </a:tc>
                    <a:tc>
                      <a:txBody>
                        <a:bodyPr/>
                        <a:lstStyle/>
                        <a:p>
                          <a:r>
                            <a:rPr lang="es-ES" dirty="0" smtClean="0"/>
                            <a:t>342</a:t>
                          </a:r>
                          <a:endParaRPr lang="es-ES" dirty="0"/>
                        </a:p>
                      </a:txBody>
                      <a:tcPr/>
                    </a:tc>
                    <a:tc>
                      <a:txBody>
                        <a:bodyPr/>
                        <a:lstStyle/>
                        <a:p>
                          <a:r>
                            <a:rPr lang="es-ES" dirty="0" smtClean="0"/>
                            <a:t>343</a:t>
                          </a:r>
                          <a:endParaRPr lang="es-ES" dirty="0"/>
                        </a:p>
                      </a:txBody>
                      <a:tcPr/>
                    </a:tc>
                    <a:tc>
                      <a:txBody>
                        <a:bodyPr/>
                        <a:lstStyle/>
                        <a:p>
                          <a:r>
                            <a:rPr lang="es-ES" dirty="0" smtClean="0"/>
                            <a:t>344</a:t>
                          </a:r>
                          <a:endParaRPr lang="es-ES" dirty="0"/>
                        </a:p>
                      </a:txBody>
                      <a:tcPr/>
                    </a:tc>
                    <a:extLst>
                      <a:ext uri="{0D108BD9-81ED-4DB2-BD59-A6C34878D82A}">
                        <a16:rowId xmlns:a16="http://schemas.microsoft.com/office/drawing/2014/main" val="10003"/>
                      </a:ext>
                    </a:extLst>
                  </a:tr>
                  <a:tr h="226695">
                    <a:tc>
                      <a:txBody>
                        <a:bodyPr/>
                        <a:lstStyle/>
                        <a:p>
                          <a:r>
                            <a:rPr lang="es-ES" dirty="0" smtClean="0"/>
                            <a:t>411</a:t>
                          </a:r>
                          <a:endParaRPr lang="es-ES" dirty="0"/>
                        </a:p>
                      </a:txBody>
                      <a:tcPr/>
                    </a:tc>
                    <a:tc>
                      <a:txBody>
                        <a:bodyPr/>
                        <a:lstStyle/>
                        <a:p>
                          <a:r>
                            <a:rPr lang="es-ES" dirty="0" smtClean="0"/>
                            <a:t>412</a:t>
                          </a:r>
                          <a:endParaRPr lang="es-ES" dirty="0"/>
                        </a:p>
                      </a:txBody>
                      <a:tcPr/>
                    </a:tc>
                    <a:tc>
                      <a:txBody>
                        <a:bodyPr/>
                        <a:lstStyle/>
                        <a:p>
                          <a:r>
                            <a:rPr lang="es-ES" dirty="0" smtClean="0"/>
                            <a:t>413</a:t>
                          </a:r>
                          <a:endParaRPr lang="es-ES" dirty="0"/>
                        </a:p>
                      </a:txBody>
                      <a:tcPr/>
                    </a:tc>
                    <a:tc gridSpan="2">
                      <a:txBody>
                        <a:bodyPr/>
                        <a:lstStyle/>
                        <a:p>
                          <a:r>
                            <a:rPr lang="es-ES" dirty="0" smtClean="0"/>
                            <a:t>414</a:t>
                          </a:r>
                          <a:endParaRPr lang="es-ES" dirty="0"/>
                        </a:p>
                      </a:txBody>
                      <a:tcPr/>
                    </a:tc>
                    <a:tc hMerge="1">
                      <a:txBody>
                        <a:bodyPr/>
                        <a:lstStyle/>
                        <a:p>
                          <a:endParaRPr lang="es-ES"/>
                        </a:p>
                      </a:txBody>
                      <a:tcPr/>
                    </a:tc>
                    <a:tc>
                      <a:txBody>
                        <a:bodyPr/>
                        <a:lstStyle/>
                        <a:p>
                          <a:r>
                            <a:rPr lang="es-ES" dirty="0" smtClean="0"/>
                            <a:t>421</a:t>
                          </a:r>
                          <a:endParaRPr lang="es-ES" dirty="0"/>
                        </a:p>
                      </a:txBody>
                      <a:tcPr/>
                    </a:tc>
                    <a:tc>
                      <a:txBody>
                        <a:bodyPr/>
                        <a:lstStyle/>
                        <a:p>
                          <a:r>
                            <a:rPr lang="es-ES" dirty="0" smtClean="0"/>
                            <a:t>422</a:t>
                          </a:r>
                          <a:endParaRPr lang="es-ES" dirty="0"/>
                        </a:p>
                      </a:txBody>
                      <a:tcPr/>
                    </a:tc>
                    <a:tc>
                      <a:txBody>
                        <a:bodyPr/>
                        <a:lstStyle/>
                        <a:p>
                          <a:r>
                            <a:rPr lang="es-ES" dirty="0" smtClean="0"/>
                            <a:t>423</a:t>
                          </a:r>
                          <a:endParaRPr lang="es-ES" dirty="0"/>
                        </a:p>
                      </a:txBody>
                      <a:tcPr/>
                    </a:tc>
                    <a:tc>
                      <a:txBody>
                        <a:bodyPr/>
                        <a:lstStyle/>
                        <a:p>
                          <a:r>
                            <a:rPr lang="es-ES" dirty="0" smtClean="0"/>
                            <a:t>424</a:t>
                          </a:r>
                          <a:endParaRPr lang="es-ES" dirty="0"/>
                        </a:p>
                      </a:txBody>
                      <a:tcPr/>
                    </a:tc>
                    <a:tc>
                      <a:txBody>
                        <a:bodyPr/>
                        <a:lstStyle/>
                        <a:p>
                          <a:r>
                            <a:rPr lang="es-ES" dirty="0" smtClean="0"/>
                            <a:t>431</a:t>
                          </a:r>
                          <a:endParaRPr lang="es-ES" dirty="0"/>
                        </a:p>
                      </a:txBody>
                      <a:tcPr/>
                    </a:tc>
                    <a:tc>
                      <a:txBody>
                        <a:bodyPr/>
                        <a:lstStyle/>
                        <a:p>
                          <a:r>
                            <a:rPr lang="es-ES" dirty="0" smtClean="0"/>
                            <a:t>432</a:t>
                          </a:r>
                          <a:endParaRPr lang="es-ES" dirty="0"/>
                        </a:p>
                      </a:txBody>
                      <a:tcPr/>
                    </a:tc>
                    <a:tc>
                      <a:txBody>
                        <a:bodyPr/>
                        <a:lstStyle/>
                        <a:p>
                          <a:r>
                            <a:rPr lang="es-ES" dirty="0" smtClean="0"/>
                            <a:t>433</a:t>
                          </a:r>
                          <a:endParaRPr lang="es-ES" dirty="0"/>
                        </a:p>
                      </a:txBody>
                      <a:tcPr/>
                    </a:tc>
                    <a:tc>
                      <a:txBody>
                        <a:bodyPr/>
                        <a:lstStyle/>
                        <a:p>
                          <a:r>
                            <a:rPr lang="es-ES" dirty="0" smtClean="0"/>
                            <a:t>434</a:t>
                          </a:r>
                          <a:endParaRPr lang="es-ES" dirty="0"/>
                        </a:p>
                      </a:txBody>
                      <a:tcPr/>
                    </a:tc>
                    <a:tc>
                      <a:txBody>
                        <a:bodyPr/>
                        <a:lstStyle/>
                        <a:p>
                          <a:r>
                            <a:rPr lang="es-ES" dirty="0" smtClean="0"/>
                            <a:t>441</a:t>
                          </a:r>
                          <a:endParaRPr lang="es-ES" dirty="0"/>
                        </a:p>
                      </a:txBody>
                      <a:tcPr/>
                    </a:tc>
                    <a:tc>
                      <a:txBody>
                        <a:bodyPr/>
                        <a:lstStyle/>
                        <a:p>
                          <a:r>
                            <a:rPr lang="es-ES" dirty="0" smtClean="0"/>
                            <a:t>442</a:t>
                          </a:r>
                          <a:endParaRPr lang="es-ES" dirty="0"/>
                        </a:p>
                      </a:txBody>
                      <a:tcPr/>
                    </a:tc>
                    <a:tc>
                      <a:txBody>
                        <a:bodyPr/>
                        <a:lstStyle/>
                        <a:p>
                          <a:r>
                            <a:rPr lang="es-ES" dirty="0" smtClean="0"/>
                            <a:t>443</a:t>
                          </a:r>
                          <a:endParaRPr lang="es-ES" dirty="0"/>
                        </a:p>
                      </a:txBody>
                      <a:tcPr/>
                    </a:tc>
                    <a:tc>
                      <a:txBody>
                        <a:bodyPr/>
                        <a:lstStyle/>
                        <a:p>
                          <a:r>
                            <a:rPr lang="es-ES" dirty="0" smtClean="0"/>
                            <a:t>444</a:t>
                          </a:r>
                          <a:endParaRPr lang="es-ES"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21789972"/>
                  </p:ext>
                </p:extLst>
              </p:nvPr>
            </p:nvGraphicFramePr>
            <p:xfrm>
              <a:off x="222499" y="3834789"/>
              <a:ext cx="8824880" cy="1846326"/>
            </p:xfrm>
            <a:graphic>
              <a:graphicData uri="http://schemas.openxmlformats.org/drawingml/2006/table">
                <a:tbl>
                  <a:tblPr bandRow="1">
                    <a:tableStyleId>{5C22544A-7EE6-4342-B048-85BDC9FD1C3A}</a:tableStyleId>
                  </a:tblPr>
                  <a:tblGrid>
                    <a:gridCol w="538480">
                      <a:extLst>
                        <a:ext uri="{9D8B030D-6E8A-4147-A177-3AD203B41FA5}">
                          <a16:colId xmlns:a16="http://schemas.microsoft.com/office/drawing/2014/main" val="20000"/>
                        </a:ext>
                      </a:extLst>
                    </a:gridCol>
                    <a:gridCol w="552768">
                      <a:extLst>
                        <a:ext uri="{9D8B030D-6E8A-4147-A177-3AD203B41FA5}">
                          <a16:colId xmlns:a16="http://schemas.microsoft.com/office/drawing/2014/main" val="20001"/>
                        </a:ext>
                      </a:extLst>
                    </a:gridCol>
                    <a:gridCol w="532892">
                      <a:extLst>
                        <a:ext uri="{9D8B030D-6E8A-4147-A177-3AD203B41FA5}">
                          <a16:colId xmlns:a16="http://schemas.microsoft.com/office/drawing/2014/main" val="20002"/>
                        </a:ext>
                      </a:extLst>
                    </a:gridCol>
                    <a:gridCol w="331919">
                      <a:extLst>
                        <a:ext uri="{9D8B030D-6E8A-4147-A177-3AD203B41FA5}">
                          <a16:colId xmlns:a16="http://schemas.microsoft.com/office/drawing/2014/main" val="20003"/>
                        </a:ext>
                      </a:extLst>
                    </a:gridCol>
                    <a:gridCol w="220849">
                      <a:extLst>
                        <a:ext uri="{9D8B030D-6E8A-4147-A177-3AD203B41FA5}">
                          <a16:colId xmlns:a16="http://schemas.microsoft.com/office/drawing/2014/main" val="20004"/>
                        </a:ext>
                      </a:extLst>
                    </a:gridCol>
                    <a:gridCol w="561861">
                      <a:extLst>
                        <a:ext uri="{9D8B030D-6E8A-4147-A177-3AD203B41FA5}">
                          <a16:colId xmlns:a16="http://schemas.microsoft.com/office/drawing/2014/main" val="20005"/>
                        </a:ext>
                      </a:extLst>
                    </a:gridCol>
                    <a:gridCol w="539826">
                      <a:extLst>
                        <a:ext uri="{9D8B030D-6E8A-4147-A177-3AD203B41FA5}">
                          <a16:colId xmlns:a16="http://schemas.microsoft.com/office/drawing/2014/main" val="20006"/>
                        </a:ext>
                      </a:extLst>
                    </a:gridCol>
                    <a:gridCol w="546100">
                      <a:extLst>
                        <a:ext uri="{9D8B030D-6E8A-4147-A177-3AD203B41FA5}">
                          <a16:colId xmlns:a16="http://schemas.microsoft.com/office/drawing/2014/main" val="20007"/>
                        </a:ext>
                      </a:extLst>
                    </a:gridCol>
                    <a:gridCol w="579890">
                      <a:extLst>
                        <a:ext uri="{9D8B030D-6E8A-4147-A177-3AD203B41FA5}">
                          <a16:colId xmlns:a16="http://schemas.microsoft.com/office/drawing/2014/main" val="20008"/>
                        </a:ext>
                      </a:extLst>
                    </a:gridCol>
                    <a:gridCol w="550844">
                      <a:extLst>
                        <a:ext uri="{9D8B030D-6E8A-4147-A177-3AD203B41FA5}">
                          <a16:colId xmlns:a16="http://schemas.microsoft.com/office/drawing/2014/main" val="20009"/>
                        </a:ext>
                      </a:extLst>
                    </a:gridCol>
                    <a:gridCol w="549733">
                      <a:extLst>
                        <a:ext uri="{9D8B030D-6E8A-4147-A177-3AD203B41FA5}">
                          <a16:colId xmlns:a16="http://schemas.microsoft.com/office/drawing/2014/main" val="20010"/>
                        </a:ext>
                      </a:extLst>
                    </a:gridCol>
                    <a:gridCol w="532892">
                      <a:extLst>
                        <a:ext uri="{9D8B030D-6E8A-4147-A177-3AD203B41FA5}">
                          <a16:colId xmlns:a16="http://schemas.microsoft.com/office/drawing/2014/main" val="20011"/>
                        </a:ext>
                      </a:extLst>
                    </a:gridCol>
                    <a:gridCol w="547180">
                      <a:extLst>
                        <a:ext uri="{9D8B030D-6E8A-4147-A177-3AD203B41FA5}">
                          <a16:colId xmlns:a16="http://schemas.microsoft.com/office/drawing/2014/main" val="20012"/>
                        </a:ext>
                      </a:extLst>
                    </a:gridCol>
                    <a:gridCol w="552768">
                      <a:extLst>
                        <a:ext uri="{9D8B030D-6E8A-4147-A177-3AD203B41FA5}">
                          <a16:colId xmlns:a16="http://schemas.microsoft.com/office/drawing/2014/main" val="20013"/>
                        </a:ext>
                      </a:extLst>
                    </a:gridCol>
                    <a:gridCol w="567055">
                      <a:extLst>
                        <a:ext uri="{9D8B030D-6E8A-4147-A177-3AD203B41FA5}">
                          <a16:colId xmlns:a16="http://schemas.microsoft.com/office/drawing/2014/main" val="20014"/>
                        </a:ext>
                      </a:extLst>
                    </a:gridCol>
                    <a:gridCol w="552768">
                      <a:extLst>
                        <a:ext uri="{9D8B030D-6E8A-4147-A177-3AD203B41FA5}">
                          <a16:colId xmlns:a16="http://schemas.microsoft.com/office/drawing/2014/main" val="20015"/>
                        </a:ext>
                      </a:extLst>
                    </a:gridCol>
                    <a:gridCol w="567055">
                      <a:extLst>
                        <a:ext uri="{9D8B030D-6E8A-4147-A177-3AD203B41FA5}">
                          <a16:colId xmlns:a16="http://schemas.microsoft.com/office/drawing/2014/main" val="20016"/>
                        </a:ext>
                      </a:extLst>
                    </a:gridCol>
                  </a:tblGrid>
                  <a:tr h="383286">
                    <a:tc gridSpan="4">
                      <a:txBody>
                        <a:bodyPr/>
                        <a:lstStyle/>
                        <a:p>
                          <a:r>
                            <a:rPr lang="es-ES" dirty="0" smtClean="0"/>
                            <a:t>CON REPETICIÓN</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13">
                      <a:txBody>
                        <a:bodyPr/>
                        <a:lstStyle/>
                        <a:p>
                          <a:endParaRPr lang="es-ES"/>
                        </a:p>
                      </a:txBody>
                      <a:tcPr>
                        <a:blipFill>
                          <a:blip r:embed="rId4"/>
                          <a:stretch>
                            <a:fillRect l="-28546" t="-7937" r="-177" b="-406349"/>
                          </a:stretch>
                        </a:blip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65760">
                    <a:tc>
                      <a:txBody>
                        <a:bodyPr/>
                        <a:lstStyle/>
                        <a:p>
                          <a:r>
                            <a:rPr lang="es-ES" dirty="0" smtClean="0"/>
                            <a:t>111</a:t>
                          </a:r>
                          <a:endParaRPr lang="es-ES" dirty="0"/>
                        </a:p>
                      </a:txBody>
                      <a:tcPr/>
                    </a:tc>
                    <a:tc>
                      <a:txBody>
                        <a:bodyPr/>
                        <a:lstStyle/>
                        <a:p>
                          <a:r>
                            <a:rPr lang="es-ES" dirty="0" smtClean="0"/>
                            <a:t>112</a:t>
                          </a:r>
                          <a:endParaRPr lang="es-ES" dirty="0"/>
                        </a:p>
                      </a:txBody>
                      <a:tcPr/>
                    </a:tc>
                    <a:tc>
                      <a:txBody>
                        <a:bodyPr/>
                        <a:lstStyle/>
                        <a:p>
                          <a:r>
                            <a:rPr lang="es-ES" dirty="0" smtClean="0"/>
                            <a:t>113</a:t>
                          </a:r>
                          <a:endParaRPr lang="es-ES" dirty="0"/>
                        </a:p>
                      </a:txBody>
                      <a:tcPr/>
                    </a:tc>
                    <a:tc gridSpan="2">
                      <a:txBody>
                        <a:bodyPr/>
                        <a:lstStyle/>
                        <a:p>
                          <a:r>
                            <a:rPr lang="es-ES" dirty="0" smtClean="0"/>
                            <a:t>114</a:t>
                          </a:r>
                          <a:endParaRPr lang="es-ES" dirty="0"/>
                        </a:p>
                      </a:txBody>
                      <a:tcPr/>
                    </a:tc>
                    <a:tc hMerge="1">
                      <a:txBody>
                        <a:bodyPr/>
                        <a:lstStyle/>
                        <a:p>
                          <a:endParaRPr lang="es-ES" dirty="0"/>
                        </a:p>
                      </a:txBody>
                      <a:tcPr/>
                    </a:tc>
                    <a:tc>
                      <a:txBody>
                        <a:bodyPr/>
                        <a:lstStyle/>
                        <a:p>
                          <a:r>
                            <a:rPr lang="es-ES" dirty="0" smtClean="0"/>
                            <a:t>121</a:t>
                          </a:r>
                          <a:endParaRPr lang="es-ES" dirty="0"/>
                        </a:p>
                      </a:txBody>
                      <a:tcPr/>
                    </a:tc>
                    <a:tc>
                      <a:txBody>
                        <a:bodyPr/>
                        <a:lstStyle/>
                        <a:p>
                          <a:r>
                            <a:rPr lang="es-ES" dirty="0" smtClean="0"/>
                            <a:t>122</a:t>
                          </a:r>
                          <a:endParaRPr lang="es-ES" dirty="0"/>
                        </a:p>
                      </a:txBody>
                      <a:tcPr/>
                    </a:tc>
                    <a:tc>
                      <a:txBody>
                        <a:bodyPr/>
                        <a:lstStyle/>
                        <a:p>
                          <a:r>
                            <a:rPr lang="es-ES" dirty="0" smtClean="0"/>
                            <a:t>123</a:t>
                          </a:r>
                          <a:endParaRPr lang="es-ES" dirty="0"/>
                        </a:p>
                      </a:txBody>
                      <a:tcPr/>
                    </a:tc>
                    <a:tc>
                      <a:txBody>
                        <a:bodyPr/>
                        <a:lstStyle/>
                        <a:p>
                          <a:r>
                            <a:rPr lang="es-ES" dirty="0" smtClean="0"/>
                            <a:t>124</a:t>
                          </a:r>
                          <a:endParaRPr lang="es-ES" dirty="0"/>
                        </a:p>
                      </a:txBody>
                      <a:tcPr/>
                    </a:tc>
                    <a:tc>
                      <a:txBody>
                        <a:bodyPr/>
                        <a:lstStyle/>
                        <a:p>
                          <a:r>
                            <a:rPr lang="es-ES" dirty="0" smtClean="0"/>
                            <a:t>131</a:t>
                          </a:r>
                          <a:endParaRPr lang="es-ES" dirty="0"/>
                        </a:p>
                      </a:txBody>
                      <a:tcPr/>
                    </a:tc>
                    <a:tc>
                      <a:txBody>
                        <a:bodyPr/>
                        <a:lstStyle/>
                        <a:p>
                          <a:r>
                            <a:rPr lang="es-ES" dirty="0" smtClean="0"/>
                            <a:t>132</a:t>
                          </a:r>
                          <a:endParaRPr lang="es-ES" dirty="0"/>
                        </a:p>
                      </a:txBody>
                      <a:tcPr/>
                    </a:tc>
                    <a:tc>
                      <a:txBody>
                        <a:bodyPr/>
                        <a:lstStyle/>
                        <a:p>
                          <a:r>
                            <a:rPr lang="es-ES" dirty="0" smtClean="0"/>
                            <a:t>133</a:t>
                          </a:r>
                          <a:endParaRPr lang="es-ES" dirty="0"/>
                        </a:p>
                      </a:txBody>
                      <a:tcPr/>
                    </a:tc>
                    <a:tc>
                      <a:txBody>
                        <a:bodyPr/>
                        <a:lstStyle/>
                        <a:p>
                          <a:r>
                            <a:rPr lang="es-ES" dirty="0" smtClean="0"/>
                            <a:t>134</a:t>
                          </a:r>
                          <a:endParaRPr lang="es-ES" dirty="0"/>
                        </a:p>
                      </a:txBody>
                      <a:tcPr/>
                    </a:tc>
                    <a:tc>
                      <a:txBody>
                        <a:bodyPr/>
                        <a:lstStyle/>
                        <a:p>
                          <a:r>
                            <a:rPr lang="es-ES" dirty="0" smtClean="0"/>
                            <a:t>141</a:t>
                          </a:r>
                          <a:endParaRPr lang="es-ES" dirty="0"/>
                        </a:p>
                      </a:txBody>
                      <a:tcPr/>
                    </a:tc>
                    <a:tc>
                      <a:txBody>
                        <a:bodyPr/>
                        <a:lstStyle/>
                        <a:p>
                          <a:r>
                            <a:rPr lang="es-ES" dirty="0" smtClean="0"/>
                            <a:t>142</a:t>
                          </a:r>
                          <a:endParaRPr lang="es-ES" dirty="0"/>
                        </a:p>
                      </a:txBody>
                      <a:tcPr/>
                    </a:tc>
                    <a:tc>
                      <a:txBody>
                        <a:bodyPr/>
                        <a:lstStyle/>
                        <a:p>
                          <a:r>
                            <a:rPr lang="es-ES" dirty="0" smtClean="0"/>
                            <a:t>143</a:t>
                          </a:r>
                          <a:endParaRPr lang="es-ES" dirty="0"/>
                        </a:p>
                      </a:txBody>
                      <a:tcPr/>
                    </a:tc>
                    <a:tc>
                      <a:txBody>
                        <a:bodyPr/>
                        <a:lstStyle/>
                        <a:p>
                          <a:r>
                            <a:rPr lang="es-ES" dirty="0" smtClean="0"/>
                            <a:t>144</a:t>
                          </a:r>
                          <a:endParaRPr lang="es-ES" dirty="0"/>
                        </a:p>
                      </a:txBody>
                      <a:tcPr/>
                    </a:tc>
                    <a:extLst>
                      <a:ext uri="{0D108BD9-81ED-4DB2-BD59-A6C34878D82A}">
                        <a16:rowId xmlns:a16="http://schemas.microsoft.com/office/drawing/2014/main" val="10001"/>
                      </a:ext>
                    </a:extLst>
                  </a:tr>
                  <a:tr h="365760">
                    <a:tc>
                      <a:txBody>
                        <a:bodyPr/>
                        <a:lstStyle/>
                        <a:p>
                          <a:r>
                            <a:rPr lang="es-ES" dirty="0" smtClean="0"/>
                            <a:t>211</a:t>
                          </a:r>
                          <a:endParaRPr lang="es-ES" dirty="0"/>
                        </a:p>
                      </a:txBody>
                      <a:tcPr/>
                    </a:tc>
                    <a:tc>
                      <a:txBody>
                        <a:bodyPr/>
                        <a:lstStyle/>
                        <a:p>
                          <a:r>
                            <a:rPr lang="es-ES" dirty="0" smtClean="0"/>
                            <a:t>212</a:t>
                          </a:r>
                          <a:endParaRPr lang="es-ES" dirty="0"/>
                        </a:p>
                      </a:txBody>
                      <a:tcPr/>
                    </a:tc>
                    <a:tc>
                      <a:txBody>
                        <a:bodyPr/>
                        <a:lstStyle/>
                        <a:p>
                          <a:r>
                            <a:rPr lang="es-ES" dirty="0" smtClean="0"/>
                            <a:t>213</a:t>
                          </a:r>
                          <a:endParaRPr lang="es-ES" dirty="0"/>
                        </a:p>
                      </a:txBody>
                      <a:tcPr/>
                    </a:tc>
                    <a:tc gridSpan="2">
                      <a:txBody>
                        <a:bodyPr/>
                        <a:lstStyle/>
                        <a:p>
                          <a:r>
                            <a:rPr lang="es-ES" dirty="0" smtClean="0"/>
                            <a:t>214</a:t>
                          </a:r>
                          <a:endParaRPr lang="es-ES" dirty="0"/>
                        </a:p>
                      </a:txBody>
                      <a:tcPr/>
                    </a:tc>
                    <a:tc hMerge="1">
                      <a:txBody>
                        <a:bodyPr/>
                        <a:lstStyle/>
                        <a:p>
                          <a:endParaRPr lang="es-ES"/>
                        </a:p>
                      </a:txBody>
                      <a:tcPr/>
                    </a:tc>
                    <a:tc>
                      <a:txBody>
                        <a:bodyPr/>
                        <a:lstStyle/>
                        <a:p>
                          <a:r>
                            <a:rPr lang="es-ES" dirty="0" smtClean="0"/>
                            <a:t>221</a:t>
                          </a:r>
                          <a:endParaRPr lang="es-ES" dirty="0"/>
                        </a:p>
                      </a:txBody>
                      <a:tcPr/>
                    </a:tc>
                    <a:tc>
                      <a:txBody>
                        <a:bodyPr/>
                        <a:lstStyle/>
                        <a:p>
                          <a:r>
                            <a:rPr lang="es-ES" dirty="0" smtClean="0"/>
                            <a:t>222</a:t>
                          </a:r>
                          <a:endParaRPr lang="es-ES" dirty="0"/>
                        </a:p>
                      </a:txBody>
                      <a:tcPr/>
                    </a:tc>
                    <a:tc>
                      <a:txBody>
                        <a:bodyPr/>
                        <a:lstStyle/>
                        <a:p>
                          <a:r>
                            <a:rPr lang="es-ES" dirty="0" smtClean="0"/>
                            <a:t>223</a:t>
                          </a:r>
                          <a:endParaRPr lang="es-ES" dirty="0"/>
                        </a:p>
                      </a:txBody>
                      <a:tcPr/>
                    </a:tc>
                    <a:tc>
                      <a:txBody>
                        <a:bodyPr/>
                        <a:lstStyle/>
                        <a:p>
                          <a:r>
                            <a:rPr lang="es-ES" dirty="0" smtClean="0"/>
                            <a:t>224</a:t>
                          </a:r>
                          <a:endParaRPr lang="es-ES" dirty="0"/>
                        </a:p>
                      </a:txBody>
                      <a:tcPr/>
                    </a:tc>
                    <a:tc>
                      <a:txBody>
                        <a:bodyPr/>
                        <a:lstStyle/>
                        <a:p>
                          <a:r>
                            <a:rPr lang="es-ES" dirty="0" smtClean="0"/>
                            <a:t>231</a:t>
                          </a:r>
                          <a:endParaRPr lang="es-ES" dirty="0"/>
                        </a:p>
                      </a:txBody>
                      <a:tcPr/>
                    </a:tc>
                    <a:tc>
                      <a:txBody>
                        <a:bodyPr/>
                        <a:lstStyle/>
                        <a:p>
                          <a:r>
                            <a:rPr lang="es-ES" dirty="0" smtClean="0"/>
                            <a:t>232</a:t>
                          </a:r>
                          <a:endParaRPr lang="es-ES" dirty="0"/>
                        </a:p>
                      </a:txBody>
                      <a:tcPr/>
                    </a:tc>
                    <a:tc>
                      <a:txBody>
                        <a:bodyPr/>
                        <a:lstStyle/>
                        <a:p>
                          <a:r>
                            <a:rPr lang="es-ES" dirty="0" smtClean="0"/>
                            <a:t>233</a:t>
                          </a:r>
                          <a:endParaRPr lang="es-ES" dirty="0"/>
                        </a:p>
                      </a:txBody>
                      <a:tcPr/>
                    </a:tc>
                    <a:tc>
                      <a:txBody>
                        <a:bodyPr/>
                        <a:lstStyle/>
                        <a:p>
                          <a:r>
                            <a:rPr lang="es-ES" dirty="0" smtClean="0"/>
                            <a:t>234</a:t>
                          </a:r>
                          <a:endParaRPr lang="es-ES" dirty="0"/>
                        </a:p>
                      </a:txBody>
                      <a:tcPr/>
                    </a:tc>
                    <a:tc>
                      <a:txBody>
                        <a:bodyPr/>
                        <a:lstStyle/>
                        <a:p>
                          <a:r>
                            <a:rPr lang="es-ES" dirty="0" smtClean="0"/>
                            <a:t>241</a:t>
                          </a:r>
                          <a:endParaRPr lang="es-ES" dirty="0"/>
                        </a:p>
                      </a:txBody>
                      <a:tcPr/>
                    </a:tc>
                    <a:tc>
                      <a:txBody>
                        <a:bodyPr/>
                        <a:lstStyle/>
                        <a:p>
                          <a:r>
                            <a:rPr lang="es-ES" dirty="0" smtClean="0"/>
                            <a:t>242</a:t>
                          </a:r>
                          <a:endParaRPr lang="es-ES" dirty="0"/>
                        </a:p>
                      </a:txBody>
                      <a:tcPr/>
                    </a:tc>
                    <a:tc>
                      <a:txBody>
                        <a:bodyPr/>
                        <a:lstStyle/>
                        <a:p>
                          <a:r>
                            <a:rPr lang="es-ES" dirty="0" smtClean="0"/>
                            <a:t>243</a:t>
                          </a:r>
                          <a:endParaRPr lang="es-ES" dirty="0"/>
                        </a:p>
                      </a:txBody>
                      <a:tcPr/>
                    </a:tc>
                    <a:tc>
                      <a:txBody>
                        <a:bodyPr/>
                        <a:lstStyle/>
                        <a:p>
                          <a:r>
                            <a:rPr lang="es-ES" dirty="0" smtClean="0"/>
                            <a:t>244</a:t>
                          </a:r>
                          <a:endParaRPr lang="es-ES" dirty="0"/>
                        </a:p>
                      </a:txBody>
                      <a:tcPr/>
                    </a:tc>
                    <a:extLst>
                      <a:ext uri="{0D108BD9-81ED-4DB2-BD59-A6C34878D82A}">
                        <a16:rowId xmlns:a16="http://schemas.microsoft.com/office/drawing/2014/main" val="10002"/>
                      </a:ext>
                    </a:extLst>
                  </a:tr>
                  <a:tr h="365760">
                    <a:tc>
                      <a:txBody>
                        <a:bodyPr/>
                        <a:lstStyle/>
                        <a:p>
                          <a:r>
                            <a:rPr lang="es-ES" dirty="0" smtClean="0"/>
                            <a:t>311</a:t>
                          </a:r>
                          <a:endParaRPr lang="es-ES" dirty="0"/>
                        </a:p>
                      </a:txBody>
                      <a:tcPr/>
                    </a:tc>
                    <a:tc>
                      <a:txBody>
                        <a:bodyPr/>
                        <a:lstStyle/>
                        <a:p>
                          <a:r>
                            <a:rPr lang="es-ES" dirty="0" smtClean="0"/>
                            <a:t>312</a:t>
                          </a:r>
                          <a:endParaRPr lang="es-ES" dirty="0"/>
                        </a:p>
                      </a:txBody>
                      <a:tcPr/>
                    </a:tc>
                    <a:tc>
                      <a:txBody>
                        <a:bodyPr/>
                        <a:lstStyle/>
                        <a:p>
                          <a:r>
                            <a:rPr lang="es-ES" dirty="0" smtClean="0"/>
                            <a:t>313</a:t>
                          </a:r>
                          <a:endParaRPr lang="es-ES" dirty="0"/>
                        </a:p>
                      </a:txBody>
                      <a:tcPr/>
                    </a:tc>
                    <a:tc gridSpan="2">
                      <a:txBody>
                        <a:bodyPr/>
                        <a:lstStyle/>
                        <a:p>
                          <a:r>
                            <a:rPr lang="es-ES" dirty="0" smtClean="0"/>
                            <a:t>314</a:t>
                          </a:r>
                          <a:endParaRPr lang="es-ES" dirty="0"/>
                        </a:p>
                      </a:txBody>
                      <a:tcPr/>
                    </a:tc>
                    <a:tc hMerge="1">
                      <a:txBody>
                        <a:bodyPr/>
                        <a:lstStyle/>
                        <a:p>
                          <a:endParaRPr lang="es-ES"/>
                        </a:p>
                      </a:txBody>
                      <a:tcPr/>
                    </a:tc>
                    <a:tc>
                      <a:txBody>
                        <a:bodyPr/>
                        <a:lstStyle/>
                        <a:p>
                          <a:r>
                            <a:rPr lang="es-ES" dirty="0" smtClean="0"/>
                            <a:t>321</a:t>
                          </a:r>
                          <a:endParaRPr lang="es-ES" dirty="0"/>
                        </a:p>
                      </a:txBody>
                      <a:tcPr/>
                    </a:tc>
                    <a:tc>
                      <a:txBody>
                        <a:bodyPr/>
                        <a:lstStyle/>
                        <a:p>
                          <a:r>
                            <a:rPr lang="es-ES" dirty="0" smtClean="0"/>
                            <a:t>322</a:t>
                          </a:r>
                          <a:endParaRPr lang="es-ES" dirty="0"/>
                        </a:p>
                      </a:txBody>
                      <a:tcPr/>
                    </a:tc>
                    <a:tc>
                      <a:txBody>
                        <a:bodyPr/>
                        <a:lstStyle/>
                        <a:p>
                          <a:r>
                            <a:rPr lang="es-ES" dirty="0" smtClean="0"/>
                            <a:t>323</a:t>
                          </a:r>
                          <a:endParaRPr lang="es-ES" dirty="0"/>
                        </a:p>
                      </a:txBody>
                      <a:tcPr/>
                    </a:tc>
                    <a:tc>
                      <a:txBody>
                        <a:bodyPr/>
                        <a:lstStyle/>
                        <a:p>
                          <a:r>
                            <a:rPr lang="es-ES" dirty="0" smtClean="0"/>
                            <a:t>324</a:t>
                          </a:r>
                          <a:endParaRPr lang="es-ES" dirty="0"/>
                        </a:p>
                      </a:txBody>
                      <a:tcPr/>
                    </a:tc>
                    <a:tc>
                      <a:txBody>
                        <a:bodyPr/>
                        <a:lstStyle/>
                        <a:p>
                          <a:r>
                            <a:rPr lang="es-ES" dirty="0" smtClean="0"/>
                            <a:t>331</a:t>
                          </a:r>
                          <a:endParaRPr lang="es-ES" dirty="0"/>
                        </a:p>
                      </a:txBody>
                      <a:tcPr/>
                    </a:tc>
                    <a:tc>
                      <a:txBody>
                        <a:bodyPr/>
                        <a:lstStyle/>
                        <a:p>
                          <a:r>
                            <a:rPr lang="es-ES" dirty="0" smtClean="0"/>
                            <a:t>332</a:t>
                          </a:r>
                          <a:endParaRPr lang="es-ES" dirty="0"/>
                        </a:p>
                      </a:txBody>
                      <a:tcPr/>
                    </a:tc>
                    <a:tc>
                      <a:txBody>
                        <a:bodyPr/>
                        <a:lstStyle/>
                        <a:p>
                          <a:r>
                            <a:rPr lang="es-ES" dirty="0" smtClean="0"/>
                            <a:t>333</a:t>
                          </a:r>
                          <a:endParaRPr lang="es-ES" dirty="0"/>
                        </a:p>
                      </a:txBody>
                      <a:tcPr/>
                    </a:tc>
                    <a:tc>
                      <a:txBody>
                        <a:bodyPr/>
                        <a:lstStyle/>
                        <a:p>
                          <a:r>
                            <a:rPr lang="es-ES" dirty="0" smtClean="0"/>
                            <a:t>334</a:t>
                          </a:r>
                          <a:endParaRPr lang="es-ES" dirty="0"/>
                        </a:p>
                      </a:txBody>
                      <a:tcPr/>
                    </a:tc>
                    <a:tc>
                      <a:txBody>
                        <a:bodyPr/>
                        <a:lstStyle/>
                        <a:p>
                          <a:r>
                            <a:rPr lang="es-ES" dirty="0" smtClean="0"/>
                            <a:t>341</a:t>
                          </a:r>
                          <a:endParaRPr lang="es-ES" dirty="0"/>
                        </a:p>
                      </a:txBody>
                      <a:tcPr/>
                    </a:tc>
                    <a:tc>
                      <a:txBody>
                        <a:bodyPr/>
                        <a:lstStyle/>
                        <a:p>
                          <a:r>
                            <a:rPr lang="es-ES" dirty="0" smtClean="0"/>
                            <a:t>342</a:t>
                          </a:r>
                          <a:endParaRPr lang="es-ES" dirty="0"/>
                        </a:p>
                      </a:txBody>
                      <a:tcPr/>
                    </a:tc>
                    <a:tc>
                      <a:txBody>
                        <a:bodyPr/>
                        <a:lstStyle/>
                        <a:p>
                          <a:r>
                            <a:rPr lang="es-ES" dirty="0" smtClean="0"/>
                            <a:t>343</a:t>
                          </a:r>
                          <a:endParaRPr lang="es-ES" dirty="0"/>
                        </a:p>
                      </a:txBody>
                      <a:tcPr/>
                    </a:tc>
                    <a:tc>
                      <a:txBody>
                        <a:bodyPr/>
                        <a:lstStyle/>
                        <a:p>
                          <a:r>
                            <a:rPr lang="es-ES" dirty="0" smtClean="0"/>
                            <a:t>344</a:t>
                          </a:r>
                          <a:endParaRPr lang="es-ES" dirty="0"/>
                        </a:p>
                      </a:txBody>
                      <a:tcPr/>
                    </a:tc>
                    <a:extLst>
                      <a:ext uri="{0D108BD9-81ED-4DB2-BD59-A6C34878D82A}">
                        <a16:rowId xmlns:a16="http://schemas.microsoft.com/office/drawing/2014/main" val="10003"/>
                      </a:ext>
                    </a:extLst>
                  </a:tr>
                  <a:tr h="365760">
                    <a:tc>
                      <a:txBody>
                        <a:bodyPr/>
                        <a:lstStyle/>
                        <a:p>
                          <a:r>
                            <a:rPr lang="es-ES" dirty="0" smtClean="0"/>
                            <a:t>411</a:t>
                          </a:r>
                          <a:endParaRPr lang="es-ES" dirty="0"/>
                        </a:p>
                      </a:txBody>
                      <a:tcPr/>
                    </a:tc>
                    <a:tc>
                      <a:txBody>
                        <a:bodyPr/>
                        <a:lstStyle/>
                        <a:p>
                          <a:r>
                            <a:rPr lang="es-ES" dirty="0" smtClean="0"/>
                            <a:t>412</a:t>
                          </a:r>
                          <a:endParaRPr lang="es-ES" dirty="0"/>
                        </a:p>
                      </a:txBody>
                      <a:tcPr/>
                    </a:tc>
                    <a:tc>
                      <a:txBody>
                        <a:bodyPr/>
                        <a:lstStyle/>
                        <a:p>
                          <a:r>
                            <a:rPr lang="es-ES" dirty="0" smtClean="0"/>
                            <a:t>413</a:t>
                          </a:r>
                          <a:endParaRPr lang="es-ES" dirty="0"/>
                        </a:p>
                      </a:txBody>
                      <a:tcPr/>
                    </a:tc>
                    <a:tc gridSpan="2">
                      <a:txBody>
                        <a:bodyPr/>
                        <a:lstStyle/>
                        <a:p>
                          <a:r>
                            <a:rPr lang="es-ES" dirty="0" smtClean="0"/>
                            <a:t>414</a:t>
                          </a:r>
                          <a:endParaRPr lang="es-ES" dirty="0"/>
                        </a:p>
                      </a:txBody>
                      <a:tcPr/>
                    </a:tc>
                    <a:tc hMerge="1">
                      <a:txBody>
                        <a:bodyPr/>
                        <a:lstStyle/>
                        <a:p>
                          <a:endParaRPr lang="es-ES"/>
                        </a:p>
                      </a:txBody>
                      <a:tcPr/>
                    </a:tc>
                    <a:tc>
                      <a:txBody>
                        <a:bodyPr/>
                        <a:lstStyle/>
                        <a:p>
                          <a:r>
                            <a:rPr lang="es-ES" dirty="0" smtClean="0"/>
                            <a:t>421</a:t>
                          </a:r>
                          <a:endParaRPr lang="es-ES" dirty="0"/>
                        </a:p>
                      </a:txBody>
                      <a:tcPr/>
                    </a:tc>
                    <a:tc>
                      <a:txBody>
                        <a:bodyPr/>
                        <a:lstStyle/>
                        <a:p>
                          <a:r>
                            <a:rPr lang="es-ES" dirty="0" smtClean="0"/>
                            <a:t>422</a:t>
                          </a:r>
                          <a:endParaRPr lang="es-ES" dirty="0"/>
                        </a:p>
                      </a:txBody>
                      <a:tcPr/>
                    </a:tc>
                    <a:tc>
                      <a:txBody>
                        <a:bodyPr/>
                        <a:lstStyle/>
                        <a:p>
                          <a:r>
                            <a:rPr lang="es-ES" dirty="0" smtClean="0"/>
                            <a:t>423</a:t>
                          </a:r>
                          <a:endParaRPr lang="es-ES" dirty="0"/>
                        </a:p>
                      </a:txBody>
                      <a:tcPr/>
                    </a:tc>
                    <a:tc>
                      <a:txBody>
                        <a:bodyPr/>
                        <a:lstStyle/>
                        <a:p>
                          <a:r>
                            <a:rPr lang="es-ES" dirty="0" smtClean="0"/>
                            <a:t>424</a:t>
                          </a:r>
                          <a:endParaRPr lang="es-ES" dirty="0"/>
                        </a:p>
                      </a:txBody>
                      <a:tcPr/>
                    </a:tc>
                    <a:tc>
                      <a:txBody>
                        <a:bodyPr/>
                        <a:lstStyle/>
                        <a:p>
                          <a:r>
                            <a:rPr lang="es-ES" dirty="0" smtClean="0"/>
                            <a:t>431</a:t>
                          </a:r>
                          <a:endParaRPr lang="es-ES" dirty="0"/>
                        </a:p>
                      </a:txBody>
                      <a:tcPr/>
                    </a:tc>
                    <a:tc>
                      <a:txBody>
                        <a:bodyPr/>
                        <a:lstStyle/>
                        <a:p>
                          <a:r>
                            <a:rPr lang="es-ES" dirty="0" smtClean="0"/>
                            <a:t>432</a:t>
                          </a:r>
                          <a:endParaRPr lang="es-ES" dirty="0"/>
                        </a:p>
                      </a:txBody>
                      <a:tcPr/>
                    </a:tc>
                    <a:tc>
                      <a:txBody>
                        <a:bodyPr/>
                        <a:lstStyle/>
                        <a:p>
                          <a:r>
                            <a:rPr lang="es-ES" dirty="0" smtClean="0"/>
                            <a:t>433</a:t>
                          </a:r>
                          <a:endParaRPr lang="es-ES" dirty="0"/>
                        </a:p>
                      </a:txBody>
                      <a:tcPr/>
                    </a:tc>
                    <a:tc>
                      <a:txBody>
                        <a:bodyPr/>
                        <a:lstStyle/>
                        <a:p>
                          <a:r>
                            <a:rPr lang="es-ES" dirty="0" smtClean="0"/>
                            <a:t>434</a:t>
                          </a:r>
                          <a:endParaRPr lang="es-ES" dirty="0"/>
                        </a:p>
                      </a:txBody>
                      <a:tcPr/>
                    </a:tc>
                    <a:tc>
                      <a:txBody>
                        <a:bodyPr/>
                        <a:lstStyle/>
                        <a:p>
                          <a:r>
                            <a:rPr lang="es-ES" dirty="0" smtClean="0"/>
                            <a:t>441</a:t>
                          </a:r>
                          <a:endParaRPr lang="es-ES" dirty="0"/>
                        </a:p>
                      </a:txBody>
                      <a:tcPr/>
                    </a:tc>
                    <a:tc>
                      <a:txBody>
                        <a:bodyPr/>
                        <a:lstStyle/>
                        <a:p>
                          <a:r>
                            <a:rPr lang="es-ES" dirty="0" smtClean="0"/>
                            <a:t>442</a:t>
                          </a:r>
                          <a:endParaRPr lang="es-ES" dirty="0"/>
                        </a:p>
                      </a:txBody>
                      <a:tcPr/>
                    </a:tc>
                    <a:tc>
                      <a:txBody>
                        <a:bodyPr/>
                        <a:lstStyle/>
                        <a:p>
                          <a:r>
                            <a:rPr lang="es-ES" dirty="0" smtClean="0"/>
                            <a:t>443</a:t>
                          </a:r>
                          <a:endParaRPr lang="es-ES" dirty="0"/>
                        </a:p>
                      </a:txBody>
                      <a:tcPr/>
                    </a:tc>
                    <a:tc>
                      <a:txBody>
                        <a:bodyPr/>
                        <a:lstStyle/>
                        <a:p>
                          <a:r>
                            <a:rPr lang="es-ES" dirty="0" smtClean="0"/>
                            <a:t>444</a:t>
                          </a:r>
                          <a:endParaRPr lang="es-ES" dirty="0"/>
                        </a:p>
                      </a:txBody>
                      <a:tcPr/>
                    </a:tc>
                    <a:extLst>
                      <a:ext uri="{0D108BD9-81ED-4DB2-BD59-A6C34878D82A}">
                        <a16:rowId xmlns:a16="http://schemas.microsoft.com/office/drawing/2014/main" val="10004"/>
                      </a:ext>
                    </a:extLst>
                  </a:tr>
                </a:tbl>
              </a:graphicData>
            </a:graphic>
          </p:graphicFrame>
        </mc:Fallback>
      </mc:AlternateContent>
      <p:sp>
        <p:nvSpPr>
          <p:cNvPr id="6" name="Flowchart: Magnetic Disk 5"/>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2655593"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875930"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333571"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553908"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1774245"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1994582"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214919"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owchart: Magnetic Disk 19"/>
          <p:cNvSpPr/>
          <p:nvPr/>
        </p:nvSpPr>
        <p:spPr>
          <a:xfrm>
            <a:off x="2435255"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196710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smtClean="0"/>
              <a:t>Ampliación matemáticas 4ESO</a:t>
            </a:r>
            <a:endParaRPr lang="es-ES" dirty="0"/>
          </a:p>
        </p:txBody>
      </p:sp>
      <p:sp>
        <p:nvSpPr>
          <p:cNvPr id="3" name="Content Placeholder 2"/>
          <p:cNvSpPr>
            <a:spLocks noGrp="1"/>
          </p:cNvSpPr>
          <p:nvPr>
            <p:ph idx="1"/>
          </p:nvPr>
        </p:nvSpPr>
        <p:spPr>
          <a:xfrm>
            <a:off x="1113234" y="1617416"/>
            <a:ext cx="7514035" cy="428970"/>
          </a:xfrm>
        </p:spPr>
        <p:txBody>
          <a:bodyPr>
            <a:normAutofit fontScale="85000" lnSpcReduction="20000"/>
          </a:bodyPr>
          <a:lstStyle/>
          <a:p>
            <a:pPr marL="0" indent="0">
              <a:buNone/>
            </a:pPr>
            <a:r>
              <a:rPr lang="es-ES" dirty="0" smtClean="0"/>
              <a:t>Temario:</a:t>
            </a:r>
          </a:p>
          <a:p>
            <a:pPr marL="0" indent="0">
              <a:buNone/>
            </a:pPr>
            <a:endParaRPr lang="es-ES" dirty="0"/>
          </a:p>
        </p:txBody>
      </p:sp>
      <p:graphicFrame>
        <p:nvGraphicFramePr>
          <p:cNvPr id="4" name="Table 3"/>
          <p:cNvGraphicFramePr>
            <a:graphicFrameLocks noGrp="1"/>
          </p:cNvGraphicFramePr>
          <p:nvPr>
            <p:extLst>
              <p:ext uri="{D42A27DB-BD31-4B8C-83A1-F6EECF244321}">
                <p14:modId xmlns:p14="http://schemas.microsoft.com/office/powerpoint/2010/main" val="163008995"/>
              </p:ext>
            </p:extLst>
          </p:nvPr>
        </p:nvGraphicFramePr>
        <p:xfrm>
          <a:off x="1251476" y="1806426"/>
          <a:ext cx="5773034" cy="1973580"/>
        </p:xfrm>
        <a:graphic>
          <a:graphicData uri="http://schemas.openxmlformats.org/drawingml/2006/table">
            <a:tbl>
              <a:tblPr bandRow="1">
                <a:tableStyleId>{5C22544A-7EE6-4342-B048-85BDC9FD1C3A}</a:tableStyleId>
              </a:tblPr>
              <a:tblGrid>
                <a:gridCol w="1851660">
                  <a:extLst>
                    <a:ext uri="{9D8B030D-6E8A-4147-A177-3AD203B41FA5}">
                      <a16:colId xmlns:a16="http://schemas.microsoft.com/office/drawing/2014/main" val="20001"/>
                    </a:ext>
                  </a:extLst>
                </a:gridCol>
                <a:gridCol w="2451735">
                  <a:extLst>
                    <a:ext uri="{9D8B030D-6E8A-4147-A177-3AD203B41FA5}">
                      <a16:colId xmlns:a16="http://schemas.microsoft.com/office/drawing/2014/main" val="20002"/>
                    </a:ext>
                  </a:extLst>
                </a:gridCol>
                <a:gridCol w="1469639">
                  <a:extLst>
                    <a:ext uri="{9D8B030D-6E8A-4147-A177-3AD203B41FA5}">
                      <a16:colId xmlns:a16="http://schemas.microsoft.com/office/drawing/2014/main" val="20003"/>
                    </a:ext>
                  </a:extLst>
                </a:gridCol>
              </a:tblGrid>
              <a:tr h="274320">
                <a:tc rowSpan="7">
                  <a:txBody>
                    <a:bodyPr/>
                    <a:lstStyle/>
                    <a:p>
                      <a:pPr marL="0" indent="0">
                        <a:buNone/>
                      </a:pPr>
                      <a:r>
                        <a:rPr lang="es-ES" sz="1400" baseline="0" dirty="0" smtClean="0"/>
                        <a:t>Combinatoria</a:t>
                      </a:r>
                      <a:endParaRPr lang="es-ES" sz="1400" dirty="0"/>
                    </a:p>
                  </a:txBody>
                  <a:tcPr marL="68580" marR="68580" marT="34290" marB="34290" anchor="ctr"/>
                </a:tc>
                <a:tc gridSpan="2">
                  <a:txBody>
                    <a:bodyPr/>
                    <a:lstStyle/>
                    <a:p>
                      <a:r>
                        <a:rPr lang="es-ES" sz="1400" dirty="0" smtClean="0"/>
                        <a:t>Técnicas de recuento</a:t>
                      </a:r>
                      <a:endParaRPr lang="es-ES" sz="1400" dirty="0"/>
                    </a:p>
                  </a:txBody>
                  <a:tcPr marL="68580" marR="68580" marT="34290" marB="34290"/>
                </a:tc>
                <a:tc hMerge="1">
                  <a:txBody>
                    <a:bodyPr/>
                    <a:lstStyle/>
                    <a:p>
                      <a:endParaRPr lang="es-ES" dirty="0"/>
                    </a:p>
                  </a:txBody>
                  <a:tcPr/>
                </a:tc>
                <a:extLst>
                  <a:ext uri="{0D108BD9-81ED-4DB2-BD59-A6C34878D82A}">
                    <a16:rowId xmlns:a16="http://schemas.microsoft.com/office/drawing/2014/main" val="10000"/>
                  </a:ext>
                </a:extLst>
              </a:tr>
              <a:tr h="274320">
                <a:tc vMerge="1">
                  <a:txBody>
                    <a:bodyPr/>
                    <a:lstStyle/>
                    <a:p>
                      <a:endParaRPr lang="es-ES"/>
                    </a:p>
                  </a:txBody>
                  <a:tcPr/>
                </a:tc>
                <a:tc gridSpan="2">
                  <a:txBody>
                    <a:bodyPr/>
                    <a:lstStyle/>
                    <a:p>
                      <a:r>
                        <a:rPr lang="es-ES" sz="1400" dirty="0" smtClean="0"/>
                        <a:t>Diagrama</a:t>
                      </a:r>
                      <a:r>
                        <a:rPr lang="es-ES" sz="1400" baseline="0" dirty="0" smtClean="0"/>
                        <a:t> en árbol</a:t>
                      </a:r>
                      <a:endParaRPr lang="es-ES" sz="1400" dirty="0"/>
                    </a:p>
                  </a:txBody>
                  <a:tcPr marL="68580" marR="68580" marT="34290" marB="34290" anchor="ctr"/>
                </a:tc>
                <a:tc hMerge="1">
                  <a:txBody>
                    <a:bodyPr/>
                    <a:lstStyle/>
                    <a:p>
                      <a:endParaRPr lang="es-ES" dirty="0"/>
                    </a:p>
                  </a:txBody>
                  <a:tcPr anchor="ctr"/>
                </a:tc>
                <a:extLst>
                  <a:ext uri="{0D108BD9-81ED-4DB2-BD59-A6C34878D82A}">
                    <a16:rowId xmlns:a16="http://schemas.microsoft.com/office/drawing/2014/main" val="10001"/>
                  </a:ext>
                </a:extLst>
              </a:tr>
              <a:tr h="274320">
                <a:tc vMerge="1">
                  <a:txBody>
                    <a:bodyPr/>
                    <a:lstStyle/>
                    <a:p>
                      <a:endParaRPr lang="es-ES"/>
                    </a:p>
                  </a:txBody>
                  <a:tcPr/>
                </a:tc>
                <a:tc rowSpan="3">
                  <a:txBody>
                    <a:bodyPr/>
                    <a:lstStyle/>
                    <a:p>
                      <a:r>
                        <a:rPr lang="es-ES" sz="1400" dirty="0" smtClean="0"/>
                        <a:t>Agrupaciones de elementos</a:t>
                      </a:r>
                      <a:endParaRPr lang="es-ES" sz="1400" dirty="0"/>
                    </a:p>
                  </a:txBody>
                  <a:tcPr marL="68580" marR="68580" marT="34290" marB="34290" anchor="ctr"/>
                </a:tc>
                <a:tc>
                  <a:txBody>
                    <a:bodyPr/>
                    <a:lstStyle/>
                    <a:p>
                      <a:r>
                        <a:rPr lang="es-ES" sz="1400" dirty="0" smtClean="0"/>
                        <a:t>Combinaciones</a:t>
                      </a:r>
                      <a:endParaRPr lang="es-ES" sz="1400" dirty="0"/>
                    </a:p>
                  </a:txBody>
                  <a:tcPr marL="68580" marR="68580" marT="34290" marB="34290" anchor="ctr"/>
                </a:tc>
                <a:extLst>
                  <a:ext uri="{0D108BD9-81ED-4DB2-BD59-A6C34878D82A}">
                    <a16:rowId xmlns:a16="http://schemas.microsoft.com/office/drawing/2014/main" val="10002"/>
                  </a:ext>
                </a:extLst>
              </a:tr>
              <a:tr h="274320">
                <a:tc vMerge="1">
                  <a:txBody>
                    <a:bodyPr/>
                    <a:lstStyle/>
                    <a:p>
                      <a:endParaRPr lang="es-ES"/>
                    </a:p>
                  </a:txBody>
                  <a:tcPr/>
                </a:tc>
                <a:tc vMerge="1">
                  <a:txBody>
                    <a:bodyPr/>
                    <a:lstStyle/>
                    <a:p>
                      <a:endParaRPr lang="es-ES"/>
                    </a:p>
                  </a:txBody>
                  <a:tcPr/>
                </a:tc>
                <a:tc>
                  <a:txBody>
                    <a:bodyPr/>
                    <a:lstStyle/>
                    <a:p>
                      <a:r>
                        <a:rPr lang="es-ES" sz="1400" dirty="0" smtClean="0"/>
                        <a:t>Permutaciones</a:t>
                      </a:r>
                      <a:endParaRPr lang="es-ES" sz="1400" dirty="0"/>
                    </a:p>
                  </a:txBody>
                  <a:tcPr marL="68580" marR="68580" marT="34290" marB="34290" anchor="ctr"/>
                </a:tc>
                <a:extLst>
                  <a:ext uri="{0D108BD9-81ED-4DB2-BD59-A6C34878D82A}">
                    <a16:rowId xmlns:a16="http://schemas.microsoft.com/office/drawing/2014/main" val="10003"/>
                  </a:ext>
                </a:extLst>
              </a:tr>
              <a:tr h="274320">
                <a:tc vMerge="1">
                  <a:txBody>
                    <a:bodyPr/>
                    <a:lstStyle/>
                    <a:p>
                      <a:endParaRPr lang="es-ES"/>
                    </a:p>
                  </a:txBody>
                  <a:tcPr/>
                </a:tc>
                <a:tc vMerge="1">
                  <a:txBody>
                    <a:bodyPr/>
                    <a:lstStyle/>
                    <a:p>
                      <a:endParaRPr lang="es-ES"/>
                    </a:p>
                  </a:txBody>
                  <a:tcPr/>
                </a:tc>
                <a:tc>
                  <a:txBody>
                    <a:bodyPr/>
                    <a:lstStyle/>
                    <a:p>
                      <a:r>
                        <a:rPr lang="es-ES" sz="1400" dirty="0" smtClean="0"/>
                        <a:t>Variaciones</a:t>
                      </a:r>
                      <a:endParaRPr lang="es-ES" sz="1400" dirty="0"/>
                    </a:p>
                  </a:txBody>
                  <a:tcPr marL="68580" marR="68580" marT="34290" marB="34290" anchor="ctr"/>
                </a:tc>
                <a:extLst>
                  <a:ext uri="{0D108BD9-81ED-4DB2-BD59-A6C34878D82A}">
                    <a16:rowId xmlns:a16="http://schemas.microsoft.com/office/drawing/2014/main" val="10004"/>
                  </a:ext>
                </a:extLst>
              </a:tr>
              <a:tr h="274320">
                <a:tc vMerge="1">
                  <a:txBody>
                    <a:bodyPr/>
                    <a:lstStyle/>
                    <a:p>
                      <a:endParaRPr lang="es-ES"/>
                    </a:p>
                  </a:txBody>
                  <a:tcPr/>
                </a:tc>
                <a:tc gridSpan="2">
                  <a:txBody>
                    <a:bodyPr/>
                    <a:lstStyle/>
                    <a:p>
                      <a:r>
                        <a:rPr lang="es-ES" sz="1400" dirty="0" err="1" smtClean="0"/>
                        <a:t>Nºs</a:t>
                      </a:r>
                      <a:r>
                        <a:rPr lang="es-ES" sz="1400" dirty="0" smtClean="0"/>
                        <a:t> combinatorios.</a:t>
                      </a:r>
                      <a:r>
                        <a:rPr lang="es-ES" sz="1400" baseline="0" dirty="0" smtClean="0"/>
                        <a:t> Propiedades</a:t>
                      </a:r>
                      <a:endParaRPr lang="es-ES" sz="1400" dirty="0"/>
                    </a:p>
                  </a:txBody>
                  <a:tcPr marL="68580" marR="68580" marT="34290" marB="34290" anchor="ctr"/>
                </a:tc>
                <a:tc hMerge="1">
                  <a:txBody>
                    <a:bodyPr/>
                    <a:lstStyle/>
                    <a:p>
                      <a:endParaRPr lang="es-ES" dirty="0"/>
                    </a:p>
                  </a:txBody>
                  <a:tcPr anchor="ctr"/>
                </a:tc>
                <a:extLst>
                  <a:ext uri="{0D108BD9-81ED-4DB2-BD59-A6C34878D82A}">
                    <a16:rowId xmlns:a16="http://schemas.microsoft.com/office/drawing/2014/main" val="10005"/>
                  </a:ext>
                </a:extLst>
              </a:tr>
              <a:tr h="274320">
                <a:tc vMerge="1">
                  <a:txBody>
                    <a:bodyPr/>
                    <a:lstStyle/>
                    <a:p>
                      <a:endParaRPr lang="es-ES"/>
                    </a:p>
                  </a:txBody>
                  <a:tcPr/>
                </a:tc>
                <a:tc gridSpan="2">
                  <a:txBody>
                    <a:bodyPr/>
                    <a:lstStyle/>
                    <a:p>
                      <a:r>
                        <a:rPr lang="es-ES" sz="1400" dirty="0" smtClean="0"/>
                        <a:t>Binomio de Newton</a:t>
                      </a:r>
                      <a:endParaRPr lang="es-ES" sz="1400" dirty="0"/>
                    </a:p>
                  </a:txBody>
                  <a:tcPr marL="68580" marR="68580" marT="34290" marB="34290" anchor="ctr"/>
                </a:tc>
                <a:tc hMerge="1">
                  <a:txBody>
                    <a:bodyPr/>
                    <a:lstStyle/>
                    <a:p>
                      <a:endParaRPr lang="es-ES" dirty="0"/>
                    </a:p>
                  </a:txBody>
                  <a:tcPr anchor="ct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410" y="1831903"/>
            <a:ext cx="1419367" cy="18924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410" y="3889298"/>
            <a:ext cx="1421792" cy="793559"/>
          </a:xfrm>
          <a:prstGeom prst="rect">
            <a:avLst/>
          </a:prstGeom>
        </p:spPr>
      </p:pic>
      <p:sp>
        <p:nvSpPr>
          <p:cNvPr id="7" name="Flowchart: Magnetic Disk 6"/>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46577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3" name="Flowchart: Magnetic Disk 7"/>
          <p:cNvSpPr/>
          <p:nvPr/>
        </p:nvSpPr>
        <p:spPr>
          <a:xfrm>
            <a:off x="168611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92277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p:sp>
        <p:nvSpPr>
          <p:cNvPr id="3" name="Content Placeholder 2"/>
          <p:cNvSpPr>
            <a:spLocks noGrp="1"/>
          </p:cNvSpPr>
          <p:nvPr>
            <p:ph idx="1"/>
          </p:nvPr>
        </p:nvSpPr>
        <p:spPr>
          <a:xfrm>
            <a:off x="517793" y="1068635"/>
            <a:ext cx="8350785" cy="5673687"/>
          </a:xfrm>
        </p:spPr>
        <p:txBody>
          <a:bodyPr anchor="t">
            <a:normAutofit/>
          </a:bodyPr>
          <a:lstStyle/>
          <a:p>
            <a:pPr algn="just"/>
            <a:r>
              <a:rPr lang="es-ES" dirty="0" smtClean="0">
                <a:solidFill>
                  <a:srgbClr val="0070C0"/>
                </a:solidFill>
              </a:rPr>
              <a:t>Ejercicio resuelto: calcula y escribe todos los posibles números de 3 cifras que se pueden formar con los dígitos 1, 2 3 y 4, con repetición y sin repetición.</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9959817"/>
                  </p:ext>
                </p:extLst>
              </p:nvPr>
            </p:nvGraphicFramePr>
            <p:xfrm>
              <a:off x="1499925" y="2280841"/>
              <a:ext cx="6755132" cy="1377188"/>
            </p:xfrm>
            <a:graphic>
              <a:graphicData uri="http://schemas.openxmlformats.org/drawingml/2006/table">
                <a:tbl>
                  <a:tblPr bandRow="1">
                    <a:tableStyleId>{5C22544A-7EE6-4342-B048-85BDC9FD1C3A}</a:tableStyleId>
                  </a:tblPr>
                  <a:tblGrid>
                    <a:gridCol w="552768">
                      <a:extLst>
                        <a:ext uri="{9D8B030D-6E8A-4147-A177-3AD203B41FA5}">
                          <a16:colId xmlns:a16="http://schemas.microsoft.com/office/drawing/2014/main" val="20000"/>
                        </a:ext>
                      </a:extLst>
                    </a:gridCol>
                    <a:gridCol w="567055">
                      <a:extLst>
                        <a:ext uri="{9D8B030D-6E8A-4147-A177-3AD203B41FA5}">
                          <a16:colId xmlns:a16="http://schemas.microsoft.com/office/drawing/2014/main" val="20001"/>
                        </a:ext>
                      </a:extLst>
                    </a:gridCol>
                    <a:gridCol w="552768">
                      <a:extLst>
                        <a:ext uri="{9D8B030D-6E8A-4147-A177-3AD203B41FA5}">
                          <a16:colId xmlns:a16="http://schemas.microsoft.com/office/drawing/2014/main" val="20002"/>
                        </a:ext>
                      </a:extLst>
                    </a:gridCol>
                    <a:gridCol w="331919">
                      <a:extLst>
                        <a:ext uri="{9D8B030D-6E8A-4147-A177-3AD203B41FA5}">
                          <a16:colId xmlns:a16="http://schemas.microsoft.com/office/drawing/2014/main" val="20003"/>
                        </a:ext>
                      </a:extLst>
                    </a:gridCol>
                    <a:gridCol w="235136">
                      <a:extLst>
                        <a:ext uri="{9D8B030D-6E8A-4147-A177-3AD203B41FA5}">
                          <a16:colId xmlns:a16="http://schemas.microsoft.com/office/drawing/2014/main" val="20004"/>
                        </a:ext>
                      </a:extLst>
                    </a:gridCol>
                    <a:gridCol w="567055">
                      <a:extLst>
                        <a:ext uri="{9D8B030D-6E8A-4147-A177-3AD203B41FA5}">
                          <a16:colId xmlns:a16="http://schemas.microsoft.com/office/drawing/2014/main" val="20005"/>
                        </a:ext>
                      </a:extLst>
                    </a:gridCol>
                    <a:gridCol w="567055">
                      <a:extLst>
                        <a:ext uri="{9D8B030D-6E8A-4147-A177-3AD203B41FA5}">
                          <a16:colId xmlns:a16="http://schemas.microsoft.com/office/drawing/2014/main" val="20006"/>
                        </a:ext>
                      </a:extLst>
                    </a:gridCol>
                    <a:gridCol w="567055">
                      <a:extLst>
                        <a:ext uri="{9D8B030D-6E8A-4147-A177-3AD203B41FA5}">
                          <a16:colId xmlns:a16="http://schemas.microsoft.com/office/drawing/2014/main" val="20007"/>
                        </a:ext>
                      </a:extLst>
                    </a:gridCol>
                    <a:gridCol w="567055">
                      <a:extLst>
                        <a:ext uri="{9D8B030D-6E8A-4147-A177-3AD203B41FA5}">
                          <a16:colId xmlns:a16="http://schemas.microsoft.com/office/drawing/2014/main" val="20008"/>
                        </a:ext>
                      </a:extLst>
                    </a:gridCol>
                    <a:gridCol w="567055">
                      <a:extLst>
                        <a:ext uri="{9D8B030D-6E8A-4147-A177-3AD203B41FA5}">
                          <a16:colId xmlns:a16="http://schemas.microsoft.com/office/drawing/2014/main" val="20009"/>
                        </a:ext>
                      </a:extLst>
                    </a:gridCol>
                    <a:gridCol w="560388">
                      <a:extLst>
                        <a:ext uri="{9D8B030D-6E8A-4147-A177-3AD203B41FA5}">
                          <a16:colId xmlns:a16="http://schemas.microsoft.com/office/drawing/2014/main" val="20010"/>
                        </a:ext>
                      </a:extLst>
                    </a:gridCol>
                    <a:gridCol w="552768">
                      <a:extLst>
                        <a:ext uri="{9D8B030D-6E8A-4147-A177-3AD203B41FA5}">
                          <a16:colId xmlns:a16="http://schemas.microsoft.com/office/drawing/2014/main" val="20011"/>
                        </a:ext>
                      </a:extLst>
                    </a:gridCol>
                    <a:gridCol w="567055">
                      <a:extLst>
                        <a:ext uri="{9D8B030D-6E8A-4147-A177-3AD203B41FA5}">
                          <a16:colId xmlns:a16="http://schemas.microsoft.com/office/drawing/2014/main" val="20012"/>
                        </a:ext>
                      </a:extLst>
                    </a:gridCol>
                  </a:tblGrid>
                  <a:tr h="370840">
                    <a:tc gridSpan="4">
                      <a:txBody>
                        <a:bodyPr/>
                        <a:lstStyle/>
                        <a:p>
                          <a:r>
                            <a:rPr lang="es-ES" dirty="0" smtClean="0"/>
                            <a:t>SIN REPETICIÓN</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9">
                      <a:txBody>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43</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4!</m:t>
                                    </m:r>
                                  </m:num>
                                  <m:den>
                                    <m:d>
                                      <m:dPr>
                                        <m:ctrlPr>
                                          <a:rPr lang="es-ES" b="0" i="1" smtClean="0">
                                            <a:latin typeface="Cambria Math" panose="02040503050406030204" pitchFamily="18" charset="0"/>
                                          </a:rPr>
                                        </m:ctrlPr>
                                      </m:dPr>
                                      <m:e>
                                        <m:r>
                                          <a:rPr lang="es-ES" b="0" i="1" smtClean="0">
                                            <a:latin typeface="Cambria Math" panose="02040503050406030204" pitchFamily="18" charset="0"/>
                                          </a:rPr>
                                          <m:t>4−3</m:t>
                                        </m:r>
                                      </m:e>
                                    </m:d>
                                    <m:r>
                                      <a:rPr lang="es-ES" b="0" i="1" smtClean="0">
                                        <a:latin typeface="Cambria Math" panose="02040503050406030204" pitchFamily="18" charset="0"/>
                                      </a:rPr>
                                      <m:t>!</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4·3·2·1</m:t>
                                    </m:r>
                                  </m:num>
                                  <m:den>
                                    <m:r>
                                      <a:rPr lang="es-ES" b="0" i="1" smtClean="0">
                                        <a:latin typeface="Cambria Math" panose="02040503050406030204" pitchFamily="18" charset="0"/>
                                      </a:rPr>
                                      <m:t>1!</m:t>
                                    </m:r>
                                  </m:den>
                                </m:f>
                                <m:r>
                                  <a:rPr lang="es-ES" b="0" i="1" smtClean="0">
                                    <a:latin typeface="Cambria Math" panose="02040503050406030204" pitchFamily="18" charset="0"/>
                                  </a:rPr>
                                  <m:t>=24</m:t>
                                </m:r>
                              </m:oMath>
                            </m:oMathPara>
                          </a14:m>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72297">
                    <a:tc>
                      <a:txBody>
                        <a:bodyPr/>
                        <a:lstStyle/>
                        <a:p>
                          <a:r>
                            <a:rPr lang="es-ES" dirty="0" smtClean="0"/>
                            <a:t>123</a:t>
                          </a:r>
                          <a:endParaRPr lang="es-ES" dirty="0"/>
                        </a:p>
                      </a:txBody>
                      <a:tcPr>
                        <a:solidFill>
                          <a:schemeClr val="accent2"/>
                        </a:solidFill>
                      </a:tcPr>
                    </a:tc>
                    <a:tc>
                      <a:txBody>
                        <a:bodyPr/>
                        <a:lstStyle/>
                        <a:p>
                          <a:r>
                            <a:rPr lang="es-ES" dirty="0" smtClean="0"/>
                            <a:t>124</a:t>
                          </a:r>
                          <a:endParaRPr lang="es-ES" dirty="0"/>
                        </a:p>
                      </a:txBody>
                      <a:tcPr>
                        <a:solidFill>
                          <a:schemeClr val="accent2"/>
                        </a:solidFill>
                      </a:tcPr>
                    </a:tc>
                    <a:tc>
                      <a:txBody>
                        <a:bodyPr/>
                        <a:lstStyle/>
                        <a:p>
                          <a:r>
                            <a:rPr lang="es-ES" dirty="0" smtClean="0"/>
                            <a:t>132</a:t>
                          </a:r>
                          <a:endParaRPr lang="es-ES" dirty="0"/>
                        </a:p>
                      </a:txBody>
                      <a:tcPr>
                        <a:solidFill>
                          <a:schemeClr val="accent2"/>
                        </a:solidFill>
                      </a:tcPr>
                    </a:tc>
                    <a:tc gridSpan="2">
                      <a:txBody>
                        <a:bodyPr/>
                        <a:lstStyle/>
                        <a:p>
                          <a:r>
                            <a:rPr lang="es-ES" dirty="0" smtClean="0"/>
                            <a:t>134</a:t>
                          </a:r>
                          <a:endParaRPr lang="es-ES" dirty="0"/>
                        </a:p>
                      </a:txBody>
                      <a:tcPr>
                        <a:solidFill>
                          <a:schemeClr val="accent2"/>
                        </a:solidFill>
                      </a:tcPr>
                    </a:tc>
                    <a:tc hMerge="1">
                      <a:txBody>
                        <a:bodyPr/>
                        <a:lstStyle/>
                        <a:p>
                          <a:endParaRPr lang="es-ES" dirty="0"/>
                        </a:p>
                      </a:txBody>
                      <a:tcPr/>
                    </a:tc>
                    <a:tc>
                      <a:txBody>
                        <a:bodyPr/>
                        <a:lstStyle/>
                        <a:p>
                          <a:r>
                            <a:rPr lang="es-ES" dirty="0" smtClean="0"/>
                            <a:t>142</a:t>
                          </a:r>
                          <a:endParaRPr lang="es-ES" dirty="0"/>
                        </a:p>
                      </a:txBody>
                      <a:tcPr>
                        <a:solidFill>
                          <a:schemeClr val="accent2"/>
                        </a:solidFill>
                      </a:tcPr>
                    </a:tc>
                    <a:tc>
                      <a:txBody>
                        <a:bodyPr/>
                        <a:lstStyle/>
                        <a:p>
                          <a:r>
                            <a:rPr lang="es-ES" dirty="0" smtClean="0"/>
                            <a:t>143</a:t>
                          </a:r>
                          <a:endParaRPr lang="es-ES" dirty="0"/>
                        </a:p>
                      </a:txBody>
                      <a:tcPr>
                        <a:solidFill>
                          <a:schemeClr val="accent2"/>
                        </a:solidFill>
                      </a:tcPr>
                    </a:tc>
                    <a:tc>
                      <a:txBody>
                        <a:bodyPr/>
                        <a:lstStyle/>
                        <a:p>
                          <a:r>
                            <a:rPr lang="es-ES" dirty="0" smtClean="0"/>
                            <a:t>213</a:t>
                          </a:r>
                          <a:endParaRPr lang="es-ES" dirty="0"/>
                        </a:p>
                      </a:txBody>
                      <a:tcPr>
                        <a:solidFill>
                          <a:srgbClr val="FF0000"/>
                        </a:solidFill>
                      </a:tcPr>
                    </a:tc>
                    <a:tc>
                      <a:txBody>
                        <a:bodyPr/>
                        <a:lstStyle/>
                        <a:p>
                          <a:r>
                            <a:rPr lang="es-ES" dirty="0" smtClean="0"/>
                            <a:t>214</a:t>
                          </a:r>
                          <a:endParaRPr lang="es-ES" dirty="0"/>
                        </a:p>
                      </a:txBody>
                      <a:tcPr>
                        <a:solidFill>
                          <a:srgbClr val="FF0000"/>
                        </a:solidFill>
                      </a:tcPr>
                    </a:tc>
                    <a:tc>
                      <a:txBody>
                        <a:bodyPr/>
                        <a:lstStyle/>
                        <a:p>
                          <a:r>
                            <a:rPr lang="es-ES" dirty="0" smtClean="0"/>
                            <a:t>231</a:t>
                          </a:r>
                          <a:endParaRPr lang="es-ES" dirty="0"/>
                        </a:p>
                      </a:txBody>
                      <a:tcPr>
                        <a:solidFill>
                          <a:srgbClr val="FF0000"/>
                        </a:solidFill>
                      </a:tcPr>
                    </a:tc>
                    <a:tc>
                      <a:txBody>
                        <a:bodyPr/>
                        <a:lstStyle/>
                        <a:p>
                          <a:r>
                            <a:rPr lang="es-ES" dirty="0" smtClean="0"/>
                            <a:t>234</a:t>
                          </a:r>
                          <a:endParaRPr lang="es-ES" dirty="0"/>
                        </a:p>
                      </a:txBody>
                      <a:tcPr>
                        <a:solidFill>
                          <a:srgbClr val="FF0000"/>
                        </a:solidFill>
                      </a:tcPr>
                    </a:tc>
                    <a:tc>
                      <a:txBody>
                        <a:bodyPr/>
                        <a:lstStyle/>
                        <a:p>
                          <a:r>
                            <a:rPr lang="es-ES" dirty="0" smtClean="0"/>
                            <a:t>241</a:t>
                          </a:r>
                          <a:endParaRPr lang="es-ES" dirty="0"/>
                        </a:p>
                      </a:txBody>
                      <a:tcPr>
                        <a:solidFill>
                          <a:srgbClr val="FF0000"/>
                        </a:solidFill>
                      </a:tcPr>
                    </a:tc>
                    <a:tc>
                      <a:txBody>
                        <a:bodyPr/>
                        <a:lstStyle/>
                        <a:p>
                          <a:r>
                            <a:rPr lang="es-ES" dirty="0" smtClean="0"/>
                            <a:t>243</a:t>
                          </a:r>
                          <a:endParaRPr lang="es-ES" dirty="0"/>
                        </a:p>
                      </a:txBody>
                      <a:tcPr>
                        <a:solidFill>
                          <a:srgbClr val="FF0000"/>
                        </a:solidFill>
                      </a:tcPr>
                    </a:tc>
                    <a:extLst>
                      <a:ext uri="{0D108BD9-81ED-4DB2-BD59-A6C34878D82A}">
                        <a16:rowId xmlns:a16="http://schemas.microsoft.com/office/drawing/2014/main" val="10001"/>
                      </a:ext>
                    </a:extLst>
                  </a:tr>
                  <a:tr h="172297">
                    <a:tc>
                      <a:txBody>
                        <a:bodyPr/>
                        <a:lstStyle/>
                        <a:p>
                          <a:r>
                            <a:rPr lang="es-ES" dirty="0" smtClean="0"/>
                            <a:t>312</a:t>
                          </a:r>
                          <a:endParaRPr lang="es-ES" dirty="0"/>
                        </a:p>
                      </a:txBody>
                      <a:tcPr>
                        <a:solidFill>
                          <a:srgbClr val="FFFF00"/>
                        </a:solidFill>
                      </a:tcPr>
                    </a:tc>
                    <a:tc>
                      <a:txBody>
                        <a:bodyPr/>
                        <a:lstStyle/>
                        <a:p>
                          <a:r>
                            <a:rPr lang="es-ES" dirty="0" smtClean="0"/>
                            <a:t>314</a:t>
                          </a:r>
                          <a:endParaRPr lang="es-ES" dirty="0"/>
                        </a:p>
                      </a:txBody>
                      <a:tcPr>
                        <a:solidFill>
                          <a:srgbClr val="FFFF00"/>
                        </a:solidFill>
                      </a:tcPr>
                    </a:tc>
                    <a:tc>
                      <a:txBody>
                        <a:bodyPr/>
                        <a:lstStyle/>
                        <a:p>
                          <a:r>
                            <a:rPr lang="es-ES" dirty="0" smtClean="0"/>
                            <a:t>321</a:t>
                          </a:r>
                          <a:endParaRPr lang="es-ES" dirty="0"/>
                        </a:p>
                      </a:txBody>
                      <a:tcPr>
                        <a:solidFill>
                          <a:srgbClr val="FFFF00"/>
                        </a:solidFill>
                      </a:tcPr>
                    </a:tc>
                    <a:tc gridSpan="2">
                      <a:txBody>
                        <a:bodyPr/>
                        <a:lstStyle/>
                        <a:p>
                          <a:r>
                            <a:rPr lang="es-ES" dirty="0" smtClean="0"/>
                            <a:t>324</a:t>
                          </a:r>
                          <a:endParaRPr lang="es-ES" dirty="0"/>
                        </a:p>
                      </a:txBody>
                      <a:tcPr>
                        <a:solidFill>
                          <a:srgbClr val="FFFF00"/>
                        </a:solidFill>
                      </a:tcPr>
                    </a:tc>
                    <a:tc hMerge="1">
                      <a:txBody>
                        <a:bodyPr/>
                        <a:lstStyle/>
                        <a:p>
                          <a:endParaRPr lang="es-ES"/>
                        </a:p>
                      </a:txBody>
                      <a:tcPr/>
                    </a:tc>
                    <a:tc>
                      <a:txBody>
                        <a:bodyPr/>
                        <a:lstStyle/>
                        <a:p>
                          <a:r>
                            <a:rPr lang="es-ES" dirty="0" smtClean="0"/>
                            <a:t>341</a:t>
                          </a:r>
                          <a:endParaRPr lang="es-ES" dirty="0"/>
                        </a:p>
                      </a:txBody>
                      <a:tcPr>
                        <a:solidFill>
                          <a:srgbClr val="FFFF00"/>
                        </a:solidFill>
                      </a:tcPr>
                    </a:tc>
                    <a:tc>
                      <a:txBody>
                        <a:bodyPr/>
                        <a:lstStyle/>
                        <a:p>
                          <a:r>
                            <a:rPr lang="es-ES" dirty="0" smtClean="0"/>
                            <a:t>342</a:t>
                          </a:r>
                          <a:endParaRPr lang="es-ES" dirty="0"/>
                        </a:p>
                      </a:txBody>
                      <a:tcPr>
                        <a:solidFill>
                          <a:srgbClr val="FFFF00"/>
                        </a:solidFill>
                      </a:tcPr>
                    </a:tc>
                    <a:tc>
                      <a:txBody>
                        <a:bodyPr/>
                        <a:lstStyle/>
                        <a:p>
                          <a:r>
                            <a:rPr lang="es-ES" dirty="0" smtClean="0"/>
                            <a:t>412</a:t>
                          </a:r>
                          <a:endParaRPr lang="es-ES" dirty="0"/>
                        </a:p>
                      </a:txBody>
                      <a:tcPr>
                        <a:solidFill>
                          <a:srgbClr val="00B0F0"/>
                        </a:solidFill>
                      </a:tcPr>
                    </a:tc>
                    <a:tc>
                      <a:txBody>
                        <a:bodyPr/>
                        <a:lstStyle/>
                        <a:p>
                          <a:r>
                            <a:rPr lang="es-ES" dirty="0" smtClean="0"/>
                            <a:t>413</a:t>
                          </a:r>
                          <a:endParaRPr lang="es-ES" dirty="0"/>
                        </a:p>
                      </a:txBody>
                      <a:tcPr>
                        <a:solidFill>
                          <a:srgbClr val="00B0F0"/>
                        </a:solidFill>
                      </a:tcPr>
                    </a:tc>
                    <a:tc>
                      <a:txBody>
                        <a:bodyPr/>
                        <a:lstStyle/>
                        <a:p>
                          <a:r>
                            <a:rPr lang="es-ES" dirty="0" smtClean="0"/>
                            <a:t>421</a:t>
                          </a:r>
                          <a:endParaRPr lang="es-ES" dirty="0"/>
                        </a:p>
                      </a:txBody>
                      <a:tcPr>
                        <a:solidFill>
                          <a:srgbClr val="00B0F0"/>
                        </a:solidFill>
                      </a:tcPr>
                    </a:tc>
                    <a:tc>
                      <a:txBody>
                        <a:bodyPr/>
                        <a:lstStyle/>
                        <a:p>
                          <a:r>
                            <a:rPr lang="es-ES" dirty="0" smtClean="0"/>
                            <a:t>423</a:t>
                          </a:r>
                          <a:endParaRPr lang="es-ES" dirty="0"/>
                        </a:p>
                      </a:txBody>
                      <a:tcPr>
                        <a:solidFill>
                          <a:srgbClr val="00B0F0"/>
                        </a:solidFill>
                      </a:tcPr>
                    </a:tc>
                    <a:tc>
                      <a:txBody>
                        <a:bodyPr/>
                        <a:lstStyle/>
                        <a:p>
                          <a:r>
                            <a:rPr lang="es-ES" dirty="0" smtClean="0"/>
                            <a:t>431</a:t>
                          </a:r>
                          <a:endParaRPr lang="es-ES" dirty="0"/>
                        </a:p>
                      </a:txBody>
                      <a:tcPr>
                        <a:solidFill>
                          <a:srgbClr val="00B0F0"/>
                        </a:solidFill>
                      </a:tcPr>
                    </a:tc>
                    <a:tc>
                      <a:txBody>
                        <a:bodyPr/>
                        <a:lstStyle/>
                        <a:p>
                          <a:r>
                            <a:rPr lang="es-ES" dirty="0" smtClean="0"/>
                            <a:t>432</a:t>
                          </a:r>
                          <a:endParaRPr lang="es-ES" dirty="0"/>
                        </a:p>
                      </a:txBody>
                      <a:tcPr>
                        <a:solidFill>
                          <a:srgbClr val="00B0F0"/>
                        </a:solidFill>
                      </a:tcP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9959817"/>
                  </p:ext>
                </p:extLst>
              </p:nvPr>
            </p:nvGraphicFramePr>
            <p:xfrm>
              <a:off x="1499925" y="2280841"/>
              <a:ext cx="6755132" cy="1377188"/>
            </p:xfrm>
            <a:graphic>
              <a:graphicData uri="http://schemas.openxmlformats.org/drawingml/2006/table">
                <a:tbl>
                  <a:tblPr bandRow="1">
                    <a:tableStyleId>{5C22544A-7EE6-4342-B048-85BDC9FD1C3A}</a:tableStyleId>
                  </a:tblPr>
                  <a:tblGrid>
                    <a:gridCol w="552768">
                      <a:extLst>
                        <a:ext uri="{9D8B030D-6E8A-4147-A177-3AD203B41FA5}">
                          <a16:colId xmlns:a16="http://schemas.microsoft.com/office/drawing/2014/main" val="20000"/>
                        </a:ext>
                      </a:extLst>
                    </a:gridCol>
                    <a:gridCol w="567055">
                      <a:extLst>
                        <a:ext uri="{9D8B030D-6E8A-4147-A177-3AD203B41FA5}">
                          <a16:colId xmlns:a16="http://schemas.microsoft.com/office/drawing/2014/main" val="20001"/>
                        </a:ext>
                      </a:extLst>
                    </a:gridCol>
                    <a:gridCol w="552768">
                      <a:extLst>
                        <a:ext uri="{9D8B030D-6E8A-4147-A177-3AD203B41FA5}">
                          <a16:colId xmlns:a16="http://schemas.microsoft.com/office/drawing/2014/main" val="20002"/>
                        </a:ext>
                      </a:extLst>
                    </a:gridCol>
                    <a:gridCol w="331919">
                      <a:extLst>
                        <a:ext uri="{9D8B030D-6E8A-4147-A177-3AD203B41FA5}">
                          <a16:colId xmlns:a16="http://schemas.microsoft.com/office/drawing/2014/main" val="20003"/>
                        </a:ext>
                      </a:extLst>
                    </a:gridCol>
                    <a:gridCol w="235136">
                      <a:extLst>
                        <a:ext uri="{9D8B030D-6E8A-4147-A177-3AD203B41FA5}">
                          <a16:colId xmlns:a16="http://schemas.microsoft.com/office/drawing/2014/main" val="20004"/>
                        </a:ext>
                      </a:extLst>
                    </a:gridCol>
                    <a:gridCol w="567055">
                      <a:extLst>
                        <a:ext uri="{9D8B030D-6E8A-4147-A177-3AD203B41FA5}">
                          <a16:colId xmlns:a16="http://schemas.microsoft.com/office/drawing/2014/main" val="20005"/>
                        </a:ext>
                      </a:extLst>
                    </a:gridCol>
                    <a:gridCol w="567055">
                      <a:extLst>
                        <a:ext uri="{9D8B030D-6E8A-4147-A177-3AD203B41FA5}">
                          <a16:colId xmlns:a16="http://schemas.microsoft.com/office/drawing/2014/main" val="20006"/>
                        </a:ext>
                      </a:extLst>
                    </a:gridCol>
                    <a:gridCol w="567055">
                      <a:extLst>
                        <a:ext uri="{9D8B030D-6E8A-4147-A177-3AD203B41FA5}">
                          <a16:colId xmlns:a16="http://schemas.microsoft.com/office/drawing/2014/main" val="20007"/>
                        </a:ext>
                      </a:extLst>
                    </a:gridCol>
                    <a:gridCol w="567055">
                      <a:extLst>
                        <a:ext uri="{9D8B030D-6E8A-4147-A177-3AD203B41FA5}">
                          <a16:colId xmlns:a16="http://schemas.microsoft.com/office/drawing/2014/main" val="20008"/>
                        </a:ext>
                      </a:extLst>
                    </a:gridCol>
                    <a:gridCol w="567055">
                      <a:extLst>
                        <a:ext uri="{9D8B030D-6E8A-4147-A177-3AD203B41FA5}">
                          <a16:colId xmlns:a16="http://schemas.microsoft.com/office/drawing/2014/main" val="20009"/>
                        </a:ext>
                      </a:extLst>
                    </a:gridCol>
                    <a:gridCol w="560388">
                      <a:extLst>
                        <a:ext uri="{9D8B030D-6E8A-4147-A177-3AD203B41FA5}">
                          <a16:colId xmlns:a16="http://schemas.microsoft.com/office/drawing/2014/main" val="20010"/>
                        </a:ext>
                      </a:extLst>
                    </a:gridCol>
                    <a:gridCol w="552768">
                      <a:extLst>
                        <a:ext uri="{9D8B030D-6E8A-4147-A177-3AD203B41FA5}">
                          <a16:colId xmlns:a16="http://schemas.microsoft.com/office/drawing/2014/main" val="20011"/>
                        </a:ext>
                      </a:extLst>
                    </a:gridCol>
                    <a:gridCol w="567055">
                      <a:extLst>
                        <a:ext uri="{9D8B030D-6E8A-4147-A177-3AD203B41FA5}">
                          <a16:colId xmlns:a16="http://schemas.microsoft.com/office/drawing/2014/main" val="20012"/>
                        </a:ext>
                      </a:extLst>
                    </a:gridCol>
                  </a:tblGrid>
                  <a:tr h="645668">
                    <a:tc gridSpan="4">
                      <a:txBody>
                        <a:bodyPr/>
                        <a:lstStyle/>
                        <a:p>
                          <a:r>
                            <a:rPr lang="es-ES" dirty="0" smtClean="0"/>
                            <a:t>SIN REPETICIÓN</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9">
                      <a:txBody>
                        <a:bodyPr/>
                        <a:lstStyle/>
                        <a:p>
                          <a:endParaRPr lang="es-ES"/>
                        </a:p>
                      </a:txBody>
                      <a:tcPr>
                        <a:blipFill>
                          <a:blip r:embed="rId3"/>
                          <a:stretch>
                            <a:fillRect l="-42308" t="-4717" r="-256" b="-128302"/>
                          </a:stretch>
                        </a:blip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65760">
                    <a:tc>
                      <a:txBody>
                        <a:bodyPr/>
                        <a:lstStyle/>
                        <a:p>
                          <a:r>
                            <a:rPr lang="es-ES" dirty="0" smtClean="0"/>
                            <a:t>123</a:t>
                          </a:r>
                          <a:endParaRPr lang="es-ES" dirty="0"/>
                        </a:p>
                      </a:txBody>
                      <a:tcPr>
                        <a:solidFill>
                          <a:schemeClr val="accent2"/>
                        </a:solidFill>
                      </a:tcPr>
                    </a:tc>
                    <a:tc>
                      <a:txBody>
                        <a:bodyPr/>
                        <a:lstStyle/>
                        <a:p>
                          <a:r>
                            <a:rPr lang="es-ES" dirty="0" smtClean="0"/>
                            <a:t>124</a:t>
                          </a:r>
                          <a:endParaRPr lang="es-ES" dirty="0"/>
                        </a:p>
                      </a:txBody>
                      <a:tcPr>
                        <a:solidFill>
                          <a:schemeClr val="accent2"/>
                        </a:solidFill>
                      </a:tcPr>
                    </a:tc>
                    <a:tc>
                      <a:txBody>
                        <a:bodyPr/>
                        <a:lstStyle/>
                        <a:p>
                          <a:r>
                            <a:rPr lang="es-ES" dirty="0" smtClean="0"/>
                            <a:t>132</a:t>
                          </a:r>
                          <a:endParaRPr lang="es-ES" dirty="0"/>
                        </a:p>
                      </a:txBody>
                      <a:tcPr>
                        <a:solidFill>
                          <a:schemeClr val="accent2"/>
                        </a:solidFill>
                      </a:tcPr>
                    </a:tc>
                    <a:tc gridSpan="2">
                      <a:txBody>
                        <a:bodyPr/>
                        <a:lstStyle/>
                        <a:p>
                          <a:r>
                            <a:rPr lang="es-ES" dirty="0" smtClean="0"/>
                            <a:t>134</a:t>
                          </a:r>
                          <a:endParaRPr lang="es-ES" dirty="0"/>
                        </a:p>
                      </a:txBody>
                      <a:tcPr>
                        <a:solidFill>
                          <a:schemeClr val="accent2"/>
                        </a:solidFill>
                      </a:tcPr>
                    </a:tc>
                    <a:tc hMerge="1">
                      <a:txBody>
                        <a:bodyPr/>
                        <a:lstStyle/>
                        <a:p>
                          <a:endParaRPr lang="es-ES" dirty="0"/>
                        </a:p>
                      </a:txBody>
                      <a:tcPr/>
                    </a:tc>
                    <a:tc>
                      <a:txBody>
                        <a:bodyPr/>
                        <a:lstStyle/>
                        <a:p>
                          <a:r>
                            <a:rPr lang="es-ES" dirty="0" smtClean="0"/>
                            <a:t>142</a:t>
                          </a:r>
                          <a:endParaRPr lang="es-ES" dirty="0"/>
                        </a:p>
                      </a:txBody>
                      <a:tcPr>
                        <a:solidFill>
                          <a:schemeClr val="accent2"/>
                        </a:solidFill>
                      </a:tcPr>
                    </a:tc>
                    <a:tc>
                      <a:txBody>
                        <a:bodyPr/>
                        <a:lstStyle/>
                        <a:p>
                          <a:r>
                            <a:rPr lang="es-ES" dirty="0" smtClean="0"/>
                            <a:t>143</a:t>
                          </a:r>
                          <a:endParaRPr lang="es-ES" dirty="0"/>
                        </a:p>
                      </a:txBody>
                      <a:tcPr>
                        <a:solidFill>
                          <a:schemeClr val="accent2"/>
                        </a:solidFill>
                      </a:tcPr>
                    </a:tc>
                    <a:tc>
                      <a:txBody>
                        <a:bodyPr/>
                        <a:lstStyle/>
                        <a:p>
                          <a:r>
                            <a:rPr lang="es-ES" dirty="0" smtClean="0"/>
                            <a:t>213</a:t>
                          </a:r>
                          <a:endParaRPr lang="es-ES" dirty="0"/>
                        </a:p>
                      </a:txBody>
                      <a:tcPr>
                        <a:solidFill>
                          <a:srgbClr val="FF0000"/>
                        </a:solidFill>
                      </a:tcPr>
                    </a:tc>
                    <a:tc>
                      <a:txBody>
                        <a:bodyPr/>
                        <a:lstStyle/>
                        <a:p>
                          <a:r>
                            <a:rPr lang="es-ES" dirty="0" smtClean="0"/>
                            <a:t>214</a:t>
                          </a:r>
                          <a:endParaRPr lang="es-ES" dirty="0"/>
                        </a:p>
                      </a:txBody>
                      <a:tcPr>
                        <a:solidFill>
                          <a:srgbClr val="FF0000"/>
                        </a:solidFill>
                      </a:tcPr>
                    </a:tc>
                    <a:tc>
                      <a:txBody>
                        <a:bodyPr/>
                        <a:lstStyle/>
                        <a:p>
                          <a:r>
                            <a:rPr lang="es-ES" dirty="0" smtClean="0"/>
                            <a:t>231</a:t>
                          </a:r>
                          <a:endParaRPr lang="es-ES" dirty="0"/>
                        </a:p>
                      </a:txBody>
                      <a:tcPr>
                        <a:solidFill>
                          <a:srgbClr val="FF0000"/>
                        </a:solidFill>
                      </a:tcPr>
                    </a:tc>
                    <a:tc>
                      <a:txBody>
                        <a:bodyPr/>
                        <a:lstStyle/>
                        <a:p>
                          <a:r>
                            <a:rPr lang="es-ES" dirty="0" smtClean="0"/>
                            <a:t>234</a:t>
                          </a:r>
                          <a:endParaRPr lang="es-ES" dirty="0"/>
                        </a:p>
                      </a:txBody>
                      <a:tcPr>
                        <a:solidFill>
                          <a:srgbClr val="FF0000"/>
                        </a:solidFill>
                      </a:tcPr>
                    </a:tc>
                    <a:tc>
                      <a:txBody>
                        <a:bodyPr/>
                        <a:lstStyle/>
                        <a:p>
                          <a:r>
                            <a:rPr lang="es-ES" dirty="0" smtClean="0"/>
                            <a:t>241</a:t>
                          </a:r>
                          <a:endParaRPr lang="es-ES" dirty="0"/>
                        </a:p>
                      </a:txBody>
                      <a:tcPr>
                        <a:solidFill>
                          <a:srgbClr val="FF0000"/>
                        </a:solidFill>
                      </a:tcPr>
                    </a:tc>
                    <a:tc>
                      <a:txBody>
                        <a:bodyPr/>
                        <a:lstStyle/>
                        <a:p>
                          <a:r>
                            <a:rPr lang="es-ES" dirty="0" smtClean="0"/>
                            <a:t>243</a:t>
                          </a:r>
                          <a:endParaRPr lang="es-ES" dirty="0"/>
                        </a:p>
                      </a:txBody>
                      <a:tcPr>
                        <a:solidFill>
                          <a:srgbClr val="FF0000"/>
                        </a:solidFill>
                      </a:tcPr>
                    </a:tc>
                    <a:extLst>
                      <a:ext uri="{0D108BD9-81ED-4DB2-BD59-A6C34878D82A}">
                        <a16:rowId xmlns:a16="http://schemas.microsoft.com/office/drawing/2014/main" val="10001"/>
                      </a:ext>
                    </a:extLst>
                  </a:tr>
                  <a:tr h="365760">
                    <a:tc>
                      <a:txBody>
                        <a:bodyPr/>
                        <a:lstStyle/>
                        <a:p>
                          <a:r>
                            <a:rPr lang="es-ES" dirty="0" smtClean="0"/>
                            <a:t>312</a:t>
                          </a:r>
                          <a:endParaRPr lang="es-ES" dirty="0"/>
                        </a:p>
                      </a:txBody>
                      <a:tcPr>
                        <a:solidFill>
                          <a:srgbClr val="FFFF00"/>
                        </a:solidFill>
                      </a:tcPr>
                    </a:tc>
                    <a:tc>
                      <a:txBody>
                        <a:bodyPr/>
                        <a:lstStyle/>
                        <a:p>
                          <a:r>
                            <a:rPr lang="es-ES" dirty="0" smtClean="0"/>
                            <a:t>314</a:t>
                          </a:r>
                          <a:endParaRPr lang="es-ES" dirty="0"/>
                        </a:p>
                      </a:txBody>
                      <a:tcPr>
                        <a:solidFill>
                          <a:srgbClr val="FFFF00"/>
                        </a:solidFill>
                      </a:tcPr>
                    </a:tc>
                    <a:tc>
                      <a:txBody>
                        <a:bodyPr/>
                        <a:lstStyle/>
                        <a:p>
                          <a:r>
                            <a:rPr lang="es-ES" dirty="0" smtClean="0"/>
                            <a:t>321</a:t>
                          </a:r>
                          <a:endParaRPr lang="es-ES" dirty="0"/>
                        </a:p>
                      </a:txBody>
                      <a:tcPr>
                        <a:solidFill>
                          <a:srgbClr val="FFFF00"/>
                        </a:solidFill>
                      </a:tcPr>
                    </a:tc>
                    <a:tc gridSpan="2">
                      <a:txBody>
                        <a:bodyPr/>
                        <a:lstStyle/>
                        <a:p>
                          <a:r>
                            <a:rPr lang="es-ES" dirty="0" smtClean="0"/>
                            <a:t>324</a:t>
                          </a:r>
                          <a:endParaRPr lang="es-ES" dirty="0"/>
                        </a:p>
                      </a:txBody>
                      <a:tcPr>
                        <a:solidFill>
                          <a:srgbClr val="FFFF00"/>
                        </a:solidFill>
                      </a:tcPr>
                    </a:tc>
                    <a:tc hMerge="1">
                      <a:txBody>
                        <a:bodyPr/>
                        <a:lstStyle/>
                        <a:p>
                          <a:endParaRPr lang="es-ES"/>
                        </a:p>
                      </a:txBody>
                      <a:tcPr/>
                    </a:tc>
                    <a:tc>
                      <a:txBody>
                        <a:bodyPr/>
                        <a:lstStyle/>
                        <a:p>
                          <a:r>
                            <a:rPr lang="es-ES" dirty="0" smtClean="0"/>
                            <a:t>341</a:t>
                          </a:r>
                          <a:endParaRPr lang="es-ES" dirty="0"/>
                        </a:p>
                      </a:txBody>
                      <a:tcPr>
                        <a:solidFill>
                          <a:srgbClr val="FFFF00"/>
                        </a:solidFill>
                      </a:tcPr>
                    </a:tc>
                    <a:tc>
                      <a:txBody>
                        <a:bodyPr/>
                        <a:lstStyle/>
                        <a:p>
                          <a:r>
                            <a:rPr lang="es-ES" dirty="0" smtClean="0"/>
                            <a:t>342</a:t>
                          </a:r>
                          <a:endParaRPr lang="es-ES" dirty="0"/>
                        </a:p>
                      </a:txBody>
                      <a:tcPr>
                        <a:solidFill>
                          <a:srgbClr val="FFFF00"/>
                        </a:solidFill>
                      </a:tcPr>
                    </a:tc>
                    <a:tc>
                      <a:txBody>
                        <a:bodyPr/>
                        <a:lstStyle/>
                        <a:p>
                          <a:r>
                            <a:rPr lang="es-ES" dirty="0" smtClean="0"/>
                            <a:t>412</a:t>
                          </a:r>
                          <a:endParaRPr lang="es-ES" dirty="0"/>
                        </a:p>
                      </a:txBody>
                      <a:tcPr>
                        <a:solidFill>
                          <a:srgbClr val="00B0F0"/>
                        </a:solidFill>
                      </a:tcPr>
                    </a:tc>
                    <a:tc>
                      <a:txBody>
                        <a:bodyPr/>
                        <a:lstStyle/>
                        <a:p>
                          <a:r>
                            <a:rPr lang="es-ES" dirty="0" smtClean="0"/>
                            <a:t>413</a:t>
                          </a:r>
                          <a:endParaRPr lang="es-ES" dirty="0"/>
                        </a:p>
                      </a:txBody>
                      <a:tcPr>
                        <a:solidFill>
                          <a:srgbClr val="00B0F0"/>
                        </a:solidFill>
                      </a:tcPr>
                    </a:tc>
                    <a:tc>
                      <a:txBody>
                        <a:bodyPr/>
                        <a:lstStyle/>
                        <a:p>
                          <a:r>
                            <a:rPr lang="es-ES" dirty="0" smtClean="0"/>
                            <a:t>421</a:t>
                          </a:r>
                          <a:endParaRPr lang="es-ES" dirty="0"/>
                        </a:p>
                      </a:txBody>
                      <a:tcPr>
                        <a:solidFill>
                          <a:srgbClr val="00B0F0"/>
                        </a:solidFill>
                      </a:tcPr>
                    </a:tc>
                    <a:tc>
                      <a:txBody>
                        <a:bodyPr/>
                        <a:lstStyle/>
                        <a:p>
                          <a:r>
                            <a:rPr lang="es-ES" dirty="0" smtClean="0"/>
                            <a:t>423</a:t>
                          </a:r>
                          <a:endParaRPr lang="es-ES" dirty="0"/>
                        </a:p>
                      </a:txBody>
                      <a:tcPr>
                        <a:solidFill>
                          <a:srgbClr val="00B0F0"/>
                        </a:solidFill>
                      </a:tcPr>
                    </a:tc>
                    <a:tc>
                      <a:txBody>
                        <a:bodyPr/>
                        <a:lstStyle/>
                        <a:p>
                          <a:r>
                            <a:rPr lang="es-ES" dirty="0" smtClean="0"/>
                            <a:t>431</a:t>
                          </a:r>
                          <a:endParaRPr lang="es-ES" dirty="0"/>
                        </a:p>
                      </a:txBody>
                      <a:tcPr>
                        <a:solidFill>
                          <a:srgbClr val="00B0F0"/>
                        </a:solidFill>
                      </a:tcPr>
                    </a:tc>
                    <a:tc>
                      <a:txBody>
                        <a:bodyPr/>
                        <a:lstStyle/>
                        <a:p>
                          <a:r>
                            <a:rPr lang="es-ES" dirty="0" smtClean="0"/>
                            <a:t>432</a:t>
                          </a:r>
                          <a:endParaRPr lang="es-ES" dirty="0"/>
                        </a:p>
                      </a:txBody>
                      <a:tcPr>
                        <a:solidFill>
                          <a:srgbClr val="00B0F0"/>
                        </a:solid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520462371"/>
                  </p:ext>
                </p:extLst>
              </p:nvPr>
            </p:nvGraphicFramePr>
            <p:xfrm>
              <a:off x="222499" y="3834789"/>
              <a:ext cx="8824880" cy="1833880"/>
            </p:xfrm>
            <a:graphic>
              <a:graphicData uri="http://schemas.openxmlformats.org/drawingml/2006/table">
                <a:tbl>
                  <a:tblPr bandRow="1">
                    <a:tableStyleId>{5C22544A-7EE6-4342-B048-85BDC9FD1C3A}</a:tableStyleId>
                  </a:tblPr>
                  <a:tblGrid>
                    <a:gridCol w="538480">
                      <a:extLst>
                        <a:ext uri="{9D8B030D-6E8A-4147-A177-3AD203B41FA5}">
                          <a16:colId xmlns:a16="http://schemas.microsoft.com/office/drawing/2014/main" val="20000"/>
                        </a:ext>
                      </a:extLst>
                    </a:gridCol>
                    <a:gridCol w="552768">
                      <a:extLst>
                        <a:ext uri="{9D8B030D-6E8A-4147-A177-3AD203B41FA5}">
                          <a16:colId xmlns:a16="http://schemas.microsoft.com/office/drawing/2014/main" val="20001"/>
                        </a:ext>
                      </a:extLst>
                    </a:gridCol>
                    <a:gridCol w="532892">
                      <a:extLst>
                        <a:ext uri="{9D8B030D-6E8A-4147-A177-3AD203B41FA5}">
                          <a16:colId xmlns:a16="http://schemas.microsoft.com/office/drawing/2014/main" val="20002"/>
                        </a:ext>
                      </a:extLst>
                    </a:gridCol>
                    <a:gridCol w="331919">
                      <a:extLst>
                        <a:ext uri="{9D8B030D-6E8A-4147-A177-3AD203B41FA5}">
                          <a16:colId xmlns:a16="http://schemas.microsoft.com/office/drawing/2014/main" val="20003"/>
                        </a:ext>
                      </a:extLst>
                    </a:gridCol>
                    <a:gridCol w="220849">
                      <a:extLst>
                        <a:ext uri="{9D8B030D-6E8A-4147-A177-3AD203B41FA5}">
                          <a16:colId xmlns:a16="http://schemas.microsoft.com/office/drawing/2014/main" val="20004"/>
                        </a:ext>
                      </a:extLst>
                    </a:gridCol>
                    <a:gridCol w="561861">
                      <a:extLst>
                        <a:ext uri="{9D8B030D-6E8A-4147-A177-3AD203B41FA5}">
                          <a16:colId xmlns:a16="http://schemas.microsoft.com/office/drawing/2014/main" val="20005"/>
                        </a:ext>
                      </a:extLst>
                    </a:gridCol>
                    <a:gridCol w="539826">
                      <a:extLst>
                        <a:ext uri="{9D8B030D-6E8A-4147-A177-3AD203B41FA5}">
                          <a16:colId xmlns:a16="http://schemas.microsoft.com/office/drawing/2014/main" val="20006"/>
                        </a:ext>
                      </a:extLst>
                    </a:gridCol>
                    <a:gridCol w="546100">
                      <a:extLst>
                        <a:ext uri="{9D8B030D-6E8A-4147-A177-3AD203B41FA5}">
                          <a16:colId xmlns:a16="http://schemas.microsoft.com/office/drawing/2014/main" val="20007"/>
                        </a:ext>
                      </a:extLst>
                    </a:gridCol>
                    <a:gridCol w="579890">
                      <a:extLst>
                        <a:ext uri="{9D8B030D-6E8A-4147-A177-3AD203B41FA5}">
                          <a16:colId xmlns:a16="http://schemas.microsoft.com/office/drawing/2014/main" val="20008"/>
                        </a:ext>
                      </a:extLst>
                    </a:gridCol>
                    <a:gridCol w="550844">
                      <a:extLst>
                        <a:ext uri="{9D8B030D-6E8A-4147-A177-3AD203B41FA5}">
                          <a16:colId xmlns:a16="http://schemas.microsoft.com/office/drawing/2014/main" val="20009"/>
                        </a:ext>
                      </a:extLst>
                    </a:gridCol>
                    <a:gridCol w="549733">
                      <a:extLst>
                        <a:ext uri="{9D8B030D-6E8A-4147-A177-3AD203B41FA5}">
                          <a16:colId xmlns:a16="http://schemas.microsoft.com/office/drawing/2014/main" val="20010"/>
                        </a:ext>
                      </a:extLst>
                    </a:gridCol>
                    <a:gridCol w="532892">
                      <a:extLst>
                        <a:ext uri="{9D8B030D-6E8A-4147-A177-3AD203B41FA5}">
                          <a16:colId xmlns:a16="http://schemas.microsoft.com/office/drawing/2014/main" val="20011"/>
                        </a:ext>
                      </a:extLst>
                    </a:gridCol>
                    <a:gridCol w="547180">
                      <a:extLst>
                        <a:ext uri="{9D8B030D-6E8A-4147-A177-3AD203B41FA5}">
                          <a16:colId xmlns:a16="http://schemas.microsoft.com/office/drawing/2014/main" val="20012"/>
                        </a:ext>
                      </a:extLst>
                    </a:gridCol>
                    <a:gridCol w="552768">
                      <a:extLst>
                        <a:ext uri="{9D8B030D-6E8A-4147-A177-3AD203B41FA5}">
                          <a16:colId xmlns:a16="http://schemas.microsoft.com/office/drawing/2014/main" val="20013"/>
                        </a:ext>
                      </a:extLst>
                    </a:gridCol>
                    <a:gridCol w="567055">
                      <a:extLst>
                        <a:ext uri="{9D8B030D-6E8A-4147-A177-3AD203B41FA5}">
                          <a16:colId xmlns:a16="http://schemas.microsoft.com/office/drawing/2014/main" val="20014"/>
                        </a:ext>
                      </a:extLst>
                    </a:gridCol>
                    <a:gridCol w="552768">
                      <a:extLst>
                        <a:ext uri="{9D8B030D-6E8A-4147-A177-3AD203B41FA5}">
                          <a16:colId xmlns:a16="http://schemas.microsoft.com/office/drawing/2014/main" val="20015"/>
                        </a:ext>
                      </a:extLst>
                    </a:gridCol>
                    <a:gridCol w="567055">
                      <a:extLst>
                        <a:ext uri="{9D8B030D-6E8A-4147-A177-3AD203B41FA5}">
                          <a16:colId xmlns:a16="http://schemas.microsoft.com/office/drawing/2014/main" val="20016"/>
                        </a:ext>
                      </a:extLst>
                    </a:gridCol>
                  </a:tblGrid>
                  <a:tr h="370840">
                    <a:tc gridSpan="4">
                      <a:txBody>
                        <a:bodyPr/>
                        <a:lstStyle/>
                        <a:p>
                          <a:r>
                            <a:rPr lang="es-ES" dirty="0" smtClean="0"/>
                            <a:t>CON REPETICIÓN</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13">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43</m:t>
                                    </m:r>
                                  </m:sub>
                                </m:sSub>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4</m:t>
                                    </m:r>
                                  </m:e>
                                  <m:sup>
                                    <m:r>
                                      <a:rPr lang="es-ES" b="0" i="1" smtClean="0">
                                        <a:latin typeface="Cambria Math" panose="02040503050406030204" pitchFamily="18" charset="0"/>
                                      </a:rPr>
                                      <m:t>3</m:t>
                                    </m:r>
                                  </m:sup>
                                </m:sSup>
                                <m:r>
                                  <a:rPr lang="es-ES" b="0" i="1" smtClean="0">
                                    <a:latin typeface="Cambria Math" panose="02040503050406030204" pitchFamily="18" charset="0"/>
                                  </a:rPr>
                                  <m:t>=64</m:t>
                                </m:r>
                              </m:oMath>
                            </m:oMathPara>
                          </a14:m>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0">
                    <a:tc>
                      <a:txBody>
                        <a:bodyPr/>
                        <a:lstStyle/>
                        <a:p>
                          <a:r>
                            <a:rPr lang="es-ES" dirty="0" smtClean="0"/>
                            <a:t>111</a:t>
                          </a:r>
                          <a:endParaRPr lang="es-ES" dirty="0"/>
                        </a:p>
                      </a:txBody>
                      <a:tcPr/>
                    </a:tc>
                    <a:tc>
                      <a:txBody>
                        <a:bodyPr/>
                        <a:lstStyle/>
                        <a:p>
                          <a:r>
                            <a:rPr lang="es-ES" dirty="0" smtClean="0"/>
                            <a:t>112</a:t>
                          </a:r>
                          <a:endParaRPr lang="es-ES" dirty="0"/>
                        </a:p>
                      </a:txBody>
                      <a:tcPr/>
                    </a:tc>
                    <a:tc>
                      <a:txBody>
                        <a:bodyPr/>
                        <a:lstStyle/>
                        <a:p>
                          <a:r>
                            <a:rPr lang="es-ES" dirty="0" smtClean="0"/>
                            <a:t>113</a:t>
                          </a:r>
                          <a:endParaRPr lang="es-ES" dirty="0"/>
                        </a:p>
                      </a:txBody>
                      <a:tcPr/>
                    </a:tc>
                    <a:tc gridSpan="2">
                      <a:txBody>
                        <a:bodyPr/>
                        <a:lstStyle/>
                        <a:p>
                          <a:r>
                            <a:rPr lang="es-ES" dirty="0" smtClean="0"/>
                            <a:t>114</a:t>
                          </a:r>
                          <a:endParaRPr lang="es-ES" dirty="0"/>
                        </a:p>
                      </a:txBody>
                      <a:tcPr/>
                    </a:tc>
                    <a:tc hMerge="1">
                      <a:txBody>
                        <a:bodyPr/>
                        <a:lstStyle/>
                        <a:p>
                          <a:endParaRPr lang="es-ES" dirty="0"/>
                        </a:p>
                      </a:txBody>
                      <a:tcPr/>
                    </a:tc>
                    <a:tc>
                      <a:txBody>
                        <a:bodyPr/>
                        <a:lstStyle/>
                        <a:p>
                          <a:r>
                            <a:rPr lang="es-ES" dirty="0" smtClean="0"/>
                            <a:t>121</a:t>
                          </a:r>
                          <a:endParaRPr lang="es-ES" dirty="0"/>
                        </a:p>
                      </a:txBody>
                      <a:tcPr/>
                    </a:tc>
                    <a:tc>
                      <a:txBody>
                        <a:bodyPr/>
                        <a:lstStyle/>
                        <a:p>
                          <a:r>
                            <a:rPr lang="es-ES" dirty="0" smtClean="0"/>
                            <a:t>122</a:t>
                          </a:r>
                          <a:endParaRPr lang="es-ES" dirty="0"/>
                        </a:p>
                      </a:txBody>
                      <a:tcPr/>
                    </a:tc>
                    <a:tc>
                      <a:txBody>
                        <a:bodyPr/>
                        <a:lstStyle/>
                        <a:p>
                          <a:r>
                            <a:rPr lang="es-ES" dirty="0" smtClean="0"/>
                            <a:t>123</a:t>
                          </a:r>
                          <a:endParaRPr lang="es-ES" dirty="0"/>
                        </a:p>
                      </a:txBody>
                      <a:tcPr>
                        <a:solidFill>
                          <a:schemeClr val="accent2"/>
                        </a:solidFill>
                      </a:tcPr>
                    </a:tc>
                    <a:tc>
                      <a:txBody>
                        <a:bodyPr/>
                        <a:lstStyle/>
                        <a:p>
                          <a:r>
                            <a:rPr lang="es-ES" dirty="0" smtClean="0"/>
                            <a:t>124</a:t>
                          </a:r>
                          <a:endParaRPr lang="es-ES" dirty="0"/>
                        </a:p>
                      </a:txBody>
                      <a:tcPr>
                        <a:solidFill>
                          <a:schemeClr val="accent2"/>
                        </a:solidFill>
                      </a:tcPr>
                    </a:tc>
                    <a:tc>
                      <a:txBody>
                        <a:bodyPr/>
                        <a:lstStyle/>
                        <a:p>
                          <a:r>
                            <a:rPr lang="es-ES" dirty="0" smtClean="0"/>
                            <a:t>131</a:t>
                          </a:r>
                          <a:endParaRPr lang="es-ES" dirty="0"/>
                        </a:p>
                      </a:txBody>
                      <a:tcPr/>
                    </a:tc>
                    <a:tc>
                      <a:txBody>
                        <a:bodyPr/>
                        <a:lstStyle/>
                        <a:p>
                          <a:r>
                            <a:rPr lang="es-ES" dirty="0" smtClean="0"/>
                            <a:t>132</a:t>
                          </a:r>
                          <a:endParaRPr lang="es-ES" dirty="0"/>
                        </a:p>
                      </a:txBody>
                      <a:tcPr>
                        <a:solidFill>
                          <a:schemeClr val="accent2"/>
                        </a:solidFill>
                      </a:tcPr>
                    </a:tc>
                    <a:tc>
                      <a:txBody>
                        <a:bodyPr/>
                        <a:lstStyle/>
                        <a:p>
                          <a:r>
                            <a:rPr lang="es-ES" dirty="0" smtClean="0"/>
                            <a:t>133</a:t>
                          </a:r>
                          <a:endParaRPr lang="es-ES" dirty="0"/>
                        </a:p>
                      </a:txBody>
                      <a:tcPr/>
                    </a:tc>
                    <a:tc>
                      <a:txBody>
                        <a:bodyPr/>
                        <a:lstStyle/>
                        <a:p>
                          <a:r>
                            <a:rPr lang="es-ES" dirty="0" smtClean="0"/>
                            <a:t>134</a:t>
                          </a:r>
                          <a:endParaRPr lang="es-ES" dirty="0"/>
                        </a:p>
                      </a:txBody>
                      <a:tcPr>
                        <a:solidFill>
                          <a:schemeClr val="accent2"/>
                        </a:solidFill>
                      </a:tcPr>
                    </a:tc>
                    <a:tc>
                      <a:txBody>
                        <a:bodyPr/>
                        <a:lstStyle/>
                        <a:p>
                          <a:r>
                            <a:rPr lang="es-ES" dirty="0" smtClean="0"/>
                            <a:t>141</a:t>
                          </a:r>
                          <a:endParaRPr lang="es-ES" dirty="0"/>
                        </a:p>
                      </a:txBody>
                      <a:tcPr/>
                    </a:tc>
                    <a:tc>
                      <a:txBody>
                        <a:bodyPr/>
                        <a:lstStyle/>
                        <a:p>
                          <a:r>
                            <a:rPr lang="es-ES" dirty="0" smtClean="0"/>
                            <a:t>142</a:t>
                          </a:r>
                          <a:endParaRPr lang="es-ES" dirty="0"/>
                        </a:p>
                      </a:txBody>
                      <a:tcPr>
                        <a:solidFill>
                          <a:schemeClr val="accent2"/>
                        </a:solidFill>
                      </a:tcPr>
                    </a:tc>
                    <a:tc>
                      <a:txBody>
                        <a:bodyPr/>
                        <a:lstStyle/>
                        <a:p>
                          <a:r>
                            <a:rPr lang="es-ES" dirty="0" smtClean="0"/>
                            <a:t>143</a:t>
                          </a:r>
                          <a:endParaRPr lang="es-ES" dirty="0"/>
                        </a:p>
                      </a:txBody>
                      <a:tcPr>
                        <a:solidFill>
                          <a:schemeClr val="accent2"/>
                        </a:solidFill>
                      </a:tcPr>
                    </a:tc>
                    <a:tc>
                      <a:txBody>
                        <a:bodyPr/>
                        <a:lstStyle/>
                        <a:p>
                          <a:r>
                            <a:rPr lang="es-ES" dirty="0" smtClean="0"/>
                            <a:t>144</a:t>
                          </a:r>
                          <a:endParaRPr lang="es-ES" dirty="0"/>
                        </a:p>
                      </a:txBody>
                      <a:tcPr/>
                    </a:tc>
                    <a:extLst>
                      <a:ext uri="{0D108BD9-81ED-4DB2-BD59-A6C34878D82A}">
                        <a16:rowId xmlns:a16="http://schemas.microsoft.com/office/drawing/2014/main" val="10001"/>
                      </a:ext>
                    </a:extLst>
                  </a:tr>
                  <a:tr h="319405">
                    <a:tc>
                      <a:txBody>
                        <a:bodyPr/>
                        <a:lstStyle/>
                        <a:p>
                          <a:r>
                            <a:rPr lang="es-ES" dirty="0" smtClean="0"/>
                            <a:t>211</a:t>
                          </a:r>
                          <a:endParaRPr lang="es-ES" dirty="0"/>
                        </a:p>
                      </a:txBody>
                      <a:tcPr/>
                    </a:tc>
                    <a:tc>
                      <a:txBody>
                        <a:bodyPr/>
                        <a:lstStyle/>
                        <a:p>
                          <a:r>
                            <a:rPr lang="es-ES" dirty="0" smtClean="0"/>
                            <a:t>212</a:t>
                          </a:r>
                          <a:endParaRPr lang="es-ES" dirty="0"/>
                        </a:p>
                      </a:txBody>
                      <a:tcPr/>
                    </a:tc>
                    <a:tc>
                      <a:txBody>
                        <a:bodyPr/>
                        <a:lstStyle/>
                        <a:p>
                          <a:r>
                            <a:rPr lang="es-ES" dirty="0" smtClean="0"/>
                            <a:t>213</a:t>
                          </a:r>
                          <a:endParaRPr lang="es-ES" dirty="0"/>
                        </a:p>
                      </a:txBody>
                      <a:tcPr>
                        <a:solidFill>
                          <a:srgbClr val="FF0000"/>
                        </a:solidFill>
                      </a:tcPr>
                    </a:tc>
                    <a:tc gridSpan="2">
                      <a:txBody>
                        <a:bodyPr/>
                        <a:lstStyle/>
                        <a:p>
                          <a:r>
                            <a:rPr lang="es-ES" dirty="0" smtClean="0"/>
                            <a:t>214</a:t>
                          </a:r>
                          <a:endParaRPr lang="es-ES" dirty="0"/>
                        </a:p>
                      </a:txBody>
                      <a:tcPr>
                        <a:solidFill>
                          <a:srgbClr val="FF0000"/>
                        </a:solidFill>
                      </a:tcPr>
                    </a:tc>
                    <a:tc hMerge="1">
                      <a:txBody>
                        <a:bodyPr/>
                        <a:lstStyle/>
                        <a:p>
                          <a:endParaRPr lang="es-ES"/>
                        </a:p>
                      </a:txBody>
                      <a:tcPr/>
                    </a:tc>
                    <a:tc>
                      <a:txBody>
                        <a:bodyPr/>
                        <a:lstStyle/>
                        <a:p>
                          <a:r>
                            <a:rPr lang="es-ES" dirty="0" smtClean="0"/>
                            <a:t>221</a:t>
                          </a:r>
                          <a:endParaRPr lang="es-ES" dirty="0"/>
                        </a:p>
                      </a:txBody>
                      <a:tcPr/>
                    </a:tc>
                    <a:tc>
                      <a:txBody>
                        <a:bodyPr/>
                        <a:lstStyle/>
                        <a:p>
                          <a:r>
                            <a:rPr lang="es-ES" dirty="0" smtClean="0"/>
                            <a:t>222</a:t>
                          </a:r>
                          <a:endParaRPr lang="es-ES" dirty="0"/>
                        </a:p>
                      </a:txBody>
                      <a:tcPr/>
                    </a:tc>
                    <a:tc>
                      <a:txBody>
                        <a:bodyPr/>
                        <a:lstStyle/>
                        <a:p>
                          <a:r>
                            <a:rPr lang="es-ES" dirty="0" smtClean="0"/>
                            <a:t>223</a:t>
                          </a:r>
                          <a:endParaRPr lang="es-ES" dirty="0"/>
                        </a:p>
                      </a:txBody>
                      <a:tcPr/>
                    </a:tc>
                    <a:tc>
                      <a:txBody>
                        <a:bodyPr/>
                        <a:lstStyle/>
                        <a:p>
                          <a:r>
                            <a:rPr lang="es-ES" dirty="0" smtClean="0"/>
                            <a:t>224</a:t>
                          </a:r>
                          <a:endParaRPr lang="es-ES" dirty="0"/>
                        </a:p>
                      </a:txBody>
                      <a:tcPr/>
                    </a:tc>
                    <a:tc>
                      <a:txBody>
                        <a:bodyPr/>
                        <a:lstStyle/>
                        <a:p>
                          <a:r>
                            <a:rPr lang="es-ES" dirty="0" smtClean="0"/>
                            <a:t>231</a:t>
                          </a:r>
                          <a:endParaRPr lang="es-ES" dirty="0"/>
                        </a:p>
                      </a:txBody>
                      <a:tcPr>
                        <a:solidFill>
                          <a:srgbClr val="FF0000"/>
                        </a:solidFill>
                      </a:tcPr>
                    </a:tc>
                    <a:tc>
                      <a:txBody>
                        <a:bodyPr/>
                        <a:lstStyle/>
                        <a:p>
                          <a:r>
                            <a:rPr lang="es-ES" dirty="0" smtClean="0"/>
                            <a:t>232</a:t>
                          </a:r>
                          <a:endParaRPr lang="es-ES" dirty="0"/>
                        </a:p>
                      </a:txBody>
                      <a:tcPr/>
                    </a:tc>
                    <a:tc>
                      <a:txBody>
                        <a:bodyPr/>
                        <a:lstStyle/>
                        <a:p>
                          <a:r>
                            <a:rPr lang="es-ES" dirty="0" smtClean="0"/>
                            <a:t>233</a:t>
                          </a:r>
                          <a:endParaRPr lang="es-ES" dirty="0"/>
                        </a:p>
                      </a:txBody>
                      <a:tcPr/>
                    </a:tc>
                    <a:tc>
                      <a:txBody>
                        <a:bodyPr/>
                        <a:lstStyle/>
                        <a:p>
                          <a:r>
                            <a:rPr lang="es-ES" dirty="0" smtClean="0"/>
                            <a:t>234</a:t>
                          </a:r>
                          <a:endParaRPr lang="es-ES" dirty="0"/>
                        </a:p>
                      </a:txBody>
                      <a:tcPr>
                        <a:solidFill>
                          <a:srgbClr val="FF0000"/>
                        </a:solidFill>
                      </a:tcPr>
                    </a:tc>
                    <a:tc>
                      <a:txBody>
                        <a:bodyPr/>
                        <a:lstStyle/>
                        <a:p>
                          <a:r>
                            <a:rPr lang="es-ES" dirty="0" smtClean="0"/>
                            <a:t>241</a:t>
                          </a:r>
                          <a:endParaRPr lang="es-ES" dirty="0"/>
                        </a:p>
                      </a:txBody>
                      <a:tcPr>
                        <a:solidFill>
                          <a:srgbClr val="FF0000"/>
                        </a:solidFill>
                      </a:tcPr>
                    </a:tc>
                    <a:tc>
                      <a:txBody>
                        <a:bodyPr/>
                        <a:lstStyle/>
                        <a:p>
                          <a:r>
                            <a:rPr lang="es-ES" dirty="0" smtClean="0"/>
                            <a:t>242</a:t>
                          </a:r>
                          <a:endParaRPr lang="es-ES" dirty="0"/>
                        </a:p>
                      </a:txBody>
                      <a:tcPr/>
                    </a:tc>
                    <a:tc>
                      <a:txBody>
                        <a:bodyPr/>
                        <a:lstStyle/>
                        <a:p>
                          <a:r>
                            <a:rPr lang="es-ES" dirty="0" smtClean="0"/>
                            <a:t>243</a:t>
                          </a:r>
                          <a:endParaRPr lang="es-ES" dirty="0"/>
                        </a:p>
                      </a:txBody>
                      <a:tcPr>
                        <a:solidFill>
                          <a:srgbClr val="FF0000"/>
                        </a:solidFill>
                      </a:tcPr>
                    </a:tc>
                    <a:tc>
                      <a:txBody>
                        <a:bodyPr/>
                        <a:lstStyle/>
                        <a:p>
                          <a:r>
                            <a:rPr lang="es-ES" dirty="0" smtClean="0"/>
                            <a:t>244</a:t>
                          </a:r>
                          <a:endParaRPr lang="es-ES" dirty="0"/>
                        </a:p>
                      </a:txBody>
                      <a:tcPr/>
                    </a:tc>
                    <a:extLst>
                      <a:ext uri="{0D108BD9-81ED-4DB2-BD59-A6C34878D82A}">
                        <a16:rowId xmlns:a16="http://schemas.microsoft.com/office/drawing/2014/main" val="10002"/>
                      </a:ext>
                    </a:extLst>
                  </a:tr>
                  <a:tr h="273050">
                    <a:tc>
                      <a:txBody>
                        <a:bodyPr/>
                        <a:lstStyle/>
                        <a:p>
                          <a:r>
                            <a:rPr lang="es-ES" dirty="0" smtClean="0"/>
                            <a:t>311</a:t>
                          </a:r>
                          <a:endParaRPr lang="es-ES" dirty="0"/>
                        </a:p>
                      </a:txBody>
                      <a:tcPr/>
                    </a:tc>
                    <a:tc>
                      <a:txBody>
                        <a:bodyPr/>
                        <a:lstStyle/>
                        <a:p>
                          <a:r>
                            <a:rPr lang="es-ES" dirty="0" smtClean="0"/>
                            <a:t>312</a:t>
                          </a:r>
                          <a:endParaRPr lang="es-ES" dirty="0"/>
                        </a:p>
                      </a:txBody>
                      <a:tcPr>
                        <a:solidFill>
                          <a:srgbClr val="FFFF00"/>
                        </a:solidFill>
                      </a:tcPr>
                    </a:tc>
                    <a:tc>
                      <a:txBody>
                        <a:bodyPr/>
                        <a:lstStyle/>
                        <a:p>
                          <a:r>
                            <a:rPr lang="es-ES" dirty="0" smtClean="0"/>
                            <a:t>313</a:t>
                          </a:r>
                          <a:endParaRPr lang="es-ES" dirty="0"/>
                        </a:p>
                      </a:txBody>
                      <a:tcPr/>
                    </a:tc>
                    <a:tc gridSpan="2">
                      <a:txBody>
                        <a:bodyPr/>
                        <a:lstStyle/>
                        <a:p>
                          <a:r>
                            <a:rPr lang="es-ES" dirty="0" smtClean="0"/>
                            <a:t>314</a:t>
                          </a:r>
                          <a:endParaRPr lang="es-ES" dirty="0"/>
                        </a:p>
                      </a:txBody>
                      <a:tcPr>
                        <a:solidFill>
                          <a:srgbClr val="FFFF00"/>
                        </a:solidFill>
                      </a:tcPr>
                    </a:tc>
                    <a:tc hMerge="1">
                      <a:txBody>
                        <a:bodyPr/>
                        <a:lstStyle/>
                        <a:p>
                          <a:endParaRPr lang="es-ES"/>
                        </a:p>
                      </a:txBody>
                      <a:tcPr/>
                    </a:tc>
                    <a:tc>
                      <a:txBody>
                        <a:bodyPr/>
                        <a:lstStyle/>
                        <a:p>
                          <a:r>
                            <a:rPr lang="es-ES" dirty="0" smtClean="0"/>
                            <a:t>321</a:t>
                          </a:r>
                          <a:endParaRPr lang="es-ES" dirty="0"/>
                        </a:p>
                      </a:txBody>
                      <a:tcPr>
                        <a:solidFill>
                          <a:srgbClr val="FFFF00"/>
                        </a:solidFill>
                      </a:tcPr>
                    </a:tc>
                    <a:tc>
                      <a:txBody>
                        <a:bodyPr/>
                        <a:lstStyle/>
                        <a:p>
                          <a:r>
                            <a:rPr lang="es-ES" dirty="0" smtClean="0"/>
                            <a:t>322</a:t>
                          </a:r>
                          <a:endParaRPr lang="es-ES" dirty="0"/>
                        </a:p>
                      </a:txBody>
                      <a:tcPr/>
                    </a:tc>
                    <a:tc>
                      <a:txBody>
                        <a:bodyPr/>
                        <a:lstStyle/>
                        <a:p>
                          <a:r>
                            <a:rPr lang="es-ES" dirty="0" smtClean="0"/>
                            <a:t>323</a:t>
                          </a:r>
                          <a:endParaRPr lang="es-ES" dirty="0"/>
                        </a:p>
                      </a:txBody>
                      <a:tcPr/>
                    </a:tc>
                    <a:tc>
                      <a:txBody>
                        <a:bodyPr/>
                        <a:lstStyle/>
                        <a:p>
                          <a:r>
                            <a:rPr lang="es-ES" dirty="0" smtClean="0"/>
                            <a:t>324</a:t>
                          </a:r>
                          <a:endParaRPr lang="es-ES" dirty="0"/>
                        </a:p>
                      </a:txBody>
                      <a:tcPr>
                        <a:solidFill>
                          <a:srgbClr val="FFFF00"/>
                        </a:solidFill>
                      </a:tcPr>
                    </a:tc>
                    <a:tc>
                      <a:txBody>
                        <a:bodyPr/>
                        <a:lstStyle/>
                        <a:p>
                          <a:r>
                            <a:rPr lang="es-ES" dirty="0" smtClean="0"/>
                            <a:t>331</a:t>
                          </a:r>
                          <a:endParaRPr lang="es-ES" dirty="0"/>
                        </a:p>
                      </a:txBody>
                      <a:tcPr/>
                    </a:tc>
                    <a:tc>
                      <a:txBody>
                        <a:bodyPr/>
                        <a:lstStyle/>
                        <a:p>
                          <a:r>
                            <a:rPr lang="es-ES" dirty="0" smtClean="0"/>
                            <a:t>332</a:t>
                          </a:r>
                          <a:endParaRPr lang="es-ES" dirty="0"/>
                        </a:p>
                      </a:txBody>
                      <a:tcPr/>
                    </a:tc>
                    <a:tc>
                      <a:txBody>
                        <a:bodyPr/>
                        <a:lstStyle/>
                        <a:p>
                          <a:r>
                            <a:rPr lang="es-ES" dirty="0" smtClean="0"/>
                            <a:t>333</a:t>
                          </a:r>
                          <a:endParaRPr lang="es-ES" dirty="0"/>
                        </a:p>
                      </a:txBody>
                      <a:tcPr/>
                    </a:tc>
                    <a:tc>
                      <a:txBody>
                        <a:bodyPr/>
                        <a:lstStyle/>
                        <a:p>
                          <a:r>
                            <a:rPr lang="es-ES" dirty="0" smtClean="0"/>
                            <a:t>334</a:t>
                          </a:r>
                          <a:endParaRPr lang="es-ES" dirty="0"/>
                        </a:p>
                      </a:txBody>
                      <a:tcPr/>
                    </a:tc>
                    <a:tc>
                      <a:txBody>
                        <a:bodyPr/>
                        <a:lstStyle/>
                        <a:p>
                          <a:r>
                            <a:rPr lang="es-ES" dirty="0" smtClean="0"/>
                            <a:t>341</a:t>
                          </a:r>
                          <a:endParaRPr lang="es-ES" dirty="0"/>
                        </a:p>
                      </a:txBody>
                      <a:tcPr>
                        <a:solidFill>
                          <a:srgbClr val="FFFF00"/>
                        </a:solidFill>
                      </a:tcPr>
                    </a:tc>
                    <a:tc>
                      <a:txBody>
                        <a:bodyPr/>
                        <a:lstStyle/>
                        <a:p>
                          <a:r>
                            <a:rPr lang="es-ES" dirty="0" smtClean="0"/>
                            <a:t>342</a:t>
                          </a:r>
                          <a:endParaRPr lang="es-ES" dirty="0"/>
                        </a:p>
                      </a:txBody>
                      <a:tcPr>
                        <a:solidFill>
                          <a:srgbClr val="FFFF00"/>
                        </a:solidFill>
                      </a:tcPr>
                    </a:tc>
                    <a:tc>
                      <a:txBody>
                        <a:bodyPr/>
                        <a:lstStyle/>
                        <a:p>
                          <a:r>
                            <a:rPr lang="es-ES" dirty="0" smtClean="0"/>
                            <a:t>343</a:t>
                          </a:r>
                          <a:endParaRPr lang="es-ES" dirty="0"/>
                        </a:p>
                      </a:txBody>
                      <a:tcPr/>
                    </a:tc>
                    <a:tc>
                      <a:txBody>
                        <a:bodyPr/>
                        <a:lstStyle/>
                        <a:p>
                          <a:r>
                            <a:rPr lang="es-ES" dirty="0" smtClean="0"/>
                            <a:t>344</a:t>
                          </a:r>
                          <a:endParaRPr lang="es-ES" dirty="0"/>
                        </a:p>
                      </a:txBody>
                      <a:tcPr/>
                    </a:tc>
                    <a:extLst>
                      <a:ext uri="{0D108BD9-81ED-4DB2-BD59-A6C34878D82A}">
                        <a16:rowId xmlns:a16="http://schemas.microsoft.com/office/drawing/2014/main" val="10003"/>
                      </a:ext>
                    </a:extLst>
                  </a:tr>
                  <a:tr h="226695">
                    <a:tc>
                      <a:txBody>
                        <a:bodyPr/>
                        <a:lstStyle/>
                        <a:p>
                          <a:r>
                            <a:rPr lang="es-ES" dirty="0" smtClean="0"/>
                            <a:t>411</a:t>
                          </a:r>
                          <a:endParaRPr lang="es-ES" dirty="0"/>
                        </a:p>
                      </a:txBody>
                      <a:tcPr/>
                    </a:tc>
                    <a:tc>
                      <a:txBody>
                        <a:bodyPr/>
                        <a:lstStyle/>
                        <a:p>
                          <a:r>
                            <a:rPr lang="es-ES" dirty="0" smtClean="0"/>
                            <a:t>412</a:t>
                          </a:r>
                          <a:endParaRPr lang="es-ES" dirty="0"/>
                        </a:p>
                      </a:txBody>
                      <a:tcPr>
                        <a:solidFill>
                          <a:srgbClr val="00B0F0"/>
                        </a:solidFill>
                      </a:tcPr>
                    </a:tc>
                    <a:tc>
                      <a:txBody>
                        <a:bodyPr/>
                        <a:lstStyle/>
                        <a:p>
                          <a:r>
                            <a:rPr lang="es-ES" dirty="0" smtClean="0"/>
                            <a:t>413</a:t>
                          </a:r>
                          <a:endParaRPr lang="es-ES" dirty="0"/>
                        </a:p>
                      </a:txBody>
                      <a:tcPr>
                        <a:solidFill>
                          <a:srgbClr val="00B0F0"/>
                        </a:solidFill>
                      </a:tcPr>
                    </a:tc>
                    <a:tc gridSpan="2">
                      <a:txBody>
                        <a:bodyPr/>
                        <a:lstStyle/>
                        <a:p>
                          <a:r>
                            <a:rPr lang="es-ES" dirty="0" smtClean="0"/>
                            <a:t>414</a:t>
                          </a:r>
                          <a:endParaRPr lang="es-ES" dirty="0"/>
                        </a:p>
                      </a:txBody>
                      <a:tcPr/>
                    </a:tc>
                    <a:tc hMerge="1">
                      <a:txBody>
                        <a:bodyPr/>
                        <a:lstStyle/>
                        <a:p>
                          <a:endParaRPr lang="es-ES"/>
                        </a:p>
                      </a:txBody>
                      <a:tcPr/>
                    </a:tc>
                    <a:tc>
                      <a:txBody>
                        <a:bodyPr/>
                        <a:lstStyle/>
                        <a:p>
                          <a:r>
                            <a:rPr lang="es-ES" dirty="0" smtClean="0"/>
                            <a:t>421</a:t>
                          </a:r>
                          <a:endParaRPr lang="es-ES" dirty="0"/>
                        </a:p>
                      </a:txBody>
                      <a:tcPr>
                        <a:solidFill>
                          <a:srgbClr val="00B0F0"/>
                        </a:solidFill>
                      </a:tcPr>
                    </a:tc>
                    <a:tc>
                      <a:txBody>
                        <a:bodyPr/>
                        <a:lstStyle/>
                        <a:p>
                          <a:r>
                            <a:rPr lang="es-ES" dirty="0" smtClean="0"/>
                            <a:t>422</a:t>
                          </a:r>
                          <a:endParaRPr lang="es-ES" dirty="0"/>
                        </a:p>
                      </a:txBody>
                      <a:tcPr/>
                    </a:tc>
                    <a:tc>
                      <a:txBody>
                        <a:bodyPr/>
                        <a:lstStyle/>
                        <a:p>
                          <a:r>
                            <a:rPr lang="es-ES" dirty="0" smtClean="0"/>
                            <a:t>423</a:t>
                          </a:r>
                          <a:endParaRPr lang="es-ES" dirty="0"/>
                        </a:p>
                      </a:txBody>
                      <a:tcPr>
                        <a:solidFill>
                          <a:srgbClr val="00B0F0"/>
                        </a:solidFill>
                      </a:tcPr>
                    </a:tc>
                    <a:tc>
                      <a:txBody>
                        <a:bodyPr/>
                        <a:lstStyle/>
                        <a:p>
                          <a:r>
                            <a:rPr lang="es-ES" dirty="0" smtClean="0"/>
                            <a:t>424</a:t>
                          </a:r>
                          <a:endParaRPr lang="es-ES" dirty="0"/>
                        </a:p>
                      </a:txBody>
                      <a:tcPr/>
                    </a:tc>
                    <a:tc>
                      <a:txBody>
                        <a:bodyPr/>
                        <a:lstStyle/>
                        <a:p>
                          <a:r>
                            <a:rPr lang="es-ES" dirty="0" smtClean="0"/>
                            <a:t>431</a:t>
                          </a:r>
                          <a:endParaRPr lang="es-ES" dirty="0"/>
                        </a:p>
                      </a:txBody>
                      <a:tcPr>
                        <a:solidFill>
                          <a:srgbClr val="00B0F0"/>
                        </a:solidFill>
                      </a:tcPr>
                    </a:tc>
                    <a:tc>
                      <a:txBody>
                        <a:bodyPr/>
                        <a:lstStyle/>
                        <a:p>
                          <a:r>
                            <a:rPr lang="es-ES" dirty="0" smtClean="0"/>
                            <a:t>432</a:t>
                          </a:r>
                          <a:endParaRPr lang="es-ES" dirty="0"/>
                        </a:p>
                      </a:txBody>
                      <a:tcPr>
                        <a:solidFill>
                          <a:srgbClr val="00B0F0"/>
                        </a:solidFill>
                      </a:tcPr>
                    </a:tc>
                    <a:tc>
                      <a:txBody>
                        <a:bodyPr/>
                        <a:lstStyle/>
                        <a:p>
                          <a:r>
                            <a:rPr lang="es-ES" dirty="0" smtClean="0"/>
                            <a:t>433</a:t>
                          </a:r>
                          <a:endParaRPr lang="es-ES" dirty="0"/>
                        </a:p>
                      </a:txBody>
                      <a:tcPr/>
                    </a:tc>
                    <a:tc>
                      <a:txBody>
                        <a:bodyPr/>
                        <a:lstStyle/>
                        <a:p>
                          <a:r>
                            <a:rPr lang="es-ES" dirty="0" smtClean="0"/>
                            <a:t>434</a:t>
                          </a:r>
                          <a:endParaRPr lang="es-ES" dirty="0"/>
                        </a:p>
                      </a:txBody>
                      <a:tcPr/>
                    </a:tc>
                    <a:tc>
                      <a:txBody>
                        <a:bodyPr/>
                        <a:lstStyle/>
                        <a:p>
                          <a:r>
                            <a:rPr lang="es-ES" dirty="0" smtClean="0"/>
                            <a:t>441</a:t>
                          </a:r>
                          <a:endParaRPr lang="es-ES" dirty="0"/>
                        </a:p>
                      </a:txBody>
                      <a:tcPr/>
                    </a:tc>
                    <a:tc>
                      <a:txBody>
                        <a:bodyPr/>
                        <a:lstStyle/>
                        <a:p>
                          <a:r>
                            <a:rPr lang="es-ES" dirty="0" smtClean="0"/>
                            <a:t>442</a:t>
                          </a:r>
                          <a:endParaRPr lang="es-ES" dirty="0"/>
                        </a:p>
                      </a:txBody>
                      <a:tcPr/>
                    </a:tc>
                    <a:tc>
                      <a:txBody>
                        <a:bodyPr/>
                        <a:lstStyle/>
                        <a:p>
                          <a:r>
                            <a:rPr lang="es-ES" dirty="0" smtClean="0"/>
                            <a:t>443</a:t>
                          </a:r>
                          <a:endParaRPr lang="es-ES" dirty="0"/>
                        </a:p>
                      </a:txBody>
                      <a:tcPr/>
                    </a:tc>
                    <a:tc>
                      <a:txBody>
                        <a:bodyPr/>
                        <a:lstStyle/>
                        <a:p>
                          <a:r>
                            <a:rPr lang="es-ES" dirty="0" smtClean="0"/>
                            <a:t>444</a:t>
                          </a:r>
                          <a:endParaRPr lang="es-ES"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520462371"/>
                  </p:ext>
                </p:extLst>
              </p:nvPr>
            </p:nvGraphicFramePr>
            <p:xfrm>
              <a:off x="222499" y="3834789"/>
              <a:ext cx="8824880" cy="1833880"/>
            </p:xfrm>
            <a:graphic>
              <a:graphicData uri="http://schemas.openxmlformats.org/drawingml/2006/table">
                <a:tbl>
                  <a:tblPr bandRow="1">
                    <a:tableStyleId>{5C22544A-7EE6-4342-B048-85BDC9FD1C3A}</a:tableStyleId>
                  </a:tblPr>
                  <a:tblGrid>
                    <a:gridCol w="538480">
                      <a:extLst>
                        <a:ext uri="{9D8B030D-6E8A-4147-A177-3AD203B41FA5}">
                          <a16:colId xmlns:a16="http://schemas.microsoft.com/office/drawing/2014/main" val="20000"/>
                        </a:ext>
                      </a:extLst>
                    </a:gridCol>
                    <a:gridCol w="552768">
                      <a:extLst>
                        <a:ext uri="{9D8B030D-6E8A-4147-A177-3AD203B41FA5}">
                          <a16:colId xmlns:a16="http://schemas.microsoft.com/office/drawing/2014/main" val="20001"/>
                        </a:ext>
                      </a:extLst>
                    </a:gridCol>
                    <a:gridCol w="532892">
                      <a:extLst>
                        <a:ext uri="{9D8B030D-6E8A-4147-A177-3AD203B41FA5}">
                          <a16:colId xmlns:a16="http://schemas.microsoft.com/office/drawing/2014/main" val="20002"/>
                        </a:ext>
                      </a:extLst>
                    </a:gridCol>
                    <a:gridCol w="331919">
                      <a:extLst>
                        <a:ext uri="{9D8B030D-6E8A-4147-A177-3AD203B41FA5}">
                          <a16:colId xmlns:a16="http://schemas.microsoft.com/office/drawing/2014/main" val="20003"/>
                        </a:ext>
                      </a:extLst>
                    </a:gridCol>
                    <a:gridCol w="220849">
                      <a:extLst>
                        <a:ext uri="{9D8B030D-6E8A-4147-A177-3AD203B41FA5}">
                          <a16:colId xmlns:a16="http://schemas.microsoft.com/office/drawing/2014/main" val="20004"/>
                        </a:ext>
                      </a:extLst>
                    </a:gridCol>
                    <a:gridCol w="561861">
                      <a:extLst>
                        <a:ext uri="{9D8B030D-6E8A-4147-A177-3AD203B41FA5}">
                          <a16:colId xmlns:a16="http://schemas.microsoft.com/office/drawing/2014/main" val="20005"/>
                        </a:ext>
                      </a:extLst>
                    </a:gridCol>
                    <a:gridCol w="539826">
                      <a:extLst>
                        <a:ext uri="{9D8B030D-6E8A-4147-A177-3AD203B41FA5}">
                          <a16:colId xmlns:a16="http://schemas.microsoft.com/office/drawing/2014/main" val="20006"/>
                        </a:ext>
                      </a:extLst>
                    </a:gridCol>
                    <a:gridCol w="546100">
                      <a:extLst>
                        <a:ext uri="{9D8B030D-6E8A-4147-A177-3AD203B41FA5}">
                          <a16:colId xmlns:a16="http://schemas.microsoft.com/office/drawing/2014/main" val="20007"/>
                        </a:ext>
                      </a:extLst>
                    </a:gridCol>
                    <a:gridCol w="579890">
                      <a:extLst>
                        <a:ext uri="{9D8B030D-6E8A-4147-A177-3AD203B41FA5}">
                          <a16:colId xmlns:a16="http://schemas.microsoft.com/office/drawing/2014/main" val="20008"/>
                        </a:ext>
                      </a:extLst>
                    </a:gridCol>
                    <a:gridCol w="550844">
                      <a:extLst>
                        <a:ext uri="{9D8B030D-6E8A-4147-A177-3AD203B41FA5}">
                          <a16:colId xmlns:a16="http://schemas.microsoft.com/office/drawing/2014/main" val="20009"/>
                        </a:ext>
                      </a:extLst>
                    </a:gridCol>
                    <a:gridCol w="549733">
                      <a:extLst>
                        <a:ext uri="{9D8B030D-6E8A-4147-A177-3AD203B41FA5}">
                          <a16:colId xmlns:a16="http://schemas.microsoft.com/office/drawing/2014/main" val="20010"/>
                        </a:ext>
                      </a:extLst>
                    </a:gridCol>
                    <a:gridCol w="532892">
                      <a:extLst>
                        <a:ext uri="{9D8B030D-6E8A-4147-A177-3AD203B41FA5}">
                          <a16:colId xmlns:a16="http://schemas.microsoft.com/office/drawing/2014/main" val="20011"/>
                        </a:ext>
                      </a:extLst>
                    </a:gridCol>
                    <a:gridCol w="547180">
                      <a:extLst>
                        <a:ext uri="{9D8B030D-6E8A-4147-A177-3AD203B41FA5}">
                          <a16:colId xmlns:a16="http://schemas.microsoft.com/office/drawing/2014/main" val="20012"/>
                        </a:ext>
                      </a:extLst>
                    </a:gridCol>
                    <a:gridCol w="552768">
                      <a:extLst>
                        <a:ext uri="{9D8B030D-6E8A-4147-A177-3AD203B41FA5}">
                          <a16:colId xmlns:a16="http://schemas.microsoft.com/office/drawing/2014/main" val="20013"/>
                        </a:ext>
                      </a:extLst>
                    </a:gridCol>
                    <a:gridCol w="567055">
                      <a:extLst>
                        <a:ext uri="{9D8B030D-6E8A-4147-A177-3AD203B41FA5}">
                          <a16:colId xmlns:a16="http://schemas.microsoft.com/office/drawing/2014/main" val="20014"/>
                        </a:ext>
                      </a:extLst>
                    </a:gridCol>
                    <a:gridCol w="552768">
                      <a:extLst>
                        <a:ext uri="{9D8B030D-6E8A-4147-A177-3AD203B41FA5}">
                          <a16:colId xmlns:a16="http://schemas.microsoft.com/office/drawing/2014/main" val="20015"/>
                        </a:ext>
                      </a:extLst>
                    </a:gridCol>
                    <a:gridCol w="567055">
                      <a:extLst>
                        <a:ext uri="{9D8B030D-6E8A-4147-A177-3AD203B41FA5}">
                          <a16:colId xmlns:a16="http://schemas.microsoft.com/office/drawing/2014/main" val="20016"/>
                        </a:ext>
                      </a:extLst>
                    </a:gridCol>
                  </a:tblGrid>
                  <a:tr h="370840">
                    <a:tc gridSpan="4">
                      <a:txBody>
                        <a:bodyPr/>
                        <a:lstStyle/>
                        <a:p>
                          <a:r>
                            <a:rPr lang="es-ES" dirty="0" smtClean="0"/>
                            <a:t>CON REPETICIÓN</a:t>
                          </a:r>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13">
                      <a:txBody>
                        <a:bodyPr/>
                        <a:lstStyle/>
                        <a:p>
                          <a:endParaRPr lang="es-ES"/>
                        </a:p>
                      </a:txBody>
                      <a:tcPr>
                        <a:blipFill>
                          <a:blip r:embed="rId4"/>
                          <a:stretch>
                            <a:fillRect l="-28546" t="-8197" r="-177" b="-419672"/>
                          </a:stretch>
                        </a:blip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65760">
                    <a:tc>
                      <a:txBody>
                        <a:bodyPr/>
                        <a:lstStyle/>
                        <a:p>
                          <a:r>
                            <a:rPr lang="es-ES" dirty="0" smtClean="0"/>
                            <a:t>111</a:t>
                          </a:r>
                          <a:endParaRPr lang="es-ES" dirty="0"/>
                        </a:p>
                      </a:txBody>
                      <a:tcPr/>
                    </a:tc>
                    <a:tc>
                      <a:txBody>
                        <a:bodyPr/>
                        <a:lstStyle/>
                        <a:p>
                          <a:r>
                            <a:rPr lang="es-ES" dirty="0" smtClean="0"/>
                            <a:t>112</a:t>
                          </a:r>
                          <a:endParaRPr lang="es-ES" dirty="0"/>
                        </a:p>
                      </a:txBody>
                      <a:tcPr/>
                    </a:tc>
                    <a:tc>
                      <a:txBody>
                        <a:bodyPr/>
                        <a:lstStyle/>
                        <a:p>
                          <a:r>
                            <a:rPr lang="es-ES" dirty="0" smtClean="0"/>
                            <a:t>113</a:t>
                          </a:r>
                          <a:endParaRPr lang="es-ES" dirty="0"/>
                        </a:p>
                      </a:txBody>
                      <a:tcPr/>
                    </a:tc>
                    <a:tc gridSpan="2">
                      <a:txBody>
                        <a:bodyPr/>
                        <a:lstStyle/>
                        <a:p>
                          <a:r>
                            <a:rPr lang="es-ES" dirty="0" smtClean="0"/>
                            <a:t>114</a:t>
                          </a:r>
                          <a:endParaRPr lang="es-ES" dirty="0"/>
                        </a:p>
                      </a:txBody>
                      <a:tcPr/>
                    </a:tc>
                    <a:tc hMerge="1">
                      <a:txBody>
                        <a:bodyPr/>
                        <a:lstStyle/>
                        <a:p>
                          <a:endParaRPr lang="es-ES" dirty="0"/>
                        </a:p>
                      </a:txBody>
                      <a:tcPr/>
                    </a:tc>
                    <a:tc>
                      <a:txBody>
                        <a:bodyPr/>
                        <a:lstStyle/>
                        <a:p>
                          <a:r>
                            <a:rPr lang="es-ES" dirty="0" smtClean="0"/>
                            <a:t>121</a:t>
                          </a:r>
                          <a:endParaRPr lang="es-ES" dirty="0"/>
                        </a:p>
                      </a:txBody>
                      <a:tcPr/>
                    </a:tc>
                    <a:tc>
                      <a:txBody>
                        <a:bodyPr/>
                        <a:lstStyle/>
                        <a:p>
                          <a:r>
                            <a:rPr lang="es-ES" dirty="0" smtClean="0"/>
                            <a:t>122</a:t>
                          </a:r>
                          <a:endParaRPr lang="es-ES" dirty="0"/>
                        </a:p>
                      </a:txBody>
                      <a:tcPr/>
                    </a:tc>
                    <a:tc>
                      <a:txBody>
                        <a:bodyPr/>
                        <a:lstStyle/>
                        <a:p>
                          <a:r>
                            <a:rPr lang="es-ES" dirty="0" smtClean="0"/>
                            <a:t>123</a:t>
                          </a:r>
                          <a:endParaRPr lang="es-ES" dirty="0"/>
                        </a:p>
                      </a:txBody>
                      <a:tcPr>
                        <a:solidFill>
                          <a:schemeClr val="accent2"/>
                        </a:solidFill>
                      </a:tcPr>
                    </a:tc>
                    <a:tc>
                      <a:txBody>
                        <a:bodyPr/>
                        <a:lstStyle/>
                        <a:p>
                          <a:r>
                            <a:rPr lang="es-ES" dirty="0" smtClean="0"/>
                            <a:t>124</a:t>
                          </a:r>
                          <a:endParaRPr lang="es-ES" dirty="0"/>
                        </a:p>
                      </a:txBody>
                      <a:tcPr>
                        <a:solidFill>
                          <a:schemeClr val="accent2"/>
                        </a:solidFill>
                      </a:tcPr>
                    </a:tc>
                    <a:tc>
                      <a:txBody>
                        <a:bodyPr/>
                        <a:lstStyle/>
                        <a:p>
                          <a:r>
                            <a:rPr lang="es-ES" dirty="0" smtClean="0"/>
                            <a:t>131</a:t>
                          </a:r>
                          <a:endParaRPr lang="es-ES" dirty="0"/>
                        </a:p>
                      </a:txBody>
                      <a:tcPr/>
                    </a:tc>
                    <a:tc>
                      <a:txBody>
                        <a:bodyPr/>
                        <a:lstStyle/>
                        <a:p>
                          <a:r>
                            <a:rPr lang="es-ES" dirty="0" smtClean="0"/>
                            <a:t>132</a:t>
                          </a:r>
                          <a:endParaRPr lang="es-ES" dirty="0"/>
                        </a:p>
                      </a:txBody>
                      <a:tcPr>
                        <a:solidFill>
                          <a:schemeClr val="accent2"/>
                        </a:solidFill>
                      </a:tcPr>
                    </a:tc>
                    <a:tc>
                      <a:txBody>
                        <a:bodyPr/>
                        <a:lstStyle/>
                        <a:p>
                          <a:r>
                            <a:rPr lang="es-ES" dirty="0" smtClean="0"/>
                            <a:t>133</a:t>
                          </a:r>
                          <a:endParaRPr lang="es-ES" dirty="0"/>
                        </a:p>
                      </a:txBody>
                      <a:tcPr/>
                    </a:tc>
                    <a:tc>
                      <a:txBody>
                        <a:bodyPr/>
                        <a:lstStyle/>
                        <a:p>
                          <a:r>
                            <a:rPr lang="es-ES" dirty="0" smtClean="0"/>
                            <a:t>134</a:t>
                          </a:r>
                          <a:endParaRPr lang="es-ES" dirty="0"/>
                        </a:p>
                      </a:txBody>
                      <a:tcPr>
                        <a:solidFill>
                          <a:schemeClr val="accent2"/>
                        </a:solidFill>
                      </a:tcPr>
                    </a:tc>
                    <a:tc>
                      <a:txBody>
                        <a:bodyPr/>
                        <a:lstStyle/>
                        <a:p>
                          <a:r>
                            <a:rPr lang="es-ES" dirty="0" smtClean="0"/>
                            <a:t>141</a:t>
                          </a:r>
                          <a:endParaRPr lang="es-ES" dirty="0"/>
                        </a:p>
                      </a:txBody>
                      <a:tcPr/>
                    </a:tc>
                    <a:tc>
                      <a:txBody>
                        <a:bodyPr/>
                        <a:lstStyle/>
                        <a:p>
                          <a:r>
                            <a:rPr lang="es-ES" dirty="0" smtClean="0"/>
                            <a:t>142</a:t>
                          </a:r>
                          <a:endParaRPr lang="es-ES" dirty="0"/>
                        </a:p>
                      </a:txBody>
                      <a:tcPr>
                        <a:solidFill>
                          <a:schemeClr val="accent2"/>
                        </a:solidFill>
                      </a:tcPr>
                    </a:tc>
                    <a:tc>
                      <a:txBody>
                        <a:bodyPr/>
                        <a:lstStyle/>
                        <a:p>
                          <a:r>
                            <a:rPr lang="es-ES" dirty="0" smtClean="0"/>
                            <a:t>143</a:t>
                          </a:r>
                          <a:endParaRPr lang="es-ES" dirty="0"/>
                        </a:p>
                      </a:txBody>
                      <a:tcPr>
                        <a:solidFill>
                          <a:schemeClr val="accent2"/>
                        </a:solidFill>
                      </a:tcPr>
                    </a:tc>
                    <a:tc>
                      <a:txBody>
                        <a:bodyPr/>
                        <a:lstStyle/>
                        <a:p>
                          <a:r>
                            <a:rPr lang="es-ES" dirty="0" smtClean="0"/>
                            <a:t>144</a:t>
                          </a:r>
                          <a:endParaRPr lang="es-ES" dirty="0"/>
                        </a:p>
                      </a:txBody>
                      <a:tcPr/>
                    </a:tc>
                    <a:extLst>
                      <a:ext uri="{0D108BD9-81ED-4DB2-BD59-A6C34878D82A}">
                        <a16:rowId xmlns:a16="http://schemas.microsoft.com/office/drawing/2014/main" val="10001"/>
                      </a:ext>
                    </a:extLst>
                  </a:tr>
                  <a:tr h="365760">
                    <a:tc>
                      <a:txBody>
                        <a:bodyPr/>
                        <a:lstStyle/>
                        <a:p>
                          <a:r>
                            <a:rPr lang="es-ES" dirty="0" smtClean="0"/>
                            <a:t>211</a:t>
                          </a:r>
                          <a:endParaRPr lang="es-ES" dirty="0"/>
                        </a:p>
                      </a:txBody>
                      <a:tcPr/>
                    </a:tc>
                    <a:tc>
                      <a:txBody>
                        <a:bodyPr/>
                        <a:lstStyle/>
                        <a:p>
                          <a:r>
                            <a:rPr lang="es-ES" dirty="0" smtClean="0"/>
                            <a:t>212</a:t>
                          </a:r>
                          <a:endParaRPr lang="es-ES" dirty="0"/>
                        </a:p>
                      </a:txBody>
                      <a:tcPr/>
                    </a:tc>
                    <a:tc>
                      <a:txBody>
                        <a:bodyPr/>
                        <a:lstStyle/>
                        <a:p>
                          <a:r>
                            <a:rPr lang="es-ES" dirty="0" smtClean="0"/>
                            <a:t>213</a:t>
                          </a:r>
                          <a:endParaRPr lang="es-ES" dirty="0"/>
                        </a:p>
                      </a:txBody>
                      <a:tcPr>
                        <a:solidFill>
                          <a:srgbClr val="FF0000"/>
                        </a:solidFill>
                      </a:tcPr>
                    </a:tc>
                    <a:tc gridSpan="2">
                      <a:txBody>
                        <a:bodyPr/>
                        <a:lstStyle/>
                        <a:p>
                          <a:r>
                            <a:rPr lang="es-ES" dirty="0" smtClean="0"/>
                            <a:t>214</a:t>
                          </a:r>
                          <a:endParaRPr lang="es-ES" dirty="0"/>
                        </a:p>
                      </a:txBody>
                      <a:tcPr>
                        <a:solidFill>
                          <a:srgbClr val="FF0000"/>
                        </a:solidFill>
                      </a:tcPr>
                    </a:tc>
                    <a:tc hMerge="1">
                      <a:txBody>
                        <a:bodyPr/>
                        <a:lstStyle/>
                        <a:p>
                          <a:endParaRPr lang="es-ES"/>
                        </a:p>
                      </a:txBody>
                      <a:tcPr/>
                    </a:tc>
                    <a:tc>
                      <a:txBody>
                        <a:bodyPr/>
                        <a:lstStyle/>
                        <a:p>
                          <a:r>
                            <a:rPr lang="es-ES" dirty="0" smtClean="0"/>
                            <a:t>221</a:t>
                          </a:r>
                          <a:endParaRPr lang="es-ES" dirty="0"/>
                        </a:p>
                      </a:txBody>
                      <a:tcPr/>
                    </a:tc>
                    <a:tc>
                      <a:txBody>
                        <a:bodyPr/>
                        <a:lstStyle/>
                        <a:p>
                          <a:r>
                            <a:rPr lang="es-ES" dirty="0" smtClean="0"/>
                            <a:t>222</a:t>
                          </a:r>
                          <a:endParaRPr lang="es-ES" dirty="0"/>
                        </a:p>
                      </a:txBody>
                      <a:tcPr/>
                    </a:tc>
                    <a:tc>
                      <a:txBody>
                        <a:bodyPr/>
                        <a:lstStyle/>
                        <a:p>
                          <a:r>
                            <a:rPr lang="es-ES" dirty="0" smtClean="0"/>
                            <a:t>223</a:t>
                          </a:r>
                          <a:endParaRPr lang="es-ES" dirty="0"/>
                        </a:p>
                      </a:txBody>
                      <a:tcPr/>
                    </a:tc>
                    <a:tc>
                      <a:txBody>
                        <a:bodyPr/>
                        <a:lstStyle/>
                        <a:p>
                          <a:r>
                            <a:rPr lang="es-ES" dirty="0" smtClean="0"/>
                            <a:t>224</a:t>
                          </a:r>
                          <a:endParaRPr lang="es-ES" dirty="0"/>
                        </a:p>
                      </a:txBody>
                      <a:tcPr/>
                    </a:tc>
                    <a:tc>
                      <a:txBody>
                        <a:bodyPr/>
                        <a:lstStyle/>
                        <a:p>
                          <a:r>
                            <a:rPr lang="es-ES" dirty="0" smtClean="0"/>
                            <a:t>231</a:t>
                          </a:r>
                          <a:endParaRPr lang="es-ES" dirty="0"/>
                        </a:p>
                      </a:txBody>
                      <a:tcPr>
                        <a:solidFill>
                          <a:srgbClr val="FF0000"/>
                        </a:solidFill>
                      </a:tcPr>
                    </a:tc>
                    <a:tc>
                      <a:txBody>
                        <a:bodyPr/>
                        <a:lstStyle/>
                        <a:p>
                          <a:r>
                            <a:rPr lang="es-ES" dirty="0" smtClean="0"/>
                            <a:t>232</a:t>
                          </a:r>
                          <a:endParaRPr lang="es-ES" dirty="0"/>
                        </a:p>
                      </a:txBody>
                      <a:tcPr/>
                    </a:tc>
                    <a:tc>
                      <a:txBody>
                        <a:bodyPr/>
                        <a:lstStyle/>
                        <a:p>
                          <a:r>
                            <a:rPr lang="es-ES" dirty="0" smtClean="0"/>
                            <a:t>233</a:t>
                          </a:r>
                          <a:endParaRPr lang="es-ES" dirty="0"/>
                        </a:p>
                      </a:txBody>
                      <a:tcPr/>
                    </a:tc>
                    <a:tc>
                      <a:txBody>
                        <a:bodyPr/>
                        <a:lstStyle/>
                        <a:p>
                          <a:r>
                            <a:rPr lang="es-ES" dirty="0" smtClean="0"/>
                            <a:t>234</a:t>
                          </a:r>
                          <a:endParaRPr lang="es-ES" dirty="0"/>
                        </a:p>
                      </a:txBody>
                      <a:tcPr>
                        <a:solidFill>
                          <a:srgbClr val="FF0000"/>
                        </a:solidFill>
                      </a:tcPr>
                    </a:tc>
                    <a:tc>
                      <a:txBody>
                        <a:bodyPr/>
                        <a:lstStyle/>
                        <a:p>
                          <a:r>
                            <a:rPr lang="es-ES" dirty="0" smtClean="0"/>
                            <a:t>241</a:t>
                          </a:r>
                          <a:endParaRPr lang="es-ES" dirty="0"/>
                        </a:p>
                      </a:txBody>
                      <a:tcPr>
                        <a:solidFill>
                          <a:srgbClr val="FF0000"/>
                        </a:solidFill>
                      </a:tcPr>
                    </a:tc>
                    <a:tc>
                      <a:txBody>
                        <a:bodyPr/>
                        <a:lstStyle/>
                        <a:p>
                          <a:r>
                            <a:rPr lang="es-ES" dirty="0" smtClean="0"/>
                            <a:t>242</a:t>
                          </a:r>
                          <a:endParaRPr lang="es-ES" dirty="0"/>
                        </a:p>
                      </a:txBody>
                      <a:tcPr/>
                    </a:tc>
                    <a:tc>
                      <a:txBody>
                        <a:bodyPr/>
                        <a:lstStyle/>
                        <a:p>
                          <a:r>
                            <a:rPr lang="es-ES" dirty="0" smtClean="0"/>
                            <a:t>243</a:t>
                          </a:r>
                          <a:endParaRPr lang="es-ES" dirty="0"/>
                        </a:p>
                      </a:txBody>
                      <a:tcPr>
                        <a:solidFill>
                          <a:srgbClr val="FF0000"/>
                        </a:solidFill>
                      </a:tcPr>
                    </a:tc>
                    <a:tc>
                      <a:txBody>
                        <a:bodyPr/>
                        <a:lstStyle/>
                        <a:p>
                          <a:r>
                            <a:rPr lang="es-ES" dirty="0" smtClean="0"/>
                            <a:t>244</a:t>
                          </a:r>
                          <a:endParaRPr lang="es-ES" dirty="0"/>
                        </a:p>
                      </a:txBody>
                      <a:tcPr/>
                    </a:tc>
                    <a:extLst>
                      <a:ext uri="{0D108BD9-81ED-4DB2-BD59-A6C34878D82A}">
                        <a16:rowId xmlns:a16="http://schemas.microsoft.com/office/drawing/2014/main" val="10002"/>
                      </a:ext>
                    </a:extLst>
                  </a:tr>
                  <a:tr h="365760">
                    <a:tc>
                      <a:txBody>
                        <a:bodyPr/>
                        <a:lstStyle/>
                        <a:p>
                          <a:r>
                            <a:rPr lang="es-ES" dirty="0" smtClean="0"/>
                            <a:t>311</a:t>
                          </a:r>
                          <a:endParaRPr lang="es-ES" dirty="0"/>
                        </a:p>
                      </a:txBody>
                      <a:tcPr/>
                    </a:tc>
                    <a:tc>
                      <a:txBody>
                        <a:bodyPr/>
                        <a:lstStyle/>
                        <a:p>
                          <a:r>
                            <a:rPr lang="es-ES" dirty="0" smtClean="0"/>
                            <a:t>312</a:t>
                          </a:r>
                          <a:endParaRPr lang="es-ES" dirty="0"/>
                        </a:p>
                      </a:txBody>
                      <a:tcPr>
                        <a:solidFill>
                          <a:srgbClr val="FFFF00"/>
                        </a:solidFill>
                      </a:tcPr>
                    </a:tc>
                    <a:tc>
                      <a:txBody>
                        <a:bodyPr/>
                        <a:lstStyle/>
                        <a:p>
                          <a:r>
                            <a:rPr lang="es-ES" dirty="0" smtClean="0"/>
                            <a:t>313</a:t>
                          </a:r>
                          <a:endParaRPr lang="es-ES" dirty="0"/>
                        </a:p>
                      </a:txBody>
                      <a:tcPr/>
                    </a:tc>
                    <a:tc gridSpan="2">
                      <a:txBody>
                        <a:bodyPr/>
                        <a:lstStyle/>
                        <a:p>
                          <a:r>
                            <a:rPr lang="es-ES" dirty="0" smtClean="0"/>
                            <a:t>314</a:t>
                          </a:r>
                          <a:endParaRPr lang="es-ES" dirty="0"/>
                        </a:p>
                      </a:txBody>
                      <a:tcPr>
                        <a:solidFill>
                          <a:srgbClr val="FFFF00"/>
                        </a:solidFill>
                      </a:tcPr>
                    </a:tc>
                    <a:tc hMerge="1">
                      <a:txBody>
                        <a:bodyPr/>
                        <a:lstStyle/>
                        <a:p>
                          <a:endParaRPr lang="es-ES"/>
                        </a:p>
                      </a:txBody>
                      <a:tcPr/>
                    </a:tc>
                    <a:tc>
                      <a:txBody>
                        <a:bodyPr/>
                        <a:lstStyle/>
                        <a:p>
                          <a:r>
                            <a:rPr lang="es-ES" dirty="0" smtClean="0"/>
                            <a:t>321</a:t>
                          </a:r>
                          <a:endParaRPr lang="es-ES" dirty="0"/>
                        </a:p>
                      </a:txBody>
                      <a:tcPr>
                        <a:solidFill>
                          <a:srgbClr val="FFFF00"/>
                        </a:solidFill>
                      </a:tcPr>
                    </a:tc>
                    <a:tc>
                      <a:txBody>
                        <a:bodyPr/>
                        <a:lstStyle/>
                        <a:p>
                          <a:r>
                            <a:rPr lang="es-ES" dirty="0" smtClean="0"/>
                            <a:t>322</a:t>
                          </a:r>
                          <a:endParaRPr lang="es-ES" dirty="0"/>
                        </a:p>
                      </a:txBody>
                      <a:tcPr/>
                    </a:tc>
                    <a:tc>
                      <a:txBody>
                        <a:bodyPr/>
                        <a:lstStyle/>
                        <a:p>
                          <a:r>
                            <a:rPr lang="es-ES" dirty="0" smtClean="0"/>
                            <a:t>323</a:t>
                          </a:r>
                          <a:endParaRPr lang="es-ES" dirty="0"/>
                        </a:p>
                      </a:txBody>
                      <a:tcPr/>
                    </a:tc>
                    <a:tc>
                      <a:txBody>
                        <a:bodyPr/>
                        <a:lstStyle/>
                        <a:p>
                          <a:r>
                            <a:rPr lang="es-ES" dirty="0" smtClean="0"/>
                            <a:t>324</a:t>
                          </a:r>
                          <a:endParaRPr lang="es-ES" dirty="0"/>
                        </a:p>
                      </a:txBody>
                      <a:tcPr>
                        <a:solidFill>
                          <a:srgbClr val="FFFF00"/>
                        </a:solidFill>
                      </a:tcPr>
                    </a:tc>
                    <a:tc>
                      <a:txBody>
                        <a:bodyPr/>
                        <a:lstStyle/>
                        <a:p>
                          <a:r>
                            <a:rPr lang="es-ES" dirty="0" smtClean="0"/>
                            <a:t>331</a:t>
                          </a:r>
                          <a:endParaRPr lang="es-ES" dirty="0"/>
                        </a:p>
                      </a:txBody>
                      <a:tcPr/>
                    </a:tc>
                    <a:tc>
                      <a:txBody>
                        <a:bodyPr/>
                        <a:lstStyle/>
                        <a:p>
                          <a:r>
                            <a:rPr lang="es-ES" dirty="0" smtClean="0"/>
                            <a:t>332</a:t>
                          </a:r>
                          <a:endParaRPr lang="es-ES" dirty="0"/>
                        </a:p>
                      </a:txBody>
                      <a:tcPr/>
                    </a:tc>
                    <a:tc>
                      <a:txBody>
                        <a:bodyPr/>
                        <a:lstStyle/>
                        <a:p>
                          <a:r>
                            <a:rPr lang="es-ES" dirty="0" smtClean="0"/>
                            <a:t>333</a:t>
                          </a:r>
                          <a:endParaRPr lang="es-ES" dirty="0"/>
                        </a:p>
                      </a:txBody>
                      <a:tcPr/>
                    </a:tc>
                    <a:tc>
                      <a:txBody>
                        <a:bodyPr/>
                        <a:lstStyle/>
                        <a:p>
                          <a:r>
                            <a:rPr lang="es-ES" dirty="0" smtClean="0"/>
                            <a:t>334</a:t>
                          </a:r>
                          <a:endParaRPr lang="es-ES" dirty="0"/>
                        </a:p>
                      </a:txBody>
                      <a:tcPr/>
                    </a:tc>
                    <a:tc>
                      <a:txBody>
                        <a:bodyPr/>
                        <a:lstStyle/>
                        <a:p>
                          <a:r>
                            <a:rPr lang="es-ES" dirty="0" smtClean="0"/>
                            <a:t>341</a:t>
                          </a:r>
                          <a:endParaRPr lang="es-ES" dirty="0"/>
                        </a:p>
                      </a:txBody>
                      <a:tcPr>
                        <a:solidFill>
                          <a:srgbClr val="FFFF00"/>
                        </a:solidFill>
                      </a:tcPr>
                    </a:tc>
                    <a:tc>
                      <a:txBody>
                        <a:bodyPr/>
                        <a:lstStyle/>
                        <a:p>
                          <a:r>
                            <a:rPr lang="es-ES" dirty="0" smtClean="0"/>
                            <a:t>342</a:t>
                          </a:r>
                          <a:endParaRPr lang="es-ES" dirty="0"/>
                        </a:p>
                      </a:txBody>
                      <a:tcPr>
                        <a:solidFill>
                          <a:srgbClr val="FFFF00"/>
                        </a:solidFill>
                      </a:tcPr>
                    </a:tc>
                    <a:tc>
                      <a:txBody>
                        <a:bodyPr/>
                        <a:lstStyle/>
                        <a:p>
                          <a:r>
                            <a:rPr lang="es-ES" dirty="0" smtClean="0"/>
                            <a:t>343</a:t>
                          </a:r>
                          <a:endParaRPr lang="es-ES" dirty="0"/>
                        </a:p>
                      </a:txBody>
                      <a:tcPr/>
                    </a:tc>
                    <a:tc>
                      <a:txBody>
                        <a:bodyPr/>
                        <a:lstStyle/>
                        <a:p>
                          <a:r>
                            <a:rPr lang="es-ES" dirty="0" smtClean="0"/>
                            <a:t>344</a:t>
                          </a:r>
                          <a:endParaRPr lang="es-ES" dirty="0"/>
                        </a:p>
                      </a:txBody>
                      <a:tcPr/>
                    </a:tc>
                    <a:extLst>
                      <a:ext uri="{0D108BD9-81ED-4DB2-BD59-A6C34878D82A}">
                        <a16:rowId xmlns:a16="http://schemas.microsoft.com/office/drawing/2014/main" val="10003"/>
                      </a:ext>
                    </a:extLst>
                  </a:tr>
                  <a:tr h="365760">
                    <a:tc>
                      <a:txBody>
                        <a:bodyPr/>
                        <a:lstStyle/>
                        <a:p>
                          <a:r>
                            <a:rPr lang="es-ES" dirty="0" smtClean="0"/>
                            <a:t>411</a:t>
                          </a:r>
                          <a:endParaRPr lang="es-ES" dirty="0"/>
                        </a:p>
                      </a:txBody>
                      <a:tcPr/>
                    </a:tc>
                    <a:tc>
                      <a:txBody>
                        <a:bodyPr/>
                        <a:lstStyle/>
                        <a:p>
                          <a:r>
                            <a:rPr lang="es-ES" dirty="0" smtClean="0"/>
                            <a:t>412</a:t>
                          </a:r>
                          <a:endParaRPr lang="es-ES" dirty="0"/>
                        </a:p>
                      </a:txBody>
                      <a:tcPr>
                        <a:solidFill>
                          <a:srgbClr val="00B0F0"/>
                        </a:solidFill>
                      </a:tcPr>
                    </a:tc>
                    <a:tc>
                      <a:txBody>
                        <a:bodyPr/>
                        <a:lstStyle/>
                        <a:p>
                          <a:r>
                            <a:rPr lang="es-ES" dirty="0" smtClean="0"/>
                            <a:t>413</a:t>
                          </a:r>
                          <a:endParaRPr lang="es-ES" dirty="0"/>
                        </a:p>
                      </a:txBody>
                      <a:tcPr>
                        <a:solidFill>
                          <a:srgbClr val="00B0F0"/>
                        </a:solidFill>
                      </a:tcPr>
                    </a:tc>
                    <a:tc gridSpan="2">
                      <a:txBody>
                        <a:bodyPr/>
                        <a:lstStyle/>
                        <a:p>
                          <a:r>
                            <a:rPr lang="es-ES" dirty="0" smtClean="0"/>
                            <a:t>414</a:t>
                          </a:r>
                          <a:endParaRPr lang="es-ES" dirty="0"/>
                        </a:p>
                      </a:txBody>
                      <a:tcPr/>
                    </a:tc>
                    <a:tc hMerge="1">
                      <a:txBody>
                        <a:bodyPr/>
                        <a:lstStyle/>
                        <a:p>
                          <a:endParaRPr lang="es-ES"/>
                        </a:p>
                      </a:txBody>
                      <a:tcPr/>
                    </a:tc>
                    <a:tc>
                      <a:txBody>
                        <a:bodyPr/>
                        <a:lstStyle/>
                        <a:p>
                          <a:r>
                            <a:rPr lang="es-ES" dirty="0" smtClean="0"/>
                            <a:t>421</a:t>
                          </a:r>
                          <a:endParaRPr lang="es-ES" dirty="0"/>
                        </a:p>
                      </a:txBody>
                      <a:tcPr>
                        <a:solidFill>
                          <a:srgbClr val="00B0F0"/>
                        </a:solidFill>
                      </a:tcPr>
                    </a:tc>
                    <a:tc>
                      <a:txBody>
                        <a:bodyPr/>
                        <a:lstStyle/>
                        <a:p>
                          <a:r>
                            <a:rPr lang="es-ES" dirty="0" smtClean="0"/>
                            <a:t>422</a:t>
                          </a:r>
                          <a:endParaRPr lang="es-ES" dirty="0"/>
                        </a:p>
                      </a:txBody>
                      <a:tcPr/>
                    </a:tc>
                    <a:tc>
                      <a:txBody>
                        <a:bodyPr/>
                        <a:lstStyle/>
                        <a:p>
                          <a:r>
                            <a:rPr lang="es-ES" dirty="0" smtClean="0"/>
                            <a:t>423</a:t>
                          </a:r>
                          <a:endParaRPr lang="es-ES" dirty="0"/>
                        </a:p>
                      </a:txBody>
                      <a:tcPr>
                        <a:solidFill>
                          <a:srgbClr val="00B0F0"/>
                        </a:solidFill>
                      </a:tcPr>
                    </a:tc>
                    <a:tc>
                      <a:txBody>
                        <a:bodyPr/>
                        <a:lstStyle/>
                        <a:p>
                          <a:r>
                            <a:rPr lang="es-ES" dirty="0" smtClean="0"/>
                            <a:t>424</a:t>
                          </a:r>
                          <a:endParaRPr lang="es-ES" dirty="0"/>
                        </a:p>
                      </a:txBody>
                      <a:tcPr/>
                    </a:tc>
                    <a:tc>
                      <a:txBody>
                        <a:bodyPr/>
                        <a:lstStyle/>
                        <a:p>
                          <a:r>
                            <a:rPr lang="es-ES" dirty="0" smtClean="0"/>
                            <a:t>431</a:t>
                          </a:r>
                          <a:endParaRPr lang="es-ES" dirty="0"/>
                        </a:p>
                      </a:txBody>
                      <a:tcPr>
                        <a:solidFill>
                          <a:srgbClr val="00B0F0"/>
                        </a:solidFill>
                      </a:tcPr>
                    </a:tc>
                    <a:tc>
                      <a:txBody>
                        <a:bodyPr/>
                        <a:lstStyle/>
                        <a:p>
                          <a:r>
                            <a:rPr lang="es-ES" dirty="0" smtClean="0"/>
                            <a:t>432</a:t>
                          </a:r>
                          <a:endParaRPr lang="es-ES" dirty="0"/>
                        </a:p>
                      </a:txBody>
                      <a:tcPr>
                        <a:solidFill>
                          <a:srgbClr val="00B0F0"/>
                        </a:solidFill>
                      </a:tcPr>
                    </a:tc>
                    <a:tc>
                      <a:txBody>
                        <a:bodyPr/>
                        <a:lstStyle/>
                        <a:p>
                          <a:r>
                            <a:rPr lang="es-ES" dirty="0" smtClean="0"/>
                            <a:t>433</a:t>
                          </a:r>
                          <a:endParaRPr lang="es-ES" dirty="0"/>
                        </a:p>
                      </a:txBody>
                      <a:tcPr/>
                    </a:tc>
                    <a:tc>
                      <a:txBody>
                        <a:bodyPr/>
                        <a:lstStyle/>
                        <a:p>
                          <a:r>
                            <a:rPr lang="es-ES" dirty="0" smtClean="0"/>
                            <a:t>434</a:t>
                          </a:r>
                          <a:endParaRPr lang="es-ES" dirty="0"/>
                        </a:p>
                      </a:txBody>
                      <a:tcPr/>
                    </a:tc>
                    <a:tc>
                      <a:txBody>
                        <a:bodyPr/>
                        <a:lstStyle/>
                        <a:p>
                          <a:r>
                            <a:rPr lang="es-ES" dirty="0" smtClean="0"/>
                            <a:t>441</a:t>
                          </a:r>
                          <a:endParaRPr lang="es-ES" dirty="0"/>
                        </a:p>
                      </a:txBody>
                      <a:tcPr/>
                    </a:tc>
                    <a:tc>
                      <a:txBody>
                        <a:bodyPr/>
                        <a:lstStyle/>
                        <a:p>
                          <a:r>
                            <a:rPr lang="es-ES" dirty="0" smtClean="0"/>
                            <a:t>442</a:t>
                          </a:r>
                          <a:endParaRPr lang="es-ES" dirty="0"/>
                        </a:p>
                      </a:txBody>
                      <a:tcPr/>
                    </a:tc>
                    <a:tc>
                      <a:txBody>
                        <a:bodyPr/>
                        <a:lstStyle/>
                        <a:p>
                          <a:r>
                            <a:rPr lang="es-ES" dirty="0" smtClean="0"/>
                            <a:t>443</a:t>
                          </a:r>
                          <a:endParaRPr lang="es-ES" dirty="0"/>
                        </a:p>
                      </a:txBody>
                      <a:tcPr/>
                    </a:tc>
                    <a:tc>
                      <a:txBody>
                        <a:bodyPr/>
                        <a:lstStyle/>
                        <a:p>
                          <a:r>
                            <a:rPr lang="es-ES" dirty="0" smtClean="0"/>
                            <a:t>444</a:t>
                          </a:r>
                          <a:endParaRPr lang="es-ES" dirty="0"/>
                        </a:p>
                      </a:txBody>
                      <a:tcPr/>
                    </a:tc>
                    <a:extLst>
                      <a:ext uri="{0D108BD9-81ED-4DB2-BD59-A6C34878D82A}">
                        <a16:rowId xmlns:a16="http://schemas.microsoft.com/office/drawing/2014/main" val="10004"/>
                      </a:ext>
                    </a:extLst>
                  </a:tr>
                </a:tbl>
              </a:graphicData>
            </a:graphic>
          </p:graphicFrame>
        </mc:Fallback>
      </mc:AlternateContent>
      <p:sp>
        <p:nvSpPr>
          <p:cNvPr id="6" name="Flowchart: Magnetic Disk 5"/>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875930" y="366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333572"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553909"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1774246"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1994583"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214920"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owchart: Magnetic Disk 19"/>
          <p:cNvSpPr/>
          <p:nvPr/>
        </p:nvSpPr>
        <p:spPr>
          <a:xfrm>
            <a:off x="2435257"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owchart: Magnetic Disk 20"/>
          <p:cNvSpPr/>
          <p:nvPr/>
        </p:nvSpPr>
        <p:spPr>
          <a:xfrm>
            <a:off x="2655593"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776415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p:sp>
        <p:nvSpPr>
          <p:cNvPr id="3" name="Content Placeholder 2"/>
          <p:cNvSpPr>
            <a:spLocks noGrp="1"/>
          </p:cNvSpPr>
          <p:nvPr>
            <p:ph idx="1"/>
          </p:nvPr>
        </p:nvSpPr>
        <p:spPr>
          <a:xfrm>
            <a:off x="982133" y="1068635"/>
            <a:ext cx="7886445" cy="5673687"/>
          </a:xfrm>
        </p:spPr>
        <p:txBody>
          <a:bodyPr anchor="t">
            <a:normAutofit lnSpcReduction="10000"/>
          </a:bodyPr>
          <a:lstStyle/>
          <a:p>
            <a:pPr marL="0" indent="0" algn="just">
              <a:buNone/>
            </a:pPr>
            <a:r>
              <a:rPr lang="es-ES" sz="2000" dirty="0" smtClean="0"/>
              <a:t>Para los siguientes ejercicios </a:t>
            </a:r>
            <a:r>
              <a:rPr lang="es-ES" sz="2000" b="1" u="sng" dirty="0" smtClean="0"/>
              <a:t>comienza con distinguir si son o no variaciones</a:t>
            </a:r>
            <a:r>
              <a:rPr lang="es-ES" sz="2000" dirty="0" smtClean="0"/>
              <a:t>. Si lo son, averigua si son con o sin repetición para realizar el ejercicio.</a:t>
            </a:r>
          </a:p>
          <a:p>
            <a:pPr algn="just"/>
            <a:r>
              <a:rPr lang="es-ES" sz="2000" dirty="0" smtClean="0">
                <a:solidFill>
                  <a:srgbClr val="0070C0"/>
                </a:solidFill>
              </a:rPr>
              <a:t>Quiero comprar </a:t>
            </a:r>
            <a:r>
              <a:rPr lang="es-ES" sz="2000" dirty="0" err="1" smtClean="0">
                <a:solidFill>
                  <a:srgbClr val="0070C0"/>
                </a:solidFill>
              </a:rPr>
              <a:t>gominolas</a:t>
            </a:r>
            <a:r>
              <a:rPr lang="es-ES" sz="2000" dirty="0" smtClean="0">
                <a:solidFill>
                  <a:srgbClr val="0070C0"/>
                </a:solidFill>
              </a:rPr>
              <a:t> rojas, verdes y azules. En total quiero tener 10 </a:t>
            </a:r>
            <a:r>
              <a:rPr lang="es-ES" sz="2000" dirty="0" err="1" smtClean="0">
                <a:solidFill>
                  <a:srgbClr val="0070C0"/>
                </a:solidFill>
              </a:rPr>
              <a:t>gominolas</a:t>
            </a:r>
            <a:r>
              <a:rPr lang="es-ES" sz="2000" dirty="0" smtClean="0">
                <a:solidFill>
                  <a:srgbClr val="0070C0"/>
                </a:solidFill>
              </a:rPr>
              <a:t>. ¿Cuántas combinaciones distintas puedo formar?</a:t>
            </a:r>
          </a:p>
          <a:p>
            <a:pPr algn="just"/>
            <a:r>
              <a:rPr lang="es-ES" sz="2000" dirty="0" smtClean="0">
                <a:solidFill>
                  <a:srgbClr val="0070C0"/>
                </a:solidFill>
              </a:rPr>
              <a:t>Quiero pintar </a:t>
            </a:r>
            <a:r>
              <a:rPr lang="es-ES" sz="2000" dirty="0" smtClean="0">
                <a:solidFill>
                  <a:srgbClr val="0070C0"/>
                </a:solidFill>
              </a:rPr>
              <a:t>tres fachadas </a:t>
            </a:r>
            <a:r>
              <a:rPr lang="es-ES" sz="2000" dirty="0" smtClean="0">
                <a:solidFill>
                  <a:srgbClr val="0070C0"/>
                </a:solidFill>
              </a:rPr>
              <a:t>de edificios con tres franjas verticales. Tengo pintura roja, azul y verde. ¿De cuántas maneras puedo pintar los edificios?</a:t>
            </a:r>
          </a:p>
          <a:p>
            <a:pPr algn="just"/>
            <a:r>
              <a:rPr lang="es-ES" sz="2000" dirty="0" smtClean="0">
                <a:solidFill>
                  <a:srgbClr val="0070C0"/>
                </a:solidFill>
              </a:rPr>
              <a:t>De los 10 concursantes de pintura, hay tres premios de honor (1º, 2º y 3º). Determina de cuántas maneras puede quedar el podio.</a:t>
            </a:r>
          </a:p>
          <a:p>
            <a:pPr algn="just"/>
            <a:r>
              <a:rPr lang="es-ES" sz="2000" dirty="0" smtClean="0">
                <a:solidFill>
                  <a:srgbClr val="0070C0"/>
                </a:solidFill>
              </a:rPr>
              <a:t>Se seleccionan 3 personas al azar de un piso donde hay 10 individuos. ¿De cuántas formas puede resultar la elección?</a:t>
            </a:r>
          </a:p>
          <a:p>
            <a:pPr algn="just"/>
            <a:r>
              <a:rPr lang="es-ES" sz="2000" dirty="0" smtClean="0">
                <a:solidFill>
                  <a:srgbClr val="0070C0"/>
                </a:solidFill>
              </a:rPr>
              <a:t>Las matrículas actuales tienen 4 números y tres letras. Teniendo en cuenta que las letras son sólo consonantes y que hay 27 letras en el alfabeto, determina cuántas matrículas pueden formarse. Si en España hay aproximadamente 50 millones de habitantes, ¿es previsible un problema de matriculación a corto plazo?</a:t>
            </a:r>
          </a:p>
          <a:p>
            <a:pPr algn="just"/>
            <a:endParaRPr lang="es-ES" dirty="0" smtClean="0">
              <a:solidFill>
                <a:srgbClr val="0070C0"/>
              </a:solidFill>
            </a:endParaRPr>
          </a:p>
        </p:txBody>
      </p:sp>
      <p:sp>
        <p:nvSpPr>
          <p:cNvPr id="4" name="Flowchart: Magnetic Disk 3"/>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9"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6"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994583"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2214920"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435257"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65559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owchart: Magnetic Disk 19"/>
          <p:cNvSpPr/>
          <p:nvPr/>
        </p:nvSpPr>
        <p:spPr>
          <a:xfrm>
            <a:off x="2875930"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22"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3862" y="181232"/>
            <a:ext cx="642938" cy="642938"/>
          </a:xfrm>
          <a:prstGeom prst="rect">
            <a:avLst/>
          </a:prstGeom>
        </p:spPr>
      </p:pic>
      <p:sp>
        <p:nvSpPr>
          <p:cNvPr id="23" name="Elipse 22"/>
          <p:cNvSpPr/>
          <p:nvPr/>
        </p:nvSpPr>
        <p:spPr>
          <a:xfrm>
            <a:off x="393936" y="2088244"/>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5</a:t>
            </a:r>
            <a:endParaRPr lang="es-ES" dirty="0">
              <a:latin typeface="Comic Sans MS" panose="030F0702030302020204" pitchFamily="66" charset="0"/>
            </a:endParaRPr>
          </a:p>
        </p:txBody>
      </p:sp>
      <p:sp>
        <p:nvSpPr>
          <p:cNvPr id="24" name="Elipse 23"/>
          <p:cNvSpPr/>
          <p:nvPr/>
        </p:nvSpPr>
        <p:spPr>
          <a:xfrm>
            <a:off x="393936" y="2993935"/>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6</a:t>
            </a:r>
            <a:endParaRPr lang="es-ES" dirty="0">
              <a:latin typeface="Comic Sans MS" panose="030F0702030302020204" pitchFamily="66" charset="0"/>
            </a:endParaRPr>
          </a:p>
        </p:txBody>
      </p:sp>
      <p:sp>
        <p:nvSpPr>
          <p:cNvPr id="25" name="Elipse 24"/>
          <p:cNvSpPr/>
          <p:nvPr/>
        </p:nvSpPr>
        <p:spPr>
          <a:xfrm>
            <a:off x="393936" y="3786415"/>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7</a:t>
            </a:r>
            <a:endParaRPr lang="es-ES" dirty="0">
              <a:latin typeface="Comic Sans MS" panose="030F0702030302020204" pitchFamily="66" charset="0"/>
            </a:endParaRPr>
          </a:p>
        </p:txBody>
      </p:sp>
      <p:sp>
        <p:nvSpPr>
          <p:cNvPr id="26" name="Elipse 25"/>
          <p:cNvSpPr/>
          <p:nvPr/>
        </p:nvSpPr>
        <p:spPr>
          <a:xfrm>
            <a:off x="393936" y="4430849"/>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8</a:t>
            </a:r>
            <a:endParaRPr lang="es-ES" dirty="0">
              <a:latin typeface="Comic Sans MS" panose="030F0702030302020204" pitchFamily="66" charset="0"/>
            </a:endParaRPr>
          </a:p>
        </p:txBody>
      </p:sp>
      <p:sp>
        <p:nvSpPr>
          <p:cNvPr id="27" name="Elipse 26"/>
          <p:cNvSpPr/>
          <p:nvPr/>
        </p:nvSpPr>
        <p:spPr>
          <a:xfrm>
            <a:off x="385822" y="5464583"/>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9</a:t>
            </a:r>
            <a:endParaRPr lang="es-ES" dirty="0">
              <a:latin typeface="Comic Sans MS" panose="030F0702030302020204" pitchFamily="66" charset="0"/>
            </a:endParaRPr>
          </a:p>
        </p:txBody>
      </p:sp>
    </p:spTree>
    <p:extLst>
      <p:ext uri="{BB962C8B-B14F-4D97-AF65-F5344CB8AC3E}">
        <p14:creationId xmlns:p14="http://schemas.microsoft.com/office/powerpoint/2010/main" val="837189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3. </a:t>
            </a:r>
            <a:r>
              <a:rPr lang="es-ES" dirty="0"/>
              <a:t>Variaciones con repetición</a:t>
            </a:r>
          </a:p>
        </p:txBody>
      </p:sp>
      <p:sp>
        <p:nvSpPr>
          <p:cNvPr id="3" name="Content Placeholder 2"/>
          <p:cNvSpPr>
            <a:spLocks noGrp="1"/>
          </p:cNvSpPr>
          <p:nvPr>
            <p:ph idx="1"/>
          </p:nvPr>
        </p:nvSpPr>
        <p:spPr>
          <a:xfrm>
            <a:off x="982133" y="1068635"/>
            <a:ext cx="7886445" cy="5673687"/>
          </a:xfrm>
        </p:spPr>
        <p:txBody>
          <a:bodyPr anchor="t">
            <a:normAutofit/>
          </a:bodyPr>
          <a:lstStyle/>
          <a:p>
            <a:pPr marL="0" indent="0" algn="just">
              <a:buNone/>
            </a:pPr>
            <a:r>
              <a:rPr lang="es-ES" sz="2000" dirty="0" smtClean="0"/>
              <a:t>Para los siguientes ejercicios </a:t>
            </a:r>
            <a:r>
              <a:rPr lang="es-ES" sz="2000" b="1" u="sng" dirty="0" smtClean="0"/>
              <a:t>comienza con distinguir si son o no variaciones</a:t>
            </a:r>
            <a:r>
              <a:rPr lang="es-ES" sz="2000" dirty="0" smtClean="0"/>
              <a:t>. Si lo son, averigua si son con o sin repetición para realizar el ejercicio.</a:t>
            </a:r>
          </a:p>
          <a:p>
            <a:pPr algn="just"/>
            <a:r>
              <a:rPr lang="es-ES" sz="2000" dirty="0" smtClean="0">
                <a:solidFill>
                  <a:srgbClr val="0070C0"/>
                </a:solidFill>
              </a:rPr>
              <a:t>Las </a:t>
            </a:r>
            <a:r>
              <a:rPr lang="es-ES" sz="2000" dirty="0" smtClean="0">
                <a:solidFill>
                  <a:srgbClr val="0070C0"/>
                </a:solidFill>
              </a:rPr>
              <a:t>matrículas actuales tienen 4 números y tres letras. Teniendo en cuenta que las letras son sólo consonantes y que hay 27 letras en el alfabeto, determina cuántas matrículas pueden formarse. Si en España hay aproximadamente 50 millones de habitantes, ¿es previsible un problema de matriculación a corto plazo?</a:t>
            </a:r>
          </a:p>
          <a:p>
            <a:pPr algn="just"/>
            <a:endParaRPr lang="es-ES" dirty="0" smtClean="0">
              <a:solidFill>
                <a:srgbClr val="0070C0"/>
              </a:solidFill>
            </a:endParaRPr>
          </a:p>
        </p:txBody>
      </p:sp>
      <p:sp>
        <p:nvSpPr>
          <p:cNvPr id="4" name="Flowchart: Magnetic Disk 3"/>
          <p:cNvSpPr/>
          <p:nvPr/>
        </p:nvSpPr>
        <p:spPr>
          <a:xfrm>
            <a:off x="111323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9"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6"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994583"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2214920"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435257"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655594" y="33607"/>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owchart: Magnetic Disk 19"/>
          <p:cNvSpPr/>
          <p:nvPr/>
        </p:nvSpPr>
        <p:spPr>
          <a:xfrm>
            <a:off x="2875930" y="33606"/>
            <a:ext cx="220337" cy="14762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22"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3862" y="181232"/>
            <a:ext cx="642938" cy="642938"/>
          </a:xfrm>
          <a:prstGeom prst="rect">
            <a:avLst/>
          </a:prstGeom>
        </p:spPr>
      </p:pic>
      <p:sp>
        <p:nvSpPr>
          <p:cNvPr id="23" name="Elipse 22"/>
          <p:cNvSpPr/>
          <p:nvPr/>
        </p:nvSpPr>
        <p:spPr>
          <a:xfrm>
            <a:off x="393936" y="2088244"/>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9</a:t>
            </a:r>
            <a:endParaRPr lang="es-ES"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5" name="CuadroTexto 4"/>
              <p:cNvSpPr txBox="1"/>
              <p:nvPr/>
            </p:nvSpPr>
            <p:spPr>
              <a:xfrm>
                <a:off x="1333571" y="3998422"/>
                <a:ext cx="6829527" cy="2619563"/>
              </a:xfrm>
              <a:prstGeom prst="rect">
                <a:avLst/>
              </a:prstGeom>
              <a:noFill/>
            </p:spPr>
            <p:txBody>
              <a:bodyPr wrap="square" rtlCol="0">
                <a:spAutoFit/>
              </a:bodyPr>
              <a:lstStyle/>
              <a:p>
                <a:r>
                  <a:rPr lang="es-ES" dirty="0" smtClean="0"/>
                  <a:t>Para ordenar los 4 números, tenemos variaciones de 10 elementos tomados de 4 en 4, con repetición:</a:t>
                </a: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𝑉𝑅</m:t>
                          </m:r>
                        </m:e>
                        <m:sub>
                          <m:r>
                            <a:rPr lang="es-ES" b="0" i="1" smtClean="0">
                              <a:latin typeface="Cambria Math" panose="02040503050406030204" pitchFamily="18" charset="0"/>
                            </a:rPr>
                            <m:t>10,4</m:t>
                          </m:r>
                        </m:sub>
                      </m:sSub>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4</m:t>
                          </m:r>
                        </m:sup>
                      </m:sSup>
                    </m:oMath>
                  </m:oMathPara>
                </a14:m>
                <a:endParaRPr lang="es-ES" dirty="0" smtClean="0"/>
              </a:p>
              <a:p>
                <a:r>
                  <a:rPr lang="es-ES" dirty="0" smtClean="0"/>
                  <a:t>Para ordenar las letras , tenemos variaciones con repetición de 27 elementos tomados de 3 en 3, con repetición:</a:t>
                </a:r>
              </a:p>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27,3</m:t>
                          </m:r>
                        </m:sub>
                      </m:sSub>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27</m:t>
                          </m:r>
                        </m:e>
                        <m:sup>
                          <m:r>
                            <a:rPr lang="es-ES" b="0" i="1" smtClean="0">
                              <a:latin typeface="Cambria Math" panose="02040503050406030204" pitchFamily="18" charset="0"/>
                            </a:rPr>
                            <m:t>3</m:t>
                          </m:r>
                        </m:sup>
                      </m:sSup>
                      <m:r>
                        <a:rPr lang="es-ES" b="0" i="1" smtClean="0">
                          <a:latin typeface="Cambria Math" panose="02040503050406030204" pitchFamily="18" charset="0"/>
                        </a:rPr>
                        <m:t>=19683</m:t>
                      </m:r>
                    </m:oMath>
                  </m:oMathPara>
                </a14:m>
                <a:endParaRPr lang="es-ES" dirty="0" smtClean="0"/>
              </a:p>
              <a:p>
                <a:r>
                  <a:rPr lang="es-ES" dirty="0" smtClean="0"/>
                  <a:t>Juntando ambas:</a:t>
                </a:r>
              </a:p>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𝑁</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4</m:t>
                          </m:r>
                        </m:sup>
                      </m:sSup>
                      <m:r>
                        <a:rPr lang="es-ES" b="0" i="1" smtClean="0">
                          <a:latin typeface="Cambria Math" panose="02040503050406030204" pitchFamily="18" charset="0"/>
                        </a:rPr>
                        <m:t>·19683=1,97·</m:t>
                      </m:r>
                      <m:sSup>
                        <m:sSupPr>
                          <m:ctrlPr>
                            <a:rPr lang="es-ES" b="0"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8</m:t>
                          </m:r>
                        </m:sup>
                      </m:sSup>
                    </m:oMath>
                  </m:oMathPara>
                </a14:m>
                <a:endParaRPr lang="es-ES" dirty="0" smtClean="0"/>
              </a:p>
              <a:p>
                <a:r>
                  <a:rPr lang="es-ES" dirty="0" smtClean="0"/>
                  <a:t>Es decir, unos 197 millones de matrículas, suficiente para un tiempo.</a:t>
                </a:r>
                <a:endParaRPr lang="es-ES" dirty="0"/>
              </a:p>
            </p:txBody>
          </p:sp>
        </mc:Choice>
        <mc:Fallback>
          <p:sp>
            <p:nvSpPr>
              <p:cNvPr id="5" name="CuadroTexto 4"/>
              <p:cNvSpPr txBox="1">
                <a:spLocks noRot="1" noChangeAspect="1" noMove="1" noResize="1" noEditPoints="1" noAdjustHandles="1" noChangeArrowheads="1" noChangeShapeType="1" noTextEdit="1"/>
              </p:cNvSpPr>
              <p:nvPr/>
            </p:nvSpPr>
            <p:spPr>
              <a:xfrm>
                <a:off x="1333571" y="3998422"/>
                <a:ext cx="6829527" cy="2619563"/>
              </a:xfrm>
              <a:prstGeom prst="rect">
                <a:avLst/>
              </a:prstGeom>
              <a:blipFill>
                <a:blip r:embed="rId5"/>
                <a:stretch>
                  <a:fillRect l="-804" t="-1395" b="-2791"/>
                </a:stretch>
              </a:blipFill>
            </p:spPr>
            <p:txBody>
              <a:bodyPr/>
              <a:lstStyle/>
              <a:p>
                <a:r>
                  <a:rPr lang="es-ES">
                    <a:noFill/>
                  </a:rPr>
                  <a:t> </a:t>
                </a:r>
              </a:p>
            </p:txBody>
          </p:sp>
        </mc:Fallback>
      </mc:AlternateContent>
    </p:spTree>
    <p:extLst>
      <p:ext uri="{BB962C8B-B14F-4D97-AF65-F5344CB8AC3E}">
        <p14:creationId xmlns:p14="http://schemas.microsoft.com/office/powerpoint/2010/main" val="15407762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Permutaciones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algn="just"/>
                <a:r>
                  <a:rPr lang="es-ES" dirty="0" smtClean="0">
                    <a:solidFill>
                      <a:srgbClr val="0070C0"/>
                    </a:solidFill>
                  </a:rPr>
                  <a:t>Ejemplo: tenemos un estrado con 4 sillas para ser ocupadas por los 4 miembros del tribunal. ¿De cuántas maneras pueden sentarse?</a:t>
                </a:r>
              </a:p>
              <a:p>
                <a:pPr algn="just"/>
                <a:r>
                  <a:rPr lang="es-ES" dirty="0" smtClean="0">
                    <a:solidFill>
                      <a:srgbClr val="0070C0"/>
                    </a:solidFill>
                  </a:rPr>
                  <a:t>Solución: podríamos considerar esto como una variación, pero en la que SÍ son necesarios todos los elementos: tenemos 4 sillas y 4 individuos:</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𝑉</m:t>
                          </m:r>
                        </m:e>
                        <m:sub>
                          <m:r>
                            <a:rPr lang="es-ES" b="0" i="1" smtClean="0">
                              <a:solidFill>
                                <a:srgbClr val="0070C0"/>
                              </a:solidFill>
                              <a:latin typeface="Cambria Math" panose="02040503050406030204" pitchFamily="18" charset="0"/>
                            </a:rPr>
                            <m:t>𝑚𝑚</m:t>
                          </m:r>
                        </m:sub>
                      </m:sSub>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𝑚</m:t>
                          </m:r>
                          <m:r>
                            <a:rPr lang="es-ES" b="0" i="1" smtClean="0">
                              <a:solidFill>
                                <a:srgbClr val="0070C0"/>
                              </a:solidFill>
                              <a:latin typeface="Cambria Math" panose="02040503050406030204" pitchFamily="18" charset="0"/>
                            </a:rPr>
                            <m:t>!</m:t>
                          </m:r>
                        </m:num>
                        <m:den>
                          <m:d>
                            <m:dPr>
                              <m:ctrlPr>
                                <a:rPr lang="es-ES" b="0" i="1" smtClean="0">
                                  <a:solidFill>
                                    <a:srgbClr val="0070C0"/>
                                  </a:solidFill>
                                  <a:latin typeface="Cambria Math" panose="02040503050406030204" pitchFamily="18" charset="0"/>
                                </a:rPr>
                              </m:ctrlPr>
                            </m:dPr>
                            <m:e>
                              <m:r>
                                <a:rPr lang="es-ES" b="0" i="1" smtClean="0">
                                  <a:solidFill>
                                    <a:srgbClr val="0070C0"/>
                                  </a:solidFill>
                                  <a:latin typeface="Cambria Math" panose="02040503050406030204" pitchFamily="18" charset="0"/>
                                </a:rPr>
                                <m:t>𝑚</m:t>
                              </m:r>
                              <m:r>
                                <a:rPr lang="es-ES" b="0" i="1" smtClean="0">
                                  <a:solidFill>
                                    <a:srgbClr val="0070C0"/>
                                  </a:solidFill>
                                  <a:latin typeface="Cambria Math" panose="02040503050406030204" pitchFamily="18" charset="0"/>
                                </a:rPr>
                                <m:t>−</m:t>
                              </m:r>
                              <m:r>
                                <a:rPr lang="es-ES" b="0" i="1" smtClean="0">
                                  <a:solidFill>
                                    <a:srgbClr val="0070C0"/>
                                  </a:solidFill>
                                  <a:latin typeface="Cambria Math" panose="02040503050406030204" pitchFamily="18" charset="0"/>
                                </a:rPr>
                                <m:t>𝑚</m:t>
                              </m:r>
                            </m:e>
                          </m:d>
                          <m:r>
                            <a:rPr lang="es-ES" b="0" i="1" smtClean="0">
                              <a:solidFill>
                                <a:srgbClr val="0070C0"/>
                              </a:solidFill>
                              <a:latin typeface="Cambria Math" panose="02040503050406030204" pitchFamily="18" charset="0"/>
                            </a:rPr>
                            <m:t>!</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𝑚</m:t>
                          </m:r>
                          <m:r>
                            <a:rPr lang="es-ES" b="0" i="1" smtClean="0">
                              <a:solidFill>
                                <a:srgbClr val="0070C0"/>
                              </a:solidFill>
                              <a:latin typeface="Cambria Math" panose="02040503050406030204" pitchFamily="18" charset="0"/>
                            </a:rPr>
                            <m:t>!</m:t>
                          </m:r>
                        </m:num>
                        <m:den>
                          <m:r>
                            <a:rPr lang="es-ES" b="0" i="1" smtClean="0">
                              <a:solidFill>
                                <a:srgbClr val="0070C0"/>
                              </a:solidFill>
                              <a:latin typeface="Cambria Math" panose="02040503050406030204" pitchFamily="18" charset="0"/>
                            </a:rPr>
                            <m:t>0!</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𝑚</m:t>
                          </m:r>
                          <m:r>
                            <a:rPr lang="es-ES" b="0" i="1" smtClean="0">
                              <a:solidFill>
                                <a:srgbClr val="0070C0"/>
                              </a:solidFill>
                              <a:latin typeface="Cambria Math" panose="02040503050406030204" pitchFamily="18" charset="0"/>
                            </a:rPr>
                            <m:t>!</m:t>
                          </m:r>
                        </m:num>
                        <m:den>
                          <m:r>
                            <a:rPr lang="es-ES" b="0" i="1" smtClean="0">
                              <a:solidFill>
                                <a:srgbClr val="0070C0"/>
                              </a:solidFill>
                              <a:latin typeface="Cambria Math" panose="02040503050406030204" pitchFamily="18" charset="0"/>
                            </a:rPr>
                            <m:t>1</m:t>
                          </m:r>
                        </m:den>
                      </m:f>
                      <m:r>
                        <a:rPr lang="es-ES" b="0" i="1" smtClean="0">
                          <a:solidFill>
                            <a:srgbClr val="0070C0"/>
                          </a:solidFill>
                          <a:latin typeface="Cambria Math" panose="02040503050406030204" pitchFamily="18" charset="0"/>
                        </a:rPr>
                        <m:t>=</m:t>
                      </m:r>
                      <m:r>
                        <a:rPr lang="es-ES" b="0" i="1" smtClean="0">
                          <a:solidFill>
                            <a:srgbClr val="0070C0"/>
                          </a:solidFill>
                          <a:latin typeface="Cambria Math" panose="02040503050406030204" pitchFamily="18" charset="0"/>
                        </a:rPr>
                        <m:t>𝑚</m:t>
                      </m:r>
                      <m:r>
                        <a:rPr lang="es-ES" b="0" i="1" smtClean="0">
                          <a:solidFill>
                            <a:srgbClr val="0070C0"/>
                          </a:solidFill>
                          <a:latin typeface="Cambria Math" panose="02040503050406030204" pitchFamily="18" charset="0"/>
                        </a:rPr>
                        <m:t>!</m:t>
                      </m:r>
                    </m:oMath>
                  </m:oMathPara>
                </a14:m>
                <a:endParaRPr lang="es-ES" dirty="0" smtClean="0">
                  <a:solidFill>
                    <a:srgbClr val="0070C0"/>
                  </a:solidFill>
                </a:endParaRP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𝑉</m:t>
                          </m:r>
                        </m:e>
                        <m:sub>
                          <m:r>
                            <a:rPr lang="es-ES" b="0" i="1" smtClean="0">
                              <a:solidFill>
                                <a:srgbClr val="0070C0"/>
                              </a:solidFill>
                              <a:latin typeface="Cambria Math" panose="02040503050406030204" pitchFamily="18" charset="0"/>
                            </a:rPr>
                            <m:t>44</m:t>
                          </m:r>
                        </m:sub>
                      </m:sSub>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4!</m:t>
                          </m:r>
                        </m:num>
                        <m:den>
                          <m:d>
                            <m:dPr>
                              <m:ctrlPr>
                                <a:rPr lang="es-ES" b="0" i="1" smtClean="0">
                                  <a:solidFill>
                                    <a:srgbClr val="0070C0"/>
                                  </a:solidFill>
                                  <a:latin typeface="Cambria Math" panose="02040503050406030204" pitchFamily="18" charset="0"/>
                                </a:rPr>
                              </m:ctrlPr>
                            </m:dPr>
                            <m:e>
                              <m:r>
                                <a:rPr lang="es-ES" b="0" i="1" smtClean="0">
                                  <a:solidFill>
                                    <a:srgbClr val="0070C0"/>
                                  </a:solidFill>
                                  <a:latin typeface="Cambria Math" panose="02040503050406030204" pitchFamily="18" charset="0"/>
                                </a:rPr>
                                <m:t>4−4</m:t>
                              </m:r>
                            </m:e>
                          </m:d>
                          <m:r>
                            <a:rPr lang="es-ES" b="0" i="1" smtClean="0">
                              <a:solidFill>
                                <a:srgbClr val="0070C0"/>
                              </a:solidFill>
                              <a:latin typeface="Cambria Math" panose="02040503050406030204" pitchFamily="18" charset="0"/>
                            </a:rPr>
                            <m:t>!</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4!</m:t>
                          </m:r>
                        </m:num>
                        <m:den>
                          <m:r>
                            <a:rPr lang="es-ES" b="0" i="1" smtClean="0">
                              <a:solidFill>
                                <a:srgbClr val="0070C0"/>
                              </a:solidFill>
                              <a:latin typeface="Cambria Math" panose="02040503050406030204" pitchFamily="18" charset="0"/>
                            </a:rPr>
                            <m:t>0!</m:t>
                          </m:r>
                        </m:den>
                      </m:f>
                      <m:r>
                        <a:rPr lang="es-ES" b="0" i="1" smtClean="0">
                          <a:solidFill>
                            <a:srgbClr val="0070C0"/>
                          </a:solidFill>
                          <a:latin typeface="Cambria Math" panose="02040503050406030204" pitchFamily="18" charset="0"/>
                        </a:rPr>
                        <m:t>=4!=4·3·2·1=24 </m:t>
                      </m:r>
                      <m:r>
                        <a:rPr lang="es-ES" b="0" i="1" smtClean="0">
                          <a:solidFill>
                            <a:srgbClr val="0070C0"/>
                          </a:solidFill>
                          <a:latin typeface="Cambria Math" panose="02040503050406030204" pitchFamily="18" charset="0"/>
                        </a:rPr>
                        <m:t>𝑓𝑜𝑟𝑚𝑎𝑠</m:t>
                      </m:r>
                    </m:oMath>
                  </m:oMathPara>
                </a14:m>
                <a:endParaRPr lang="es-ES" dirty="0" smtClean="0">
                  <a:solidFill>
                    <a:srgbClr val="0070C0"/>
                  </a:solidFill>
                </a:endParaRPr>
              </a:p>
              <a:p>
                <a:pPr algn="just"/>
                <a:r>
                  <a:rPr lang="es-ES" dirty="0" smtClean="0">
                    <a:solidFill>
                      <a:srgbClr val="0070C0"/>
                    </a:solidFill>
                  </a:rPr>
                  <a:t>A esto es justamente a lo que se llama permutación: tomar todos los elementos disponibles. Y ya tenemos la nueva “fórmula”.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a:blip r:embed="rId3"/>
                <a:stretch>
                  <a:fillRect l="-1978" t="-3444" r="-126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owchart: Magnetic Disk 4"/>
          <p:cNvSpPr/>
          <p:nvPr/>
        </p:nvSpPr>
        <p:spPr>
          <a:xfrm>
            <a:off x="133357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0443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3638769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Las </a:t>
            </a:r>
            <a:r>
              <a:rPr lang="es-ES" b="1" dirty="0" smtClean="0"/>
              <a:t>permutaciones</a:t>
            </a:r>
            <a:r>
              <a:rPr lang="es-ES" dirty="0" smtClean="0"/>
              <a:t> son el tipo de recuento en que se cumplen las siguientes condiciones:</a:t>
            </a:r>
          </a:p>
          <a:p>
            <a:pPr lvl="1" algn="just"/>
            <a:r>
              <a:rPr lang="es-ES" b="1" dirty="0">
                <a:solidFill>
                  <a:srgbClr val="00B050"/>
                </a:solidFill>
              </a:rPr>
              <a:t>SÍ</a:t>
            </a:r>
            <a:r>
              <a:rPr lang="es-ES" dirty="0"/>
              <a:t> son </a:t>
            </a:r>
            <a:r>
              <a:rPr lang="es-ES" dirty="0" smtClean="0"/>
              <a:t>necesarios todos los elementos</a:t>
            </a:r>
          </a:p>
          <a:p>
            <a:pPr lvl="1" algn="just"/>
            <a:r>
              <a:rPr lang="es-ES" b="1" dirty="0" smtClean="0">
                <a:solidFill>
                  <a:srgbClr val="00B050"/>
                </a:solidFill>
              </a:rPr>
              <a:t>SÍ</a:t>
            </a:r>
            <a:r>
              <a:rPr lang="es-ES" dirty="0" smtClean="0"/>
              <a:t> importa el orden</a:t>
            </a:r>
          </a:p>
          <a:p>
            <a:pPr lvl="1" algn="just"/>
            <a:r>
              <a:rPr lang="es-ES" b="1" dirty="0" smtClean="0">
                <a:solidFill>
                  <a:srgbClr val="FF0000"/>
                </a:solidFill>
              </a:rPr>
              <a:t>NO</a:t>
            </a:r>
            <a:r>
              <a:rPr lang="es-ES" dirty="0" smtClean="0">
                <a:solidFill>
                  <a:srgbClr val="FF0000"/>
                </a:solidFill>
              </a:rPr>
              <a:t> </a:t>
            </a:r>
            <a:r>
              <a:rPr lang="es-ES" dirty="0" smtClean="0"/>
              <a:t>se repiten los elementos</a:t>
            </a:r>
          </a:p>
          <a:p>
            <a:pPr algn="just"/>
            <a:r>
              <a:rPr lang="es-ES" dirty="0" smtClean="0">
                <a:solidFill>
                  <a:srgbClr val="0070C0"/>
                </a:solidFill>
              </a:rPr>
              <a:t>Ejemplo: ¿Cuántos números de tres cifras pueden formarse con los dígitos 1, 2 y 3, sin repetirlos?</a:t>
            </a:r>
          </a:p>
          <a:p>
            <a:pPr lvl="1" algn="just"/>
            <a:r>
              <a:rPr lang="es-ES" b="1" dirty="0">
                <a:solidFill>
                  <a:srgbClr val="00B050"/>
                </a:solidFill>
              </a:rPr>
              <a:t>SÍ</a:t>
            </a:r>
            <a:r>
              <a:rPr lang="es-ES" dirty="0"/>
              <a:t> son necesarios todos los </a:t>
            </a:r>
            <a:r>
              <a:rPr lang="es-ES" dirty="0" smtClean="0"/>
              <a:t>elementos (tres cifras, tres dígitos)</a:t>
            </a:r>
            <a:endParaRPr lang="es-ES" dirty="0"/>
          </a:p>
          <a:p>
            <a:pPr lvl="1" algn="just"/>
            <a:r>
              <a:rPr lang="es-ES" b="1" dirty="0">
                <a:solidFill>
                  <a:srgbClr val="00B050"/>
                </a:solidFill>
              </a:rPr>
              <a:t>SÍ</a:t>
            </a:r>
            <a:r>
              <a:rPr lang="es-ES" dirty="0"/>
              <a:t> importa el </a:t>
            </a:r>
            <a:r>
              <a:rPr lang="es-ES" dirty="0" smtClean="0"/>
              <a:t>orden (no es el mismo número 123 que 321)</a:t>
            </a:r>
            <a:endParaRPr lang="es-ES" dirty="0"/>
          </a:p>
          <a:p>
            <a:pPr lvl="1" algn="just"/>
            <a:r>
              <a:rPr lang="es-ES" b="1" dirty="0">
                <a:solidFill>
                  <a:srgbClr val="FF0000"/>
                </a:solidFill>
              </a:rPr>
              <a:t>NO</a:t>
            </a:r>
            <a:r>
              <a:rPr lang="es-ES" dirty="0">
                <a:solidFill>
                  <a:srgbClr val="FF0000"/>
                </a:solidFill>
              </a:rPr>
              <a:t> </a:t>
            </a:r>
            <a:r>
              <a:rPr lang="es-ES" dirty="0"/>
              <a:t>se repiten los </a:t>
            </a:r>
            <a:r>
              <a:rPr lang="es-ES" dirty="0" smtClean="0"/>
              <a:t>elementos (el propio enunciado dice “sin repetir”</a:t>
            </a:r>
            <a:endParaRPr lang="es-ES" dirty="0"/>
          </a:p>
        </p:txBody>
      </p:sp>
      <p:sp>
        <p:nvSpPr>
          <p:cNvPr id="4" name="U-Turn Arrow 3">
            <a:hlinkClick r:id="rId3" action="ppaction://hlinksldjump"/>
          </p:cNvPr>
          <p:cNvSpPr/>
          <p:nvPr/>
        </p:nvSpPr>
        <p:spPr>
          <a:xfrm rot="10800000">
            <a:off x="304595" y="762918"/>
            <a:ext cx="495759" cy="738129"/>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Flowchart: Magnetic Disk 4"/>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20443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3"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9861" y="2539999"/>
            <a:ext cx="642938" cy="642938"/>
          </a:xfrm>
          <a:prstGeom prst="rect">
            <a:avLst/>
          </a:prstGeom>
        </p:spPr>
      </p:pic>
    </p:spTree>
    <p:extLst>
      <p:ext uri="{BB962C8B-B14F-4D97-AF65-F5344CB8AC3E}">
        <p14:creationId xmlns:p14="http://schemas.microsoft.com/office/powerpoint/2010/main" val="12639597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a:t>
            </a:r>
            <a:r>
              <a:rPr lang="es-ES" b="1" dirty="0" smtClean="0"/>
              <a:t>permutaciones</a:t>
            </a:r>
            <a:r>
              <a:rPr lang="es-ES" dirty="0" smtClean="0"/>
              <a:t> de n elementos (sobra el “de n en n”)</a:t>
            </a:r>
          </a:p>
          <a:p>
            <a:pPr algn="just"/>
            <a:r>
              <a:rPr lang="es-ES" dirty="0" smtClean="0"/>
              <a:t>En el ejemplo, realizamos </a:t>
            </a:r>
            <a:r>
              <a:rPr lang="es-ES" b="1" dirty="0" smtClean="0"/>
              <a:t>permutaciones</a:t>
            </a:r>
            <a:r>
              <a:rPr lang="es-ES" dirty="0" smtClean="0"/>
              <a:t> de 3 elementos (tomados de 3 en 3, porque son todos)</a:t>
            </a:r>
          </a:p>
          <a:p>
            <a:pPr lvl="1" algn="just"/>
            <a:r>
              <a:rPr lang="es-ES" dirty="0" smtClean="0"/>
              <a:t>n=3</a:t>
            </a:r>
          </a:p>
          <a:p>
            <a:pPr algn="just"/>
            <a:r>
              <a:rPr lang="es-ES" dirty="0" smtClean="0">
                <a:solidFill>
                  <a:srgbClr val="0070C0"/>
                </a:solidFill>
              </a:rPr>
              <a:t>Ejemplo: ¿Cuántos números de tres cifras pueden formarse con los dígitos 1, 2 y 3, sin repetirlos?</a:t>
            </a:r>
          </a:p>
        </p:txBody>
      </p:sp>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0443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23083"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43420"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551529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a:t>
                </a:r>
                <a:r>
                  <a:rPr lang="es-ES" b="1" dirty="0" smtClean="0"/>
                  <a:t>permutaciones</a:t>
                </a:r>
                <a:r>
                  <a:rPr lang="es-ES" dirty="0" smtClean="0"/>
                  <a:t> de n elementos (ejemplo: n=3)</a:t>
                </a:r>
              </a:p>
              <a:p>
                <a:pPr algn="just"/>
                <a:r>
                  <a:rPr lang="es-ES" dirty="0" smtClean="0"/>
                  <a:t>La notación utilizada es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𝑛</m:t>
                        </m:r>
                      </m:sub>
                    </m:sSub>
                  </m:oMath>
                </a14:m>
                <a:endParaRPr lang="es-ES" dirty="0" smtClean="0"/>
              </a:p>
              <a:p>
                <a:pPr algn="just"/>
                <a:r>
                  <a:rPr lang="es-ES" dirty="0" smtClean="0">
                    <a:solidFill>
                      <a:srgbClr val="0070C0"/>
                    </a:solidFill>
                  </a:rPr>
                  <a:t>Ejemplo: ¿Cuántos números de tres cifras pueden formarse con los dígitos 1, 2 y 3, sin repetirlos?</a:t>
                </a:r>
              </a:p>
              <a:p>
                <a:pPr lvl="1" algn="just"/>
                <a:r>
                  <a:rPr lang="es-ES" dirty="0" smtClean="0">
                    <a:solidFill>
                      <a:srgbClr val="0070C0"/>
                    </a:solidFill>
                  </a:rPr>
                  <a:t>Debemos calcular, pues, las permutaciones de 3 elementos. Por tanto, debemos calcular:</a:t>
                </a:r>
              </a:p>
              <a:p>
                <a:pPr marL="914400" lvl="2" indent="0" algn="just">
                  <a:buNone/>
                </a:pPr>
                <a14:m>
                  <m:oMathPara xmlns:m="http://schemas.openxmlformats.org/officeDocument/2006/math">
                    <m:oMathParaPr>
                      <m:jc m:val="centerGroup"/>
                    </m:oMathParaPr>
                    <m:oMath xmlns:m="http://schemas.openxmlformats.org/officeDocument/2006/math">
                      <m:sSub>
                        <m:sSubPr>
                          <m:ctrlPr>
                            <a:rPr lang="es-ES" sz="2500" b="0" i="1" dirty="0" smtClean="0">
                              <a:solidFill>
                                <a:srgbClr val="0070C0"/>
                              </a:solidFill>
                              <a:latin typeface="Cambria Math" panose="02040503050406030204" pitchFamily="18" charset="0"/>
                            </a:rPr>
                          </m:ctrlPr>
                        </m:sSubPr>
                        <m:e>
                          <m:r>
                            <a:rPr lang="es-ES" sz="2500" b="0" i="1" dirty="0" smtClean="0">
                              <a:solidFill>
                                <a:srgbClr val="0070C0"/>
                              </a:solidFill>
                              <a:latin typeface="Cambria Math" panose="02040503050406030204" pitchFamily="18" charset="0"/>
                            </a:rPr>
                            <m:t>𝑃</m:t>
                          </m:r>
                        </m:e>
                        <m:sub>
                          <m:r>
                            <a:rPr lang="es-ES" sz="2500" b="0" i="1" dirty="0" smtClean="0">
                              <a:solidFill>
                                <a:srgbClr val="0070C0"/>
                              </a:solidFill>
                              <a:latin typeface="Cambria Math" panose="02040503050406030204" pitchFamily="18" charset="0"/>
                            </a:rPr>
                            <m:t>3</m:t>
                          </m:r>
                        </m:sub>
                      </m:sSub>
                    </m:oMath>
                  </m:oMathPara>
                </a14:m>
                <a:endParaRPr lang="es-ES" sz="25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rotWithShape="0">
                <a:blip r:embed="rId3"/>
                <a:stretch>
                  <a:fillRect l="-1932"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0443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44059"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53908"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566714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Calcular una permutación de n elementos es como calcular una variación usando todos los elementos:</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𝑛</m:t>
                          </m:r>
                        </m:sub>
                      </m:sSub>
                      <m:r>
                        <a:rPr lang="es-ES" b="0" i="1" smtClean="0">
                          <a:latin typeface="Cambria Math" panose="02040503050406030204" pitchFamily="18" charset="0"/>
                        </a:rPr>
                        <m:t>=</m:t>
                      </m:r>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𝑉</m:t>
                          </m:r>
                        </m:e>
                        <m:sub>
                          <m:r>
                            <a:rPr lang="es-ES" b="0" i="1" smtClean="0">
                              <a:latin typeface="Cambria Math" panose="02040503050406030204" pitchFamily="18" charset="0"/>
                            </a:rPr>
                            <m:t>𝑛</m:t>
                          </m:r>
                        </m:sub>
                        <m:sup>
                          <m:r>
                            <a:rPr lang="es-ES" b="0" i="1" smtClean="0">
                              <a:latin typeface="Cambria Math" panose="02040503050406030204" pitchFamily="18" charset="0"/>
                            </a:rPr>
                            <m:t>𝑛</m:t>
                          </m:r>
                        </m:sup>
                      </m:sSub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num>
                        <m:den>
                          <m:d>
                            <m:dPr>
                              <m:ctrlPr>
                                <a:rPr lang="es-ES" b="0" i="1" smtClean="0">
                                  <a:latin typeface="Cambria Math" panose="02040503050406030204" pitchFamily="18" charset="0"/>
                                </a:rPr>
                              </m:ctrlPr>
                            </m:dPr>
                            <m:e>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𝑛</m:t>
                              </m:r>
                            </m:e>
                          </m:d>
                          <m:r>
                            <a:rPr lang="es-ES" b="0" i="1" smtClean="0">
                              <a:latin typeface="Cambria Math" panose="02040503050406030204" pitchFamily="18" charset="0"/>
                            </a:rPr>
                            <m:t>!</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num>
                        <m:den>
                          <m:r>
                            <a:rPr lang="es-ES" b="0" i="1" smtClean="0">
                              <a:latin typeface="Cambria Math" panose="02040503050406030204" pitchFamily="18" charset="0"/>
                            </a:rPr>
                            <m:t>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num>
                        <m:den>
                          <m:r>
                            <a:rPr lang="es-ES" b="0" i="1" smtClean="0">
                              <a:latin typeface="Cambria Math" panose="02040503050406030204" pitchFamily="18" charset="0"/>
                            </a:rPr>
                            <m:t>1</m:t>
                          </m:r>
                        </m:den>
                      </m:f>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m:t>
                      </m:r>
                    </m:oMath>
                  </m:oMathPara>
                </a14:m>
                <a:endParaRPr lang="es-ES" dirty="0" smtClean="0"/>
              </a:p>
              <a:p>
                <a:pPr algn="just"/>
                <a:r>
                  <a:rPr lang="es-ES" dirty="0" smtClean="0"/>
                  <a:t>Así pues, una permutación de n elementos viene dada por:</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𝑛</m:t>
                          </m:r>
                        </m:sub>
                      </m:sSub>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m:t>
                      </m:r>
                    </m:oMath>
                  </m:oMathPara>
                </a14:m>
                <a:endParaRPr lang="es-ES" dirty="0" smtClean="0"/>
              </a:p>
              <a:p>
                <a:pPr algn="just"/>
                <a:r>
                  <a:rPr lang="es-ES" dirty="0" smtClean="0">
                    <a:solidFill>
                      <a:srgbClr val="0070C0"/>
                    </a:solidFill>
                  </a:rPr>
                  <a:t>Ejemplo: ¿Cuántos números de tres cifras pueden formarse con los dígitos 1, 2 y 3 sin repetirlos?</a:t>
                </a:r>
              </a:p>
              <a:p>
                <a:pPr lvl="1" algn="just"/>
                <a:r>
                  <a:rPr lang="es-ES" dirty="0" smtClean="0">
                    <a:solidFill>
                      <a:srgbClr val="0070C0"/>
                    </a:solidFill>
                  </a:rPr>
                  <a:t>Debemos calcular, pues, las permutaciones de 3 elementos. Por tanto, debemos calcular:</a:t>
                </a:r>
              </a:p>
              <a:p>
                <a:pPr marL="457200" lvl="1"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𝑃</m:t>
                          </m:r>
                        </m:e>
                        <m:sub>
                          <m:r>
                            <a:rPr lang="es-ES" b="0" i="1" smtClean="0">
                              <a:solidFill>
                                <a:srgbClr val="0070C0"/>
                              </a:solidFill>
                              <a:latin typeface="Cambria Math" panose="02040503050406030204" pitchFamily="18" charset="0"/>
                            </a:rPr>
                            <m:t>3</m:t>
                          </m:r>
                        </m:sub>
                      </m:sSub>
                      <m:r>
                        <a:rPr lang="es-ES" b="0" i="1" smtClean="0">
                          <a:solidFill>
                            <a:srgbClr val="0070C0"/>
                          </a:solidFill>
                          <a:latin typeface="Cambria Math" panose="02040503050406030204" pitchFamily="18" charset="0"/>
                        </a:rPr>
                        <m:t>=3!=3·2·1=6 </m:t>
                      </m:r>
                      <m:r>
                        <a:rPr lang="es-ES" b="0" i="1" smtClean="0">
                          <a:solidFill>
                            <a:srgbClr val="0070C0"/>
                          </a:solidFill>
                          <a:latin typeface="Cambria Math" panose="02040503050406030204" pitchFamily="18" charset="0"/>
                        </a:rPr>
                        <m:t>𝑒𝑙𝑒𝑚𝑒𝑛𝑡𝑜𝑠</m:t>
                      </m:r>
                    </m:oMath>
                  </m:oMathPara>
                </a14:m>
                <a:endParaRPr lang="es-ES" dirty="0" smtClean="0">
                  <a:solidFill>
                    <a:srgbClr val="0070C0"/>
                  </a:solidFill>
                </a:endParaRPr>
              </a:p>
              <a:p>
                <a:pPr lvl="1" algn="just"/>
                <a:r>
                  <a:rPr lang="es-ES" dirty="0" smtClean="0">
                    <a:solidFill>
                      <a:srgbClr val="0070C0"/>
                    </a:solidFill>
                  </a:rPr>
                  <a:t>Que, todo sea dicho, son 123, 132, 213, 231, 312 y 321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rotWithShape="0">
                <a:blip r:embed="rId3"/>
                <a:stretch>
                  <a:fillRect l="-1932" t="-3330"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0443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23083"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53908"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63757"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8409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5"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4331" y="1921691"/>
            <a:ext cx="642938" cy="642938"/>
          </a:xfrm>
          <a:prstGeom prst="rect">
            <a:avLst/>
          </a:prstGeom>
        </p:spPr>
      </p:pic>
    </p:spTree>
    <p:extLst>
      <p:ext uri="{BB962C8B-B14F-4D97-AF65-F5344CB8AC3E}">
        <p14:creationId xmlns:p14="http://schemas.microsoft.com/office/powerpoint/2010/main" val="6554793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chor="t">
            <a:normAutofit lnSpcReduction="10000"/>
          </a:bodyPr>
          <a:lstStyle/>
          <a:p>
            <a:pPr algn="just"/>
            <a:r>
              <a:rPr lang="es-ES" dirty="0" smtClean="0"/>
              <a:t>Ejercicios. </a:t>
            </a:r>
            <a:r>
              <a:rPr lang="es-ES" b="1" u="sng" dirty="0" smtClean="0"/>
              <a:t>Comprueba primero qué tipo de recuento es.</a:t>
            </a:r>
          </a:p>
          <a:p>
            <a:pPr lvl="1" algn="just"/>
            <a:r>
              <a:rPr lang="es-ES" sz="2100" dirty="0" smtClean="0">
                <a:solidFill>
                  <a:srgbClr val="0070C0"/>
                </a:solidFill>
              </a:rPr>
              <a:t>La liga española se compone de 20 equipos. ¿De cuántas formas puede quedar la tabla a final de temporada?</a:t>
            </a:r>
          </a:p>
          <a:p>
            <a:pPr lvl="1" algn="just"/>
            <a:r>
              <a:rPr lang="es-ES" sz="2100" dirty="0" smtClean="0">
                <a:solidFill>
                  <a:srgbClr val="0070C0"/>
                </a:solidFill>
              </a:rPr>
              <a:t>Asumiendo que Madrid y Barcelona ocuparán el primer y segundo lugar, ¿de cuántas formas puede quedar la tabla a final de temporada?</a:t>
            </a:r>
          </a:p>
          <a:p>
            <a:pPr lvl="1" algn="just"/>
            <a:r>
              <a:rPr lang="es-ES" sz="2100" dirty="0" smtClean="0">
                <a:solidFill>
                  <a:srgbClr val="0070C0"/>
                </a:solidFill>
              </a:rPr>
              <a:t>Determina de cuántas maneras pueden ordenarse las letras de la palabra SOCIALES</a:t>
            </a:r>
          </a:p>
          <a:p>
            <a:pPr lvl="1" algn="just"/>
            <a:r>
              <a:rPr lang="es-ES" sz="2100" dirty="0" smtClean="0">
                <a:solidFill>
                  <a:srgbClr val="0070C0"/>
                </a:solidFill>
              </a:rPr>
              <a:t>Hoy el profesor viene enfadado, y ha decidido castigar a 3 alumnos al azar. Si en la clase hay 20 alumnos, ¿cuántas opciones tiene el profesor?</a:t>
            </a:r>
          </a:p>
          <a:p>
            <a:pPr lvl="1" algn="just"/>
            <a:r>
              <a:rPr lang="es-ES" sz="2100" dirty="0" smtClean="0">
                <a:solidFill>
                  <a:srgbClr val="0070C0"/>
                </a:solidFill>
              </a:rPr>
              <a:t>Hoy el profesor ha decidido dar tres premios: 1º, 2º y 3º, aleatoriamente, entre sus 20 alumnos. ¿De cuántas formas puede repartirlos?</a:t>
            </a:r>
          </a:p>
          <a:p>
            <a:pPr lvl="1" algn="just"/>
            <a:r>
              <a:rPr lang="es-ES" sz="2100" dirty="0" smtClean="0">
                <a:solidFill>
                  <a:srgbClr val="0070C0"/>
                </a:solidFill>
              </a:rPr>
              <a:t>Determina y escribe las distintas maneras en que pueden desordenarse las letras de la palabra CASA</a:t>
            </a:r>
          </a:p>
        </p:txBody>
      </p:sp>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43420"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84094"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20443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1" y="310019"/>
            <a:ext cx="642938" cy="642938"/>
          </a:xfrm>
          <a:prstGeom prst="rect">
            <a:avLst/>
          </a:prstGeom>
        </p:spPr>
      </p:pic>
      <p:sp>
        <p:nvSpPr>
          <p:cNvPr id="17" name="Elipse 16"/>
          <p:cNvSpPr/>
          <p:nvPr/>
        </p:nvSpPr>
        <p:spPr>
          <a:xfrm>
            <a:off x="717813" y="1652816"/>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10</a:t>
            </a:r>
            <a:endParaRPr lang="es-ES" dirty="0">
              <a:latin typeface="Comic Sans MS" panose="030F0702030302020204" pitchFamily="66" charset="0"/>
            </a:endParaRPr>
          </a:p>
        </p:txBody>
      </p:sp>
      <p:sp>
        <p:nvSpPr>
          <p:cNvPr id="18" name="Elipse 17"/>
          <p:cNvSpPr/>
          <p:nvPr/>
        </p:nvSpPr>
        <p:spPr>
          <a:xfrm>
            <a:off x="717813" y="2399570"/>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11</a:t>
            </a:r>
            <a:endParaRPr lang="es-ES" dirty="0">
              <a:latin typeface="Comic Sans MS" panose="030F0702030302020204" pitchFamily="66" charset="0"/>
            </a:endParaRPr>
          </a:p>
        </p:txBody>
      </p:sp>
      <p:sp>
        <p:nvSpPr>
          <p:cNvPr id="19" name="Elipse 18"/>
          <p:cNvSpPr/>
          <p:nvPr/>
        </p:nvSpPr>
        <p:spPr>
          <a:xfrm>
            <a:off x="717813" y="3251228"/>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12</a:t>
            </a:r>
            <a:endParaRPr lang="es-ES" dirty="0">
              <a:latin typeface="Comic Sans MS" panose="030F0702030302020204" pitchFamily="66" charset="0"/>
            </a:endParaRPr>
          </a:p>
        </p:txBody>
      </p:sp>
      <p:sp>
        <p:nvSpPr>
          <p:cNvPr id="20" name="Elipse 19"/>
          <p:cNvSpPr/>
          <p:nvPr/>
        </p:nvSpPr>
        <p:spPr>
          <a:xfrm>
            <a:off x="730724" y="4145117"/>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13</a:t>
            </a:r>
            <a:endParaRPr lang="es-ES" dirty="0">
              <a:latin typeface="Comic Sans MS" panose="030F0702030302020204" pitchFamily="66" charset="0"/>
            </a:endParaRPr>
          </a:p>
        </p:txBody>
      </p:sp>
      <p:sp>
        <p:nvSpPr>
          <p:cNvPr id="21" name="Elipse 20"/>
          <p:cNvSpPr/>
          <p:nvPr/>
        </p:nvSpPr>
        <p:spPr>
          <a:xfrm>
            <a:off x="716573" y="5127771"/>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14</a:t>
            </a:r>
            <a:endParaRPr lang="es-ES" dirty="0">
              <a:latin typeface="Comic Sans MS" panose="030F0702030302020204" pitchFamily="66" charset="0"/>
            </a:endParaRPr>
          </a:p>
        </p:txBody>
      </p:sp>
      <p:sp>
        <p:nvSpPr>
          <p:cNvPr id="22" name="Elipse 21"/>
          <p:cNvSpPr/>
          <p:nvPr/>
        </p:nvSpPr>
        <p:spPr>
          <a:xfrm>
            <a:off x="732750" y="5979429"/>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15</a:t>
            </a:r>
            <a:endParaRPr lang="es-ES" dirty="0">
              <a:latin typeface="Comic Sans MS" panose="030F0702030302020204" pitchFamily="66" charset="0"/>
            </a:endParaRPr>
          </a:p>
        </p:txBody>
      </p:sp>
    </p:spTree>
    <p:extLst>
      <p:ext uri="{BB962C8B-B14F-4D97-AF65-F5344CB8AC3E}">
        <p14:creationId xmlns:p14="http://schemas.microsoft.com/office/powerpoint/2010/main" val="2598170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 </a:t>
            </a:r>
            <a:r>
              <a:rPr lang="es-ES" b="1" u="sng" dirty="0" smtClean="0"/>
              <a:t>Comprueba primero qué tipo de recuento es.</a:t>
            </a:r>
          </a:p>
          <a:p>
            <a:pPr lvl="1" algn="just"/>
            <a:r>
              <a:rPr lang="es-ES" sz="2100" dirty="0" smtClean="0">
                <a:solidFill>
                  <a:srgbClr val="0070C0"/>
                </a:solidFill>
              </a:rPr>
              <a:t>La liga española se compone de 20 equipos. ¿De cuántas formas puede quedar la tabla a final de temporada</a:t>
            </a:r>
            <a:r>
              <a:rPr lang="es-ES" sz="2100" dirty="0" smtClean="0">
                <a:solidFill>
                  <a:srgbClr val="0070C0"/>
                </a:solidFill>
              </a:rPr>
              <a:t>?</a:t>
            </a:r>
            <a:endParaRPr lang="es-ES" sz="2100" dirty="0" smtClean="0">
              <a:solidFill>
                <a:srgbClr val="0070C0"/>
              </a:solidFill>
            </a:endParaRPr>
          </a:p>
        </p:txBody>
      </p:sp>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43420"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84094"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20443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1" y="310019"/>
            <a:ext cx="642938" cy="642938"/>
          </a:xfrm>
          <a:prstGeom prst="rect">
            <a:avLst/>
          </a:prstGeom>
        </p:spPr>
      </p:pic>
      <p:sp>
        <p:nvSpPr>
          <p:cNvPr id="17" name="Elipse 16"/>
          <p:cNvSpPr/>
          <p:nvPr/>
        </p:nvSpPr>
        <p:spPr>
          <a:xfrm>
            <a:off x="717813" y="1652816"/>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10</a:t>
            </a:r>
            <a:endParaRPr lang="es-ES"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5" name="CuadroTexto 4"/>
              <p:cNvSpPr txBox="1"/>
              <p:nvPr/>
            </p:nvSpPr>
            <p:spPr>
              <a:xfrm>
                <a:off x="1763757" y="2460567"/>
                <a:ext cx="7006170" cy="2031325"/>
              </a:xfrm>
              <a:prstGeom prst="rect">
                <a:avLst/>
              </a:prstGeom>
              <a:noFill/>
            </p:spPr>
            <p:txBody>
              <a:bodyPr wrap="square" rtlCol="0">
                <a:spAutoFit/>
              </a:bodyPr>
              <a:lstStyle/>
              <a:p>
                <a:pPr marL="285750" indent="-285750">
                  <a:buFontTx/>
                  <a:buChar char="-"/>
                </a:pPr>
                <a:r>
                  <a:rPr lang="es-ES" dirty="0" smtClean="0"/>
                  <a:t>Se necesitan todos los elementos para ordenarlos.</a:t>
                </a:r>
              </a:p>
              <a:p>
                <a:pPr marL="285750" indent="-285750">
                  <a:buFontTx/>
                  <a:buChar char="-"/>
                </a:pPr>
                <a:r>
                  <a:rPr lang="es-ES" dirty="0" smtClean="0"/>
                  <a:t>Sí importa el orden</a:t>
                </a:r>
              </a:p>
              <a:p>
                <a:pPr marL="285750" indent="-285750">
                  <a:buFontTx/>
                  <a:buChar char="-"/>
                </a:pPr>
                <a:r>
                  <a:rPr lang="es-ES" dirty="0" smtClean="0"/>
                  <a:t>No se pueden repetir.</a:t>
                </a:r>
              </a:p>
              <a:p>
                <a:endParaRPr lang="es-ES" dirty="0"/>
              </a:p>
              <a:p>
                <a:r>
                  <a:rPr lang="es-ES" dirty="0" smtClean="0"/>
                  <a:t>Son permutaciones:</a:t>
                </a: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20</m:t>
                          </m:r>
                        </m:sub>
                      </m:sSub>
                      <m:r>
                        <a:rPr lang="es-ES" b="0" i="1" smtClean="0">
                          <a:latin typeface="Cambria Math" panose="02040503050406030204" pitchFamily="18" charset="0"/>
                        </a:rPr>
                        <m:t>=20!=20·19·18…·3·2·1=2,43·</m:t>
                      </m:r>
                      <m:sSup>
                        <m:sSupPr>
                          <m:ctrlPr>
                            <a:rPr lang="es-ES" b="0"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18</m:t>
                          </m:r>
                        </m:sup>
                      </m:sSup>
                    </m:oMath>
                  </m:oMathPara>
                </a14:m>
                <a:endParaRPr lang="es-ES" dirty="0" smtClean="0"/>
              </a:p>
              <a:p>
                <a:endParaRPr lang="es-ES" dirty="0"/>
              </a:p>
            </p:txBody>
          </p:sp>
        </mc:Choice>
        <mc:Fallback>
          <p:sp>
            <p:nvSpPr>
              <p:cNvPr id="5" name="CuadroTexto 4"/>
              <p:cNvSpPr txBox="1">
                <a:spLocks noRot="1" noChangeAspect="1" noMove="1" noResize="1" noEditPoints="1" noAdjustHandles="1" noChangeArrowheads="1" noChangeShapeType="1" noTextEdit="1"/>
              </p:cNvSpPr>
              <p:nvPr/>
            </p:nvSpPr>
            <p:spPr>
              <a:xfrm>
                <a:off x="1763757" y="2460567"/>
                <a:ext cx="7006170" cy="2031325"/>
              </a:xfrm>
              <a:prstGeom prst="rect">
                <a:avLst/>
              </a:prstGeom>
              <a:blipFill>
                <a:blip r:embed="rId5"/>
                <a:stretch>
                  <a:fillRect l="-696" t="-1802"/>
                </a:stretch>
              </a:blipFill>
            </p:spPr>
            <p:txBody>
              <a:bodyPr/>
              <a:lstStyle/>
              <a:p>
                <a:r>
                  <a:rPr lang="es-ES">
                    <a:noFill/>
                  </a:rPr>
                  <a:t> </a:t>
                </a:r>
              </a:p>
            </p:txBody>
          </p:sp>
        </mc:Fallback>
      </mc:AlternateContent>
    </p:spTree>
    <p:extLst>
      <p:ext uri="{BB962C8B-B14F-4D97-AF65-F5344CB8AC3E}">
        <p14:creationId xmlns:p14="http://schemas.microsoft.com/office/powerpoint/2010/main" val="5906712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857252"/>
            <a:ext cx="7514035" cy="1314449"/>
          </a:xfrm>
        </p:spPr>
        <p:txBody>
          <a:bodyPr/>
          <a:lstStyle/>
          <a:p>
            <a:r>
              <a:rPr lang="es-ES" u="sng" dirty="0" smtClean="0"/>
              <a:t>Combinatoria</a:t>
            </a:r>
            <a:endParaRPr lang="es-ES" u="sng" dirty="0"/>
          </a:p>
        </p:txBody>
      </p:sp>
      <p:sp>
        <p:nvSpPr>
          <p:cNvPr id="3" name="Content Placeholder 2"/>
          <p:cNvSpPr>
            <a:spLocks noGrp="1"/>
          </p:cNvSpPr>
          <p:nvPr>
            <p:ph idx="1"/>
          </p:nvPr>
        </p:nvSpPr>
        <p:spPr>
          <a:xfrm>
            <a:off x="1113234" y="2477419"/>
            <a:ext cx="7514035" cy="3523333"/>
          </a:xfrm>
        </p:spPr>
        <p:txBody>
          <a:bodyPr>
            <a:normAutofit fontScale="70000" lnSpcReduction="20000"/>
          </a:bodyPr>
          <a:lstStyle/>
          <a:p>
            <a:r>
              <a:rPr lang="es-ES" dirty="0" smtClean="0"/>
              <a:t>Técnicas de recuento</a:t>
            </a:r>
          </a:p>
          <a:p>
            <a:endParaRPr lang="es-ES" dirty="0" smtClean="0"/>
          </a:p>
          <a:p>
            <a:r>
              <a:rPr lang="es-ES" dirty="0" smtClean="0"/>
              <a:t>Diagrama de árbol o decisión</a:t>
            </a:r>
          </a:p>
          <a:p>
            <a:endParaRPr lang="es-ES" dirty="0" smtClean="0"/>
          </a:p>
          <a:p>
            <a:r>
              <a:rPr lang="es-ES" dirty="0" smtClean="0"/>
              <a:t>Agrupaciones de elementos (combinaciones, permutaciones, variaciones)</a:t>
            </a:r>
          </a:p>
          <a:p>
            <a:endParaRPr lang="es-ES" dirty="0" smtClean="0"/>
          </a:p>
          <a:p>
            <a:r>
              <a:rPr lang="es-ES" dirty="0" smtClean="0"/>
              <a:t>Números combinatorios. Propiedades</a:t>
            </a:r>
          </a:p>
          <a:p>
            <a:endParaRPr lang="es-ES" dirty="0" smtClean="0"/>
          </a:p>
          <a:p>
            <a:r>
              <a:rPr lang="es-ES" dirty="0" smtClean="0"/>
              <a:t>Binomio de Newton</a:t>
            </a:r>
          </a:p>
          <a:p>
            <a:endParaRPr lang="es-ES" dirty="0"/>
          </a:p>
        </p:txBody>
      </p:sp>
      <p:pic>
        <p:nvPicPr>
          <p:cNvPr id="1026" name="Picture 2" descr="http://us.123rf.com/400wm/400/400/fotoruhrgebiet/fotoruhrgebiet0912/fotoruhrgebiet091200034/6123795-cuando-una-hoja-de-tally-de-recuento-es-a-menudo-muy-ut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948" y="2171701"/>
            <a:ext cx="2620320" cy="1749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RPSNBW1LLE7V4kCkTDYO47_aC1uqA3s7D0zeVH7XXOMx-0Aag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6950" y="2177061"/>
            <a:ext cx="2620319" cy="1743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jugar-poker.info/images/Poker/Combinaciones/combinaciones-pok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2761" y="2177059"/>
            <a:ext cx="3215002" cy="15947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atematica.laguia2000.com/wp-content/uploads/2010/07/popo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417" y="2402304"/>
            <a:ext cx="2759687" cy="12878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0.gstatic.com/images?q=tbn:ANd9GcRlLiq9v68kNnzhVlSBZ1v1xqic_pW7zw1y7OfycOOpziNi504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4694" y="2281849"/>
            <a:ext cx="1685925" cy="15287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Magnetic Disk 11"/>
          <p:cNvSpPr/>
          <p:nvPr/>
        </p:nvSpPr>
        <p:spPr>
          <a:xfrm>
            <a:off x="1333571" y="142650"/>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553908" y="142650"/>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113234" y="137292"/>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4" name="Flowchart: Magnetic Disk 12"/>
          <p:cNvSpPr/>
          <p:nvPr/>
        </p:nvSpPr>
        <p:spPr>
          <a:xfrm>
            <a:off x="1774245" y="14532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53342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028"/>
                                        </p:tgtEl>
                                        <p:attrNameLst>
                                          <p:attrName>ppt_x</p:attrName>
                                        </p:attrNameLst>
                                      </p:cBhvr>
                                      <p:tavLst>
                                        <p:tav tm="0">
                                          <p:val>
                                            <p:strVal val="ppt_x"/>
                                          </p:val>
                                        </p:tav>
                                        <p:tav tm="100000">
                                          <p:val>
                                            <p:strVal val="ppt_x"/>
                                          </p:val>
                                        </p:tav>
                                      </p:tavLst>
                                    </p:anim>
                                    <p:anim calcmode="lin" valueType="num">
                                      <p:cBhvr additive="base">
                                        <p:cTn id="23" dur="500"/>
                                        <p:tgtEl>
                                          <p:spTgt spid="1028"/>
                                        </p:tgtEl>
                                        <p:attrNameLst>
                                          <p:attrName>ppt_y</p:attrName>
                                        </p:attrNameLst>
                                      </p:cBhvr>
                                      <p:tavLst>
                                        <p:tav tm="0">
                                          <p:val>
                                            <p:strVal val="ppt_y"/>
                                          </p:val>
                                        </p:tav>
                                        <p:tav tm="100000">
                                          <p:val>
                                            <p:strVal val="1+ppt_h/2"/>
                                          </p:val>
                                        </p:tav>
                                      </p:tavLst>
                                    </p:anim>
                                    <p:set>
                                      <p:cBhvr>
                                        <p:cTn id="24" dur="1" fill="hold">
                                          <p:stCondLst>
                                            <p:cond delay="499"/>
                                          </p:stCondLst>
                                        </p:cTn>
                                        <p:tgtEl>
                                          <p:spTgt spid="1028"/>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500" fill="hold"/>
                                        <p:tgtEl>
                                          <p:spTgt spid="1030"/>
                                        </p:tgtEl>
                                        <p:attrNameLst>
                                          <p:attrName>ppt_x</p:attrName>
                                        </p:attrNameLst>
                                      </p:cBhvr>
                                      <p:tavLst>
                                        <p:tav tm="0">
                                          <p:val>
                                            <p:strVal val="#ppt_x"/>
                                          </p:val>
                                        </p:tav>
                                        <p:tav tm="100000">
                                          <p:val>
                                            <p:strVal val="#ppt_x"/>
                                          </p:val>
                                        </p:tav>
                                      </p:tavLst>
                                    </p:anim>
                                    <p:anim calcmode="lin" valueType="num">
                                      <p:cBhvr additive="base">
                                        <p:cTn id="2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030"/>
                                        </p:tgtEl>
                                        <p:attrNameLst>
                                          <p:attrName>ppt_x</p:attrName>
                                        </p:attrNameLst>
                                      </p:cBhvr>
                                      <p:tavLst>
                                        <p:tav tm="0">
                                          <p:val>
                                            <p:strVal val="ppt_x"/>
                                          </p:val>
                                        </p:tav>
                                        <p:tav tm="100000">
                                          <p:val>
                                            <p:strVal val="ppt_x"/>
                                          </p:val>
                                        </p:tav>
                                      </p:tavLst>
                                    </p:anim>
                                    <p:anim calcmode="lin" valueType="num">
                                      <p:cBhvr additive="base">
                                        <p:cTn id="33" dur="500"/>
                                        <p:tgtEl>
                                          <p:spTgt spid="1030"/>
                                        </p:tgtEl>
                                        <p:attrNameLst>
                                          <p:attrName>ppt_y</p:attrName>
                                        </p:attrNameLst>
                                      </p:cBhvr>
                                      <p:tavLst>
                                        <p:tav tm="0">
                                          <p:val>
                                            <p:strVal val="ppt_y"/>
                                          </p:val>
                                        </p:tav>
                                        <p:tav tm="100000">
                                          <p:val>
                                            <p:strVal val="1+ppt_h/2"/>
                                          </p:val>
                                        </p:tav>
                                      </p:tavLst>
                                    </p:anim>
                                    <p:set>
                                      <p:cBhvr>
                                        <p:cTn id="34" dur="1" fill="hold">
                                          <p:stCondLst>
                                            <p:cond delay="499"/>
                                          </p:stCondLst>
                                        </p:cTn>
                                        <p:tgtEl>
                                          <p:spTgt spid="1030"/>
                                        </p:tgtEl>
                                        <p:attrNameLst>
                                          <p:attrName>style.visibility</p:attrName>
                                        </p:attrNameLst>
                                      </p:cBhvr>
                                      <p:to>
                                        <p:strVal val="hidden"/>
                                      </p:to>
                                    </p:set>
                                  </p:childTnLst>
                                </p:cTn>
                              </p:par>
                              <p:par>
                                <p:cTn id="35" presetID="2" presetClass="entr" presetSubtype="4"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additive="base">
                                        <p:cTn id="37" dur="500" fill="hold"/>
                                        <p:tgtEl>
                                          <p:spTgt spid="1032"/>
                                        </p:tgtEl>
                                        <p:attrNameLst>
                                          <p:attrName>ppt_x</p:attrName>
                                        </p:attrNameLst>
                                      </p:cBhvr>
                                      <p:tavLst>
                                        <p:tav tm="0">
                                          <p:val>
                                            <p:strVal val="#ppt_x"/>
                                          </p:val>
                                        </p:tav>
                                        <p:tav tm="100000">
                                          <p:val>
                                            <p:strVal val="#ppt_x"/>
                                          </p:val>
                                        </p:tav>
                                      </p:tavLst>
                                    </p:anim>
                                    <p:anim calcmode="lin" valueType="num">
                                      <p:cBhvr additive="base">
                                        <p:cTn id="3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32"/>
                                        </p:tgtEl>
                                        <p:attrNameLst>
                                          <p:attrName>ppt_x</p:attrName>
                                        </p:attrNameLst>
                                      </p:cBhvr>
                                      <p:tavLst>
                                        <p:tav tm="0">
                                          <p:val>
                                            <p:strVal val="ppt_x"/>
                                          </p:val>
                                        </p:tav>
                                        <p:tav tm="100000">
                                          <p:val>
                                            <p:strVal val="ppt_x"/>
                                          </p:val>
                                        </p:tav>
                                      </p:tavLst>
                                    </p:anim>
                                    <p:anim calcmode="lin" valueType="num">
                                      <p:cBhvr additive="base">
                                        <p:cTn id="43" dur="500"/>
                                        <p:tgtEl>
                                          <p:spTgt spid="1032"/>
                                        </p:tgtEl>
                                        <p:attrNameLst>
                                          <p:attrName>ppt_y</p:attrName>
                                        </p:attrNameLst>
                                      </p:cBhvr>
                                      <p:tavLst>
                                        <p:tav tm="0">
                                          <p:val>
                                            <p:strVal val="ppt_y"/>
                                          </p:val>
                                        </p:tav>
                                        <p:tav tm="100000">
                                          <p:val>
                                            <p:strVal val="1+ppt_h/2"/>
                                          </p:val>
                                        </p:tav>
                                      </p:tavLst>
                                    </p:anim>
                                    <p:set>
                                      <p:cBhvr>
                                        <p:cTn id="44" dur="1" fill="hold">
                                          <p:stCondLst>
                                            <p:cond delay="499"/>
                                          </p:stCondLst>
                                        </p:cTn>
                                        <p:tgtEl>
                                          <p:spTgt spid="1032"/>
                                        </p:tgtEl>
                                        <p:attrNameLst>
                                          <p:attrName>style.visibility</p:attrName>
                                        </p:attrNameLst>
                                      </p:cBhvr>
                                      <p:to>
                                        <p:strVal val="hidden"/>
                                      </p:to>
                                    </p:set>
                                  </p:childTnLst>
                                </p:cTn>
                              </p:par>
                              <p:par>
                                <p:cTn id="45" presetID="2" presetClass="entr" presetSubtype="4" fill="hold" nodeType="withEffect">
                                  <p:stCondLst>
                                    <p:cond delay="0"/>
                                  </p:stCondLst>
                                  <p:childTnLst>
                                    <p:set>
                                      <p:cBhvr>
                                        <p:cTn id="46" dur="1" fill="hold">
                                          <p:stCondLst>
                                            <p:cond delay="0"/>
                                          </p:stCondLst>
                                        </p:cTn>
                                        <p:tgtEl>
                                          <p:spTgt spid="1036"/>
                                        </p:tgtEl>
                                        <p:attrNameLst>
                                          <p:attrName>style.visibility</p:attrName>
                                        </p:attrNameLst>
                                      </p:cBhvr>
                                      <p:to>
                                        <p:strVal val="visible"/>
                                      </p:to>
                                    </p:set>
                                    <p:anim calcmode="lin" valueType="num">
                                      <p:cBhvr additive="base">
                                        <p:cTn id="47" dur="500" fill="hold"/>
                                        <p:tgtEl>
                                          <p:spTgt spid="1036"/>
                                        </p:tgtEl>
                                        <p:attrNameLst>
                                          <p:attrName>ppt_x</p:attrName>
                                        </p:attrNameLst>
                                      </p:cBhvr>
                                      <p:tavLst>
                                        <p:tav tm="0">
                                          <p:val>
                                            <p:strVal val="#ppt_x"/>
                                          </p:val>
                                        </p:tav>
                                        <p:tav tm="100000">
                                          <p:val>
                                            <p:strVal val="#ppt_x"/>
                                          </p:val>
                                        </p:tav>
                                      </p:tavLst>
                                    </p:anim>
                                    <p:anim calcmode="lin" valueType="num">
                                      <p:cBhvr additive="base">
                                        <p:cTn id="48" dur="500" fill="hold"/>
                                        <p:tgtEl>
                                          <p:spTgt spid="1036"/>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 </a:t>
            </a:r>
            <a:r>
              <a:rPr lang="es-ES" b="1" u="sng" dirty="0" smtClean="0"/>
              <a:t>Comprueba primero qué tipo de recuento es.</a:t>
            </a:r>
          </a:p>
          <a:p>
            <a:pPr lvl="1" algn="just"/>
            <a:r>
              <a:rPr lang="es-ES" sz="2100" dirty="0">
                <a:solidFill>
                  <a:srgbClr val="0070C0"/>
                </a:solidFill>
              </a:rPr>
              <a:t>Asumiendo que Madrid y Barcelona ocuparán el primer y segundo lugar, ¿de cuántas formas puede quedar la tabla a final de temporada?</a:t>
            </a:r>
          </a:p>
        </p:txBody>
      </p:sp>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43420"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84094"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20443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1" y="310019"/>
            <a:ext cx="642938" cy="642938"/>
          </a:xfrm>
          <a:prstGeom prst="rect">
            <a:avLst/>
          </a:prstGeom>
        </p:spPr>
      </p:pic>
      <p:sp>
        <p:nvSpPr>
          <p:cNvPr id="17" name="Elipse 16"/>
          <p:cNvSpPr/>
          <p:nvPr/>
        </p:nvSpPr>
        <p:spPr>
          <a:xfrm>
            <a:off x="717813" y="1652816"/>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11</a:t>
            </a:r>
            <a:endParaRPr lang="es-ES"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5" name="CuadroTexto 4"/>
              <p:cNvSpPr txBox="1"/>
              <p:nvPr/>
            </p:nvSpPr>
            <p:spPr>
              <a:xfrm>
                <a:off x="1763756" y="2460567"/>
                <a:ext cx="7104821" cy="3419398"/>
              </a:xfrm>
              <a:prstGeom prst="rect">
                <a:avLst/>
              </a:prstGeom>
              <a:noFill/>
            </p:spPr>
            <p:txBody>
              <a:bodyPr wrap="square" rtlCol="0">
                <a:spAutoFit/>
              </a:bodyPr>
              <a:lstStyle/>
              <a:p>
                <a:pPr marL="285750" indent="-285750">
                  <a:buFontTx/>
                  <a:buChar char="-"/>
                </a:pPr>
                <a:endParaRPr lang="es-ES" dirty="0" smtClean="0"/>
              </a:p>
              <a:p>
                <a:pPr marL="285750" indent="-285750">
                  <a:buFontTx/>
                  <a:buChar char="-"/>
                </a:pPr>
                <a:r>
                  <a:rPr lang="es-ES" dirty="0" smtClean="0"/>
                  <a:t>Se necesitan todos los elementos para ordenarlos (de los 18 restantes)</a:t>
                </a:r>
              </a:p>
              <a:p>
                <a:pPr marL="285750" indent="-285750">
                  <a:buFontTx/>
                  <a:buChar char="-"/>
                </a:pPr>
                <a:r>
                  <a:rPr lang="es-ES" dirty="0" smtClean="0"/>
                  <a:t>Sí importa el orden</a:t>
                </a:r>
              </a:p>
              <a:p>
                <a:pPr marL="285750" indent="-285750">
                  <a:buFontTx/>
                  <a:buChar char="-"/>
                </a:pPr>
                <a:r>
                  <a:rPr lang="es-ES" dirty="0" smtClean="0"/>
                  <a:t>No se pueden repetir.</a:t>
                </a:r>
              </a:p>
              <a:p>
                <a:endParaRPr lang="es-ES" dirty="0"/>
              </a:p>
              <a:p>
                <a:r>
                  <a:rPr lang="es-ES" dirty="0" smtClean="0"/>
                  <a:t>Son permutaciones de los 18 equipos que no son Madrid y Barça:</a:t>
                </a: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18</m:t>
                          </m:r>
                        </m:sub>
                      </m:sSub>
                      <m:r>
                        <a:rPr lang="es-ES" b="0" i="1" smtClean="0">
                          <a:latin typeface="Cambria Math" panose="02040503050406030204" pitchFamily="18" charset="0"/>
                        </a:rPr>
                        <m:t>=18!=18·17·…·3·2·1=6,4·</m:t>
                      </m:r>
                      <m:sSup>
                        <m:sSupPr>
                          <m:ctrlPr>
                            <a:rPr lang="es-ES" b="0"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15</m:t>
                          </m:r>
                        </m:sup>
                      </m:sSup>
                    </m:oMath>
                  </m:oMathPara>
                </a14:m>
                <a:endParaRPr lang="es-ES" dirty="0" smtClean="0"/>
              </a:p>
              <a:p>
                <a:endParaRPr lang="es-ES" dirty="0" smtClean="0"/>
              </a:p>
              <a:p>
                <a:r>
                  <a:rPr lang="es-ES" dirty="0" smtClean="0"/>
                  <a:t>Ahora bien, hay dos opciones para ordenar a Madrid y Barça, por tanto las opciones son:</a:t>
                </a:r>
              </a:p>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2·6,4·</m:t>
                      </m:r>
                      <m:sSup>
                        <m:sSupPr>
                          <m:ctrlPr>
                            <a:rPr lang="es-ES" b="0"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15</m:t>
                          </m:r>
                        </m:sup>
                      </m:sSup>
                      <m:r>
                        <a:rPr lang="es-ES" b="0" i="1" smtClean="0">
                          <a:latin typeface="Cambria Math" panose="02040503050406030204" pitchFamily="18" charset="0"/>
                        </a:rPr>
                        <m:t>=1,28·</m:t>
                      </m:r>
                      <m:sSup>
                        <m:sSupPr>
                          <m:ctrlPr>
                            <a:rPr lang="es-ES" b="0"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16</m:t>
                          </m:r>
                        </m:sup>
                      </m:sSup>
                    </m:oMath>
                  </m:oMathPara>
                </a14:m>
                <a:endParaRPr lang="es-ES" dirty="0" smtClean="0"/>
              </a:p>
              <a:p>
                <a:endParaRPr lang="es-ES" dirty="0"/>
              </a:p>
            </p:txBody>
          </p:sp>
        </mc:Choice>
        <mc:Fallback>
          <p:sp>
            <p:nvSpPr>
              <p:cNvPr id="5" name="CuadroTexto 4"/>
              <p:cNvSpPr txBox="1">
                <a:spLocks noRot="1" noChangeAspect="1" noMove="1" noResize="1" noEditPoints="1" noAdjustHandles="1" noChangeArrowheads="1" noChangeShapeType="1" noTextEdit="1"/>
              </p:cNvSpPr>
              <p:nvPr/>
            </p:nvSpPr>
            <p:spPr>
              <a:xfrm>
                <a:off x="1763756" y="2460567"/>
                <a:ext cx="7104821" cy="3419398"/>
              </a:xfrm>
              <a:prstGeom prst="rect">
                <a:avLst/>
              </a:prstGeom>
              <a:blipFill>
                <a:blip r:embed="rId5"/>
                <a:stretch>
                  <a:fillRect l="-686" r="-1286"/>
                </a:stretch>
              </a:blipFill>
            </p:spPr>
            <p:txBody>
              <a:bodyPr/>
              <a:lstStyle/>
              <a:p>
                <a:r>
                  <a:rPr lang="es-ES">
                    <a:noFill/>
                  </a:rPr>
                  <a:t> </a:t>
                </a:r>
              </a:p>
            </p:txBody>
          </p:sp>
        </mc:Fallback>
      </mc:AlternateContent>
    </p:spTree>
    <p:extLst>
      <p:ext uri="{BB962C8B-B14F-4D97-AF65-F5344CB8AC3E}">
        <p14:creationId xmlns:p14="http://schemas.microsoft.com/office/powerpoint/2010/main" val="2690845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 </a:t>
            </a:r>
            <a:r>
              <a:rPr lang="es-ES" b="1" u="sng" dirty="0" smtClean="0"/>
              <a:t>Comprueba primero qué tipo de recuento es.</a:t>
            </a:r>
          </a:p>
          <a:p>
            <a:pPr lvl="1" algn="just"/>
            <a:r>
              <a:rPr lang="es-ES" sz="2100" dirty="0">
                <a:solidFill>
                  <a:srgbClr val="0070C0"/>
                </a:solidFill>
              </a:rPr>
              <a:t>Determina de cuántas maneras pueden ordenarse las letras de la palabra SOCIALES</a:t>
            </a:r>
          </a:p>
        </p:txBody>
      </p:sp>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43420"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84094"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20443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1" y="310019"/>
            <a:ext cx="642938" cy="642938"/>
          </a:xfrm>
          <a:prstGeom prst="rect">
            <a:avLst/>
          </a:prstGeom>
        </p:spPr>
      </p:pic>
      <p:sp>
        <p:nvSpPr>
          <p:cNvPr id="17" name="Elipse 16"/>
          <p:cNvSpPr/>
          <p:nvPr/>
        </p:nvSpPr>
        <p:spPr>
          <a:xfrm>
            <a:off x="717813" y="1652816"/>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12</a:t>
            </a:r>
            <a:endParaRPr lang="es-ES"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5" name="CuadroTexto 4"/>
              <p:cNvSpPr txBox="1"/>
              <p:nvPr/>
            </p:nvSpPr>
            <p:spPr>
              <a:xfrm>
                <a:off x="1763756" y="2460567"/>
                <a:ext cx="7104821" cy="2585323"/>
              </a:xfrm>
              <a:prstGeom prst="rect">
                <a:avLst/>
              </a:prstGeom>
              <a:noFill/>
            </p:spPr>
            <p:txBody>
              <a:bodyPr wrap="square" rtlCol="0">
                <a:spAutoFit/>
              </a:bodyPr>
              <a:lstStyle/>
              <a:p>
                <a:pPr marL="285750" indent="-285750">
                  <a:buFontTx/>
                  <a:buChar char="-"/>
                </a:pPr>
                <a:endParaRPr lang="es-ES" dirty="0" smtClean="0"/>
              </a:p>
              <a:p>
                <a:pPr marL="285750" indent="-285750">
                  <a:buFontTx/>
                  <a:buChar char="-"/>
                </a:pPr>
                <a:r>
                  <a:rPr lang="es-ES" dirty="0" smtClean="0"/>
                  <a:t>Se necesitan todos los elementos para ordenarlos</a:t>
                </a:r>
              </a:p>
              <a:p>
                <a:pPr marL="285750" indent="-285750">
                  <a:buFontTx/>
                  <a:buChar char="-"/>
                </a:pPr>
                <a:r>
                  <a:rPr lang="es-ES" dirty="0" smtClean="0"/>
                  <a:t>Sí importa el orden</a:t>
                </a:r>
              </a:p>
              <a:p>
                <a:pPr marL="285750" indent="-285750">
                  <a:buFontTx/>
                  <a:buChar char="-"/>
                </a:pPr>
                <a:r>
                  <a:rPr lang="es-ES" dirty="0" smtClean="0"/>
                  <a:t>No se pueden repetir (no hay letras repetidas).</a:t>
                </a:r>
              </a:p>
              <a:p>
                <a:endParaRPr lang="es-ES" dirty="0"/>
              </a:p>
              <a:p>
                <a:r>
                  <a:rPr lang="es-ES" dirty="0" smtClean="0"/>
                  <a:t>Son permutaciones:</a:t>
                </a: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8</m:t>
                          </m:r>
                        </m:sub>
                      </m:sSub>
                      <m:r>
                        <a:rPr lang="es-ES" b="0" i="1" smtClean="0">
                          <a:latin typeface="Cambria Math" panose="02040503050406030204" pitchFamily="18" charset="0"/>
                        </a:rPr>
                        <m:t>=8!=8·7·…·3·2·1=40320</m:t>
                      </m:r>
                    </m:oMath>
                  </m:oMathPara>
                </a14:m>
                <a:endParaRPr lang="es-ES" dirty="0" smtClean="0"/>
              </a:p>
              <a:p>
                <a:endParaRPr lang="es-ES" dirty="0" smtClean="0"/>
              </a:p>
              <a:p>
                <a:endParaRPr lang="es-ES" dirty="0"/>
              </a:p>
            </p:txBody>
          </p:sp>
        </mc:Choice>
        <mc:Fallback>
          <p:sp>
            <p:nvSpPr>
              <p:cNvPr id="5" name="CuadroTexto 4"/>
              <p:cNvSpPr txBox="1">
                <a:spLocks noRot="1" noChangeAspect="1" noMove="1" noResize="1" noEditPoints="1" noAdjustHandles="1" noChangeArrowheads="1" noChangeShapeType="1" noTextEdit="1"/>
              </p:cNvSpPr>
              <p:nvPr/>
            </p:nvSpPr>
            <p:spPr>
              <a:xfrm>
                <a:off x="1763756" y="2460567"/>
                <a:ext cx="7104821" cy="2585323"/>
              </a:xfrm>
              <a:prstGeom prst="rect">
                <a:avLst/>
              </a:prstGeom>
              <a:blipFill>
                <a:blip r:embed="rId5"/>
                <a:stretch>
                  <a:fillRect l="-686"/>
                </a:stretch>
              </a:blipFill>
            </p:spPr>
            <p:txBody>
              <a:bodyPr/>
              <a:lstStyle/>
              <a:p>
                <a:r>
                  <a:rPr lang="es-ES">
                    <a:noFill/>
                  </a:rPr>
                  <a:t> </a:t>
                </a:r>
              </a:p>
            </p:txBody>
          </p:sp>
        </mc:Fallback>
      </mc:AlternateContent>
    </p:spTree>
    <p:extLst>
      <p:ext uri="{BB962C8B-B14F-4D97-AF65-F5344CB8AC3E}">
        <p14:creationId xmlns:p14="http://schemas.microsoft.com/office/powerpoint/2010/main" val="31191033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 </a:t>
            </a:r>
            <a:r>
              <a:rPr lang="es-ES" b="1" u="sng" dirty="0" smtClean="0"/>
              <a:t>Comprueba primero qué tipo de recuento es.</a:t>
            </a:r>
          </a:p>
          <a:p>
            <a:pPr lvl="1" algn="just"/>
            <a:r>
              <a:rPr lang="es-ES" sz="2100" dirty="0">
                <a:solidFill>
                  <a:srgbClr val="0070C0"/>
                </a:solidFill>
              </a:rPr>
              <a:t>Hoy el profesor viene enfadado, y ha decidido castigar a 3 alumnos al azar. Si en la clase hay 20 alumnos, ¿cuántas opciones tiene el profesor?</a:t>
            </a:r>
          </a:p>
        </p:txBody>
      </p:sp>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43420"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84094"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20443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1" y="310019"/>
            <a:ext cx="642938" cy="642938"/>
          </a:xfrm>
          <a:prstGeom prst="rect">
            <a:avLst/>
          </a:prstGeom>
        </p:spPr>
      </p:pic>
      <p:sp>
        <p:nvSpPr>
          <p:cNvPr id="17" name="Elipse 16"/>
          <p:cNvSpPr/>
          <p:nvPr/>
        </p:nvSpPr>
        <p:spPr>
          <a:xfrm>
            <a:off x="717813" y="1652816"/>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13</a:t>
            </a:r>
            <a:endParaRPr lang="es-ES" dirty="0">
              <a:latin typeface="Comic Sans MS" panose="030F0702030302020204" pitchFamily="66" charset="0"/>
            </a:endParaRPr>
          </a:p>
        </p:txBody>
      </p:sp>
      <p:sp>
        <p:nvSpPr>
          <p:cNvPr id="5" name="CuadroTexto 4"/>
          <p:cNvSpPr txBox="1"/>
          <p:nvPr/>
        </p:nvSpPr>
        <p:spPr>
          <a:xfrm>
            <a:off x="1763756" y="2460567"/>
            <a:ext cx="7104821" cy="2308324"/>
          </a:xfrm>
          <a:prstGeom prst="rect">
            <a:avLst/>
          </a:prstGeom>
          <a:noFill/>
        </p:spPr>
        <p:txBody>
          <a:bodyPr wrap="square" rtlCol="0">
            <a:spAutoFit/>
          </a:bodyPr>
          <a:lstStyle/>
          <a:p>
            <a:pPr marL="285750" indent="-285750">
              <a:buFontTx/>
              <a:buChar char="-"/>
            </a:pPr>
            <a:endParaRPr lang="es-ES" dirty="0" smtClean="0"/>
          </a:p>
          <a:p>
            <a:pPr marL="285750" indent="-285750">
              <a:buFontTx/>
              <a:buChar char="-"/>
            </a:pPr>
            <a:r>
              <a:rPr lang="es-ES" dirty="0" smtClean="0"/>
              <a:t>NO se necesitan todos los elementos</a:t>
            </a:r>
          </a:p>
          <a:p>
            <a:pPr marL="285750" indent="-285750">
              <a:buFontTx/>
              <a:buChar char="-"/>
            </a:pPr>
            <a:r>
              <a:rPr lang="es-ES" dirty="0" smtClean="0">
                <a:solidFill>
                  <a:srgbClr val="FF0000"/>
                </a:solidFill>
              </a:rPr>
              <a:t>NO importa el orden</a:t>
            </a:r>
          </a:p>
          <a:p>
            <a:pPr marL="285750" indent="-285750">
              <a:buFontTx/>
              <a:buChar char="-"/>
            </a:pPr>
            <a:r>
              <a:rPr lang="es-ES" dirty="0" smtClean="0"/>
              <a:t>No se pueden repetir</a:t>
            </a:r>
          </a:p>
          <a:p>
            <a:pPr marL="285750" indent="-285750">
              <a:buFontTx/>
              <a:buChar char="-"/>
            </a:pPr>
            <a:endParaRPr lang="es-ES" dirty="0"/>
          </a:p>
          <a:p>
            <a:r>
              <a:rPr lang="es-ES" dirty="0" smtClean="0"/>
              <a:t>No son permutaciones ni variaciones (son combinaciones)</a:t>
            </a:r>
          </a:p>
          <a:p>
            <a:endParaRPr lang="es-ES" dirty="0" smtClean="0"/>
          </a:p>
          <a:p>
            <a:endParaRPr lang="es-ES" dirty="0"/>
          </a:p>
        </p:txBody>
      </p:sp>
    </p:spTree>
    <p:extLst>
      <p:ext uri="{BB962C8B-B14F-4D97-AF65-F5344CB8AC3E}">
        <p14:creationId xmlns:p14="http://schemas.microsoft.com/office/powerpoint/2010/main" val="40518256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 </a:t>
            </a:r>
            <a:r>
              <a:rPr lang="es-ES" b="1" u="sng" dirty="0" smtClean="0"/>
              <a:t>Comprueba primero qué tipo de recuento es.</a:t>
            </a:r>
          </a:p>
          <a:p>
            <a:pPr lvl="1" algn="just"/>
            <a:r>
              <a:rPr lang="es-ES" sz="2100" dirty="0">
                <a:solidFill>
                  <a:srgbClr val="0070C0"/>
                </a:solidFill>
              </a:rPr>
              <a:t>Hoy el profesor ha decidido dar tres premios: 1º, 2º y 3º, aleatoriamente, entre sus 20 alumnos. ¿De cuántas formas puede repartirlos?</a:t>
            </a:r>
          </a:p>
        </p:txBody>
      </p:sp>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43420"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84094"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20443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1" y="310019"/>
            <a:ext cx="642938" cy="642938"/>
          </a:xfrm>
          <a:prstGeom prst="rect">
            <a:avLst/>
          </a:prstGeom>
        </p:spPr>
      </p:pic>
      <p:sp>
        <p:nvSpPr>
          <p:cNvPr id="17" name="Elipse 16"/>
          <p:cNvSpPr/>
          <p:nvPr/>
        </p:nvSpPr>
        <p:spPr>
          <a:xfrm>
            <a:off x="717813" y="1652816"/>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14</a:t>
            </a:r>
            <a:endParaRPr lang="es-ES"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5" name="CuadroTexto 4"/>
              <p:cNvSpPr txBox="1"/>
              <p:nvPr/>
            </p:nvSpPr>
            <p:spPr>
              <a:xfrm>
                <a:off x="1763756" y="2460567"/>
                <a:ext cx="7104821" cy="3168816"/>
              </a:xfrm>
              <a:prstGeom prst="rect">
                <a:avLst/>
              </a:prstGeom>
              <a:noFill/>
            </p:spPr>
            <p:txBody>
              <a:bodyPr wrap="square" rtlCol="0">
                <a:spAutoFit/>
              </a:bodyPr>
              <a:lstStyle/>
              <a:p>
                <a:pPr marL="285750" indent="-285750">
                  <a:buFontTx/>
                  <a:buChar char="-"/>
                </a:pPr>
                <a:endParaRPr lang="es-ES" dirty="0" smtClean="0"/>
              </a:p>
              <a:p>
                <a:pPr marL="285750" indent="-285750">
                  <a:buFontTx/>
                  <a:buChar char="-"/>
                </a:pPr>
                <a:r>
                  <a:rPr lang="es-ES" dirty="0" smtClean="0"/>
                  <a:t>NO se necesitan todos los elementos para ordenarlos</a:t>
                </a:r>
              </a:p>
              <a:p>
                <a:pPr marL="285750" indent="-285750">
                  <a:buFontTx/>
                  <a:buChar char="-"/>
                </a:pPr>
                <a:r>
                  <a:rPr lang="es-ES" dirty="0" smtClean="0"/>
                  <a:t>Sí importa el orden</a:t>
                </a:r>
              </a:p>
              <a:p>
                <a:pPr marL="285750" indent="-285750">
                  <a:buFontTx/>
                  <a:buChar char="-"/>
                </a:pPr>
                <a:r>
                  <a:rPr lang="es-ES" dirty="0" smtClean="0"/>
                  <a:t>No se pueden repetir.</a:t>
                </a:r>
              </a:p>
              <a:p>
                <a:endParaRPr lang="es-ES" dirty="0"/>
              </a:p>
              <a:p>
                <a:r>
                  <a:rPr lang="es-ES" dirty="0" smtClean="0"/>
                  <a:t>Son variaciones sin repetición de 20 elementos tomados de 3 en 3:</a:t>
                </a:r>
              </a:p>
              <a:p>
                <a:endParaRPr lang="es-ES" dirty="0"/>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20,3</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20!</m:t>
                          </m:r>
                        </m:num>
                        <m:den>
                          <m:d>
                            <m:dPr>
                              <m:ctrlPr>
                                <a:rPr lang="es-ES" b="0" i="1" smtClean="0">
                                  <a:latin typeface="Cambria Math" panose="02040503050406030204" pitchFamily="18" charset="0"/>
                                </a:rPr>
                              </m:ctrlPr>
                            </m:dPr>
                            <m:e>
                              <m:r>
                                <a:rPr lang="es-ES" b="0" i="1" smtClean="0">
                                  <a:latin typeface="Cambria Math" panose="02040503050406030204" pitchFamily="18" charset="0"/>
                                </a:rPr>
                                <m:t>20−3</m:t>
                              </m:r>
                            </m:e>
                          </m:d>
                          <m:r>
                            <a:rPr lang="es-ES" b="0" i="1" smtClean="0">
                              <a:latin typeface="Cambria Math" panose="02040503050406030204" pitchFamily="18" charset="0"/>
                            </a:rPr>
                            <m:t>!</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20!</m:t>
                          </m:r>
                        </m:num>
                        <m:den>
                          <m:r>
                            <a:rPr lang="es-ES" b="0" i="1" smtClean="0">
                              <a:latin typeface="Cambria Math" panose="02040503050406030204" pitchFamily="18" charset="0"/>
                            </a:rPr>
                            <m:t>17!</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20·19·18·17!</m:t>
                          </m:r>
                        </m:num>
                        <m:den>
                          <m:r>
                            <a:rPr lang="es-ES" b="0" i="1" smtClean="0">
                              <a:latin typeface="Cambria Math" panose="02040503050406030204" pitchFamily="18" charset="0"/>
                            </a:rPr>
                            <m:t>17!</m:t>
                          </m:r>
                        </m:den>
                      </m:f>
                      <m:r>
                        <a:rPr lang="es-ES" b="0" i="1" smtClean="0">
                          <a:latin typeface="Cambria Math" panose="02040503050406030204" pitchFamily="18" charset="0"/>
                        </a:rPr>
                        <m:t>=20·19·18=6840</m:t>
                      </m:r>
                    </m:oMath>
                  </m:oMathPara>
                </a14:m>
                <a:endParaRPr lang="es-ES" dirty="0" smtClean="0"/>
              </a:p>
              <a:p>
                <a:endParaRPr lang="es-ES" dirty="0" smtClean="0"/>
              </a:p>
              <a:p>
                <a:endParaRPr lang="es-ES" dirty="0"/>
              </a:p>
            </p:txBody>
          </p:sp>
        </mc:Choice>
        <mc:Fallback>
          <p:sp>
            <p:nvSpPr>
              <p:cNvPr id="5" name="CuadroTexto 4"/>
              <p:cNvSpPr txBox="1">
                <a:spLocks noRot="1" noChangeAspect="1" noMove="1" noResize="1" noEditPoints="1" noAdjustHandles="1" noChangeArrowheads="1" noChangeShapeType="1" noTextEdit="1"/>
              </p:cNvSpPr>
              <p:nvPr/>
            </p:nvSpPr>
            <p:spPr>
              <a:xfrm>
                <a:off x="1763756" y="2460567"/>
                <a:ext cx="7104821" cy="3168816"/>
              </a:xfrm>
              <a:prstGeom prst="rect">
                <a:avLst/>
              </a:prstGeom>
              <a:blipFill>
                <a:blip r:embed="rId5"/>
                <a:stretch>
                  <a:fillRect l="-686"/>
                </a:stretch>
              </a:blipFill>
            </p:spPr>
            <p:txBody>
              <a:bodyPr/>
              <a:lstStyle/>
              <a:p>
                <a:r>
                  <a:rPr lang="es-ES">
                    <a:noFill/>
                  </a:rPr>
                  <a:t> </a:t>
                </a:r>
              </a:p>
            </p:txBody>
          </p:sp>
        </mc:Fallback>
      </mc:AlternateContent>
    </p:spTree>
    <p:extLst>
      <p:ext uri="{BB962C8B-B14F-4D97-AF65-F5344CB8AC3E}">
        <p14:creationId xmlns:p14="http://schemas.microsoft.com/office/powerpoint/2010/main" val="690934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4. </a:t>
            </a:r>
            <a:r>
              <a:rPr lang="es-ES" dirty="0"/>
              <a:t>Permutaciones</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 </a:t>
            </a:r>
            <a:r>
              <a:rPr lang="es-ES" b="1" u="sng" dirty="0" smtClean="0"/>
              <a:t>Comprueba primero qué tipo de recuento es.</a:t>
            </a:r>
          </a:p>
          <a:p>
            <a:pPr lvl="1" algn="just"/>
            <a:r>
              <a:rPr lang="es-ES" sz="2100" dirty="0">
                <a:solidFill>
                  <a:srgbClr val="0070C0"/>
                </a:solidFill>
              </a:rPr>
              <a:t>Determina y escribe las distintas maneras en que pueden desordenarse las letras de la palabra CASA</a:t>
            </a:r>
          </a:p>
        </p:txBody>
      </p:sp>
      <p:sp>
        <p:nvSpPr>
          <p:cNvPr id="4" name="Flowchart: Magnetic Disk 3"/>
          <p:cNvSpPr/>
          <p:nvPr/>
        </p:nvSpPr>
        <p:spPr>
          <a:xfrm>
            <a:off x="1113234" y="33607"/>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43420"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984094"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204431" y="3085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1" y="310019"/>
            <a:ext cx="642938" cy="642938"/>
          </a:xfrm>
          <a:prstGeom prst="rect">
            <a:avLst/>
          </a:prstGeom>
        </p:spPr>
      </p:pic>
      <p:sp>
        <p:nvSpPr>
          <p:cNvPr id="17" name="Elipse 16"/>
          <p:cNvSpPr/>
          <p:nvPr/>
        </p:nvSpPr>
        <p:spPr>
          <a:xfrm>
            <a:off x="717813" y="1652816"/>
            <a:ext cx="615758" cy="6157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15</a:t>
            </a:r>
            <a:endParaRPr lang="es-ES" dirty="0">
              <a:latin typeface="Comic Sans MS" panose="030F0702030302020204" pitchFamily="66" charset="0"/>
            </a:endParaRPr>
          </a:p>
        </p:txBody>
      </p:sp>
      <p:sp>
        <p:nvSpPr>
          <p:cNvPr id="5" name="CuadroTexto 4"/>
          <p:cNvSpPr txBox="1"/>
          <p:nvPr/>
        </p:nvSpPr>
        <p:spPr>
          <a:xfrm>
            <a:off x="1763756" y="2460567"/>
            <a:ext cx="7104821" cy="2308324"/>
          </a:xfrm>
          <a:prstGeom prst="rect">
            <a:avLst/>
          </a:prstGeom>
          <a:noFill/>
        </p:spPr>
        <p:txBody>
          <a:bodyPr wrap="square" rtlCol="0">
            <a:spAutoFit/>
          </a:bodyPr>
          <a:lstStyle/>
          <a:p>
            <a:pPr marL="285750" indent="-285750">
              <a:buFontTx/>
              <a:buChar char="-"/>
            </a:pPr>
            <a:endParaRPr lang="es-ES" dirty="0" smtClean="0"/>
          </a:p>
          <a:p>
            <a:pPr marL="285750" indent="-285750">
              <a:buFontTx/>
              <a:buChar char="-"/>
            </a:pPr>
            <a:r>
              <a:rPr lang="es-ES" dirty="0" smtClean="0"/>
              <a:t>SI se necesitan todos los elementos para ordenarlos</a:t>
            </a:r>
          </a:p>
          <a:p>
            <a:pPr marL="285750" indent="-285750">
              <a:buFontTx/>
              <a:buChar char="-"/>
            </a:pPr>
            <a:r>
              <a:rPr lang="es-ES" dirty="0" smtClean="0"/>
              <a:t>Sí importa el orden</a:t>
            </a:r>
          </a:p>
          <a:p>
            <a:pPr marL="285750" indent="-285750">
              <a:buFontTx/>
              <a:buChar char="-"/>
            </a:pPr>
            <a:r>
              <a:rPr lang="es-ES" dirty="0" smtClean="0">
                <a:solidFill>
                  <a:srgbClr val="FF0000"/>
                </a:solidFill>
              </a:rPr>
              <a:t>Se pueden repetir.</a:t>
            </a:r>
          </a:p>
          <a:p>
            <a:endParaRPr lang="es-ES" dirty="0"/>
          </a:p>
          <a:p>
            <a:r>
              <a:rPr lang="es-ES" dirty="0" smtClean="0"/>
              <a:t>Serían permutaciones, pero con repetición.</a:t>
            </a:r>
          </a:p>
          <a:p>
            <a:endParaRPr lang="es-ES" dirty="0" smtClean="0"/>
          </a:p>
          <a:p>
            <a:endParaRPr lang="es-ES" dirty="0"/>
          </a:p>
        </p:txBody>
      </p:sp>
    </p:spTree>
    <p:extLst>
      <p:ext uri="{BB962C8B-B14F-4D97-AF65-F5344CB8AC3E}">
        <p14:creationId xmlns:p14="http://schemas.microsoft.com/office/powerpoint/2010/main" val="2841299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5. Permutaciones con repetición</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algn="just"/>
                <a:r>
                  <a:rPr lang="es-ES" dirty="0" smtClean="0">
                    <a:solidFill>
                      <a:srgbClr val="0070C0"/>
                    </a:solidFill>
                  </a:rPr>
                  <a:t>Ejemplo: ¿de cuántas maneras podemos desordenar las letras de la palabra CASA?</a:t>
                </a:r>
              </a:p>
              <a:p>
                <a:pPr algn="just"/>
                <a:r>
                  <a:rPr lang="es-ES" dirty="0" smtClean="0">
                    <a:solidFill>
                      <a:srgbClr val="0070C0"/>
                    </a:solidFill>
                  </a:rPr>
                  <a:t>Solución: supongamos que es una permutación de 4 elementos:</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𝑃</m:t>
                          </m:r>
                        </m:e>
                        <m:sub>
                          <m:r>
                            <a:rPr lang="es-ES" b="0" i="1" smtClean="0">
                              <a:solidFill>
                                <a:srgbClr val="0070C0"/>
                              </a:solidFill>
                              <a:latin typeface="Cambria Math" panose="02040503050406030204" pitchFamily="18" charset="0"/>
                            </a:rPr>
                            <m:t>4</m:t>
                          </m:r>
                        </m:sub>
                      </m:sSub>
                      <m:r>
                        <a:rPr lang="es-ES" b="0" i="1" smtClean="0">
                          <a:solidFill>
                            <a:srgbClr val="0070C0"/>
                          </a:solidFill>
                          <a:latin typeface="Cambria Math" panose="02040503050406030204" pitchFamily="18" charset="0"/>
                        </a:rPr>
                        <m:t>=4!=4·3·2·1=24 </m:t>
                      </m:r>
                      <m:r>
                        <a:rPr lang="es-ES" b="0" i="1" smtClean="0">
                          <a:solidFill>
                            <a:srgbClr val="0070C0"/>
                          </a:solidFill>
                          <a:latin typeface="Cambria Math" panose="02040503050406030204" pitchFamily="18" charset="0"/>
                        </a:rPr>
                        <m:t>𝑓𝑜𝑟𝑚𝑎𝑠</m:t>
                      </m:r>
                    </m:oMath>
                  </m:oMathPara>
                </a14:m>
                <a:endParaRPr lang="es-ES" dirty="0" smtClean="0">
                  <a:solidFill>
                    <a:srgbClr val="0070C0"/>
                  </a:solidFill>
                </a:endParaRPr>
              </a:p>
              <a:p>
                <a:pPr algn="just"/>
                <a:r>
                  <a:rPr lang="es-ES" dirty="0" smtClean="0">
                    <a:solidFill>
                      <a:srgbClr val="0070C0"/>
                    </a:solidFill>
                  </a:rPr>
                  <a:t>Que son:</a:t>
                </a:r>
              </a:p>
              <a:p>
                <a:pPr algn="just"/>
                <a:endParaRPr lang="es-ES" dirty="0">
                  <a:solidFill>
                    <a:srgbClr val="0070C0"/>
                  </a:solidFill>
                </a:endParaRPr>
              </a:p>
              <a:p>
                <a:pPr algn="just"/>
                <a:endParaRPr lang="es-ES" dirty="0" smtClean="0">
                  <a:solidFill>
                    <a:srgbClr val="0070C0"/>
                  </a:solidFill>
                </a:endParaRPr>
              </a:p>
              <a:p>
                <a:pPr algn="just"/>
                <a:endParaRPr lang="es-ES" dirty="0">
                  <a:solidFill>
                    <a:srgbClr val="0070C0"/>
                  </a:solidFill>
                </a:endParaRPr>
              </a:p>
              <a:p>
                <a:pPr algn="just"/>
                <a:r>
                  <a:rPr lang="es-ES" dirty="0" smtClean="0">
                    <a:solidFill>
                      <a:srgbClr val="0070C0"/>
                    </a:solidFill>
                  </a:rPr>
                  <a:t>¿Algún problema?</a:t>
                </a:r>
              </a:p>
              <a:p>
                <a:pPr marL="0" indent="0" algn="just">
                  <a:buNone/>
                </a:pPr>
                <a:endParaRPr lang="es-ES"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3"/>
                <a:stretch>
                  <a:fillRect l="-1978" t="-3444" r="-1266"/>
                </a:stretch>
              </a:blipFill>
            </p:spPr>
            <p:txBody>
              <a:bodyPr/>
              <a:lstStyle/>
              <a:p>
                <a:r>
                  <a:rPr lang="es-E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948214842"/>
              </p:ext>
            </p:extLst>
          </p:nvPr>
        </p:nvGraphicFramePr>
        <p:xfrm>
          <a:off x="1755354" y="3908845"/>
          <a:ext cx="4572000" cy="1483360"/>
        </p:xfrm>
        <a:graphic>
          <a:graphicData uri="http://schemas.openxmlformats.org/drawingml/2006/table">
            <a:tbl>
              <a:tblPr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0840">
                <a:tc>
                  <a:txBody>
                    <a:bodyPr/>
                    <a:lstStyle/>
                    <a:p>
                      <a:r>
                        <a:rPr lang="es-ES" dirty="0" smtClean="0"/>
                        <a:t>CASA</a:t>
                      </a:r>
                      <a:endParaRPr lang="es-ES" dirty="0"/>
                    </a:p>
                  </a:txBody>
                  <a:tcPr/>
                </a:tc>
                <a:tc>
                  <a:txBody>
                    <a:bodyPr/>
                    <a:lstStyle/>
                    <a:p>
                      <a:r>
                        <a:rPr lang="es-ES" dirty="0" smtClean="0"/>
                        <a:t>CAAS</a:t>
                      </a:r>
                      <a:endParaRPr lang="es-ES" dirty="0"/>
                    </a:p>
                  </a:txBody>
                  <a:tcPr/>
                </a:tc>
                <a:tc>
                  <a:txBody>
                    <a:bodyPr/>
                    <a:lstStyle/>
                    <a:p>
                      <a:r>
                        <a:rPr lang="es-ES" dirty="0" smtClean="0"/>
                        <a:t>CAAS</a:t>
                      </a:r>
                      <a:endParaRPr lang="es-ES" dirty="0"/>
                    </a:p>
                  </a:txBody>
                  <a:tcPr/>
                </a:tc>
                <a:tc>
                  <a:txBody>
                    <a:bodyPr/>
                    <a:lstStyle/>
                    <a:p>
                      <a:r>
                        <a:rPr lang="es-ES" dirty="0" smtClean="0"/>
                        <a:t>CASA</a:t>
                      </a:r>
                      <a:endParaRPr lang="es-ES" dirty="0"/>
                    </a:p>
                  </a:txBody>
                  <a:tcPr/>
                </a:tc>
                <a:tc>
                  <a:txBody>
                    <a:bodyPr/>
                    <a:lstStyle/>
                    <a:p>
                      <a:r>
                        <a:rPr lang="es-ES" dirty="0" smtClean="0"/>
                        <a:t>CSAA</a:t>
                      </a:r>
                      <a:endParaRPr lang="es-ES" dirty="0"/>
                    </a:p>
                  </a:txBody>
                  <a:tcPr/>
                </a:tc>
                <a:tc>
                  <a:txBody>
                    <a:bodyPr/>
                    <a:lstStyle/>
                    <a:p>
                      <a:r>
                        <a:rPr lang="es-ES" dirty="0" smtClean="0"/>
                        <a:t>CSAA</a:t>
                      </a:r>
                      <a:endParaRPr lang="es-ES" dirty="0"/>
                    </a:p>
                  </a:txBody>
                  <a:tcPr/>
                </a:tc>
                <a:extLst>
                  <a:ext uri="{0D108BD9-81ED-4DB2-BD59-A6C34878D82A}">
                    <a16:rowId xmlns:a16="http://schemas.microsoft.com/office/drawing/2014/main" val="10000"/>
                  </a:ext>
                </a:extLst>
              </a:tr>
              <a:tr h="370840">
                <a:tc>
                  <a:txBody>
                    <a:bodyPr/>
                    <a:lstStyle/>
                    <a:p>
                      <a:r>
                        <a:rPr lang="es-ES" dirty="0" smtClean="0"/>
                        <a:t>ASAC</a:t>
                      </a:r>
                      <a:endParaRPr lang="es-ES" dirty="0"/>
                    </a:p>
                  </a:txBody>
                  <a:tcPr/>
                </a:tc>
                <a:tc>
                  <a:txBody>
                    <a:bodyPr/>
                    <a:lstStyle/>
                    <a:p>
                      <a:r>
                        <a:rPr lang="es-ES" dirty="0" smtClean="0"/>
                        <a:t>ASCA</a:t>
                      </a:r>
                      <a:endParaRPr lang="es-ES" dirty="0"/>
                    </a:p>
                  </a:txBody>
                  <a:tcPr/>
                </a:tc>
                <a:tc>
                  <a:txBody>
                    <a:bodyPr/>
                    <a:lstStyle/>
                    <a:p>
                      <a:r>
                        <a:rPr lang="es-ES" dirty="0" smtClean="0"/>
                        <a:t>ACSA</a:t>
                      </a:r>
                      <a:endParaRPr lang="es-ES" dirty="0"/>
                    </a:p>
                  </a:txBody>
                  <a:tcPr/>
                </a:tc>
                <a:tc>
                  <a:txBody>
                    <a:bodyPr/>
                    <a:lstStyle/>
                    <a:p>
                      <a:r>
                        <a:rPr lang="es-ES" dirty="0" smtClean="0"/>
                        <a:t>ACAS</a:t>
                      </a:r>
                      <a:endParaRPr lang="es-ES" dirty="0"/>
                    </a:p>
                  </a:txBody>
                  <a:tcPr/>
                </a:tc>
                <a:tc>
                  <a:txBody>
                    <a:bodyPr/>
                    <a:lstStyle/>
                    <a:p>
                      <a:r>
                        <a:rPr lang="es-ES" dirty="0" smtClean="0"/>
                        <a:t>AACS</a:t>
                      </a:r>
                      <a:endParaRPr lang="es-ES" dirty="0"/>
                    </a:p>
                  </a:txBody>
                  <a:tcPr/>
                </a:tc>
                <a:tc>
                  <a:txBody>
                    <a:bodyPr/>
                    <a:lstStyle/>
                    <a:p>
                      <a:r>
                        <a:rPr lang="es-ES" dirty="0" smtClean="0"/>
                        <a:t>AASC</a:t>
                      </a:r>
                      <a:endParaRPr lang="es-ES" dirty="0"/>
                    </a:p>
                  </a:txBody>
                  <a:tcPr/>
                </a:tc>
                <a:extLst>
                  <a:ext uri="{0D108BD9-81ED-4DB2-BD59-A6C34878D82A}">
                    <a16:rowId xmlns:a16="http://schemas.microsoft.com/office/drawing/2014/main" val="10001"/>
                  </a:ext>
                </a:extLst>
              </a:tr>
              <a:tr h="370840">
                <a:tc>
                  <a:txBody>
                    <a:bodyPr/>
                    <a:lstStyle/>
                    <a:p>
                      <a:r>
                        <a:rPr lang="es-ES" dirty="0" smtClean="0"/>
                        <a:t>SACA</a:t>
                      </a:r>
                      <a:endParaRPr lang="es-ES" dirty="0"/>
                    </a:p>
                  </a:txBody>
                  <a:tcPr/>
                </a:tc>
                <a:tc>
                  <a:txBody>
                    <a:bodyPr/>
                    <a:lstStyle/>
                    <a:p>
                      <a:r>
                        <a:rPr lang="es-ES" dirty="0" smtClean="0"/>
                        <a:t>SAAC</a:t>
                      </a:r>
                      <a:endParaRPr lang="es-ES" dirty="0"/>
                    </a:p>
                  </a:txBody>
                  <a:tcPr/>
                </a:tc>
                <a:tc>
                  <a:txBody>
                    <a:bodyPr/>
                    <a:lstStyle/>
                    <a:p>
                      <a:r>
                        <a:rPr lang="es-ES" dirty="0" smtClean="0"/>
                        <a:t>SACA</a:t>
                      </a:r>
                      <a:endParaRPr lang="es-ES" dirty="0"/>
                    </a:p>
                  </a:txBody>
                  <a:tcPr/>
                </a:tc>
                <a:tc>
                  <a:txBody>
                    <a:bodyPr/>
                    <a:lstStyle/>
                    <a:p>
                      <a:r>
                        <a:rPr lang="es-ES" dirty="0" smtClean="0"/>
                        <a:t>SAAC</a:t>
                      </a:r>
                      <a:endParaRPr lang="es-ES" dirty="0"/>
                    </a:p>
                  </a:txBody>
                  <a:tcPr/>
                </a:tc>
                <a:tc>
                  <a:txBody>
                    <a:bodyPr/>
                    <a:lstStyle/>
                    <a:p>
                      <a:r>
                        <a:rPr lang="es-ES" dirty="0" smtClean="0"/>
                        <a:t>SCAA</a:t>
                      </a:r>
                      <a:endParaRPr lang="es-ES" dirty="0"/>
                    </a:p>
                  </a:txBody>
                  <a:tcPr/>
                </a:tc>
                <a:tc>
                  <a:txBody>
                    <a:bodyPr/>
                    <a:lstStyle/>
                    <a:p>
                      <a:r>
                        <a:rPr lang="es-ES" dirty="0" smtClean="0"/>
                        <a:t>SCAA</a:t>
                      </a:r>
                      <a:endParaRPr lang="es-ES" dirty="0"/>
                    </a:p>
                  </a:txBody>
                  <a:tcPr/>
                </a:tc>
                <a:extLst>
                  <a:ext uri="{0D108BD9-81ED-4DB2-BD59-A6C34878D82A}">
                    <a16:rowId xmlns:a16="http://schemas.microsoft.com/office/drawing/2014/main" val="10002"/>
                  </a:ext>
                </a:extLst>
              </a:tr>
              <a:tr h="370840">
                <a:tc>
                  <a:txBody>
                    <a:bodyPr/>
                    <a:lstStyle/>
                    <a:p>
                      <a:r>
                        <a:rPr lang="es-ES" dirty="0" smtClean="0"/>
                        <a:t>ACAS</a:t>
                      </a:r>
                      <a:endParaRPr lang="es-ES" dirty="0"/>
                    </a:p>
                  </a:txBody>
                  <a:tcPr/>
                </a:tc>
                <a:tc>
                  <a:txBody>
                    <a:bodyPr/>
                    <a:lstStyle/>
                    <a:p>
                      <a:r>
                        <a:rPr lang="es-ES" dirty="0" smtClean="0"/>
                        <a:t>ACSA</a:t>
                      </a:r>
                      <a:endParaRPr lang="es-ES" dirty="0"/>
                    </a:p>
                  </a:txBody>
                  <a:tcPr/>
                </a:tc>
                <a:tc>
                  <a:txBody>
                    <a:bodyPr/>
                    <a:lstStyle/>
                    <a:p>
                      <a:r>
                        <a:rPr lang="es-ES" dirty="0" smtClean="0"/>
                        <a:t>ASCA</a:t>
                      </a:r>
                      <a:endParaRPr lang="es-ES" dirty="0"/>
                    </a:p>
                  </a:txBody>
                  <a:tcPr/>
                </a:tc>
                <a:tc>
                  <a:txBody>
                    <a:bodyPr/>
                    <a:lstStyle/>
                    <a:p>
                      <a:r>
                        <a:rPr lang="es-ES" dirty="0" smtClean="0"/>
                        <a:t>ASAC</a:t>
                      </a:r>
                      <a:endParaRPr lang="es-ES" dirty="0"/>
                    </a:p>
                  </a:txBody>
                  <a:tcPr/>
                </a:tc>
                <a:tc>
                  <a:txBody>
                    <a:bodyPr/>
                    <a:lstStyle/>
                    <a:p>
                      <a:r>
                        <a:rPr lang="es-ES" dirty="0" smtClean="0"/>
                        <a:t>AACS</a:t>
                      </a:r>
                      <a:endParaRPr lang="es-ES" dirty="0"/>
                    </a:p>
                  </a:txBody>
                  <a:tcPr/>
                </a:tc>
                <a:tc>
                  <a:txBody>
                    <a:bodyPr/>
                    <a:lstStyle/>
                    <a:p>
                      <a:r>
                        <a:rPr lang="es-ES" dirty="0" smtClean="0"/>
                        <a:t>AASC</a:t>
                      </a:r>
                      <a:endParaRPr lang="es-ES" dirty="0"/>
                    </a:p>
                  </a:txBody>
                  <a:tcPr/>
                </a:tc>
                <a:extLst>
                  <a:ext uri="{0D108BD9-81ED-4DB2-BD59-A6C34878D82A}">
                    <a16:rowId xmlns:a16="http://schemas.microsoft.com/office/drawing/2014/main" val="10003"/>
                  </a:ext>
                </a:extLst>
              </a:tr>
            </a:tbl>
          </a:graphicData>
        </a:graphic>
      </p:graphicFrame>
      <p:sp>
        <p:nvSpPr>
          <p:cNvPr id="5" name="Flowchart: Magnetic Disk 4"/>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33357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553908" y="35265"/>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774245" y="319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226465"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446802" y="341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667139" y="308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2887476"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985661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a:t>5</a:t>
            </a:r>
            <a:r>
              <a:rPr lang="es-ES" dirty="0" smtClean="0"/>
              <a:t>. Permutaciones con repetición</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algn="just"/>
                <a:r>
                  <a:rPr lang="es-ES" dirty="0" smtClean="0">
                    <a:solidFill>
                      <a:srgbClr val="0070C0"/>
                    </a:solidFill>
                  </a:rPr>
                  <a:t>Ejemplo: ¿de cuántas maneras podemos desordenar las letras de la palabra CASA?</a:t>
                </a:r>
              </a:p>
              <a:p>
                <a:pPr algn="just"/>
                <a:r>
                  <a:rPr lang="es-ES" dirty="0" smtClean="0">
                    <a:solidFill>
                      <a:srgbClr val="0070C0"/>
                    </a:solidFill>
                  </a:rPr>
                  <a:t>Solución: supongamos que es una permutación de 4 elementos:</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𝑃</m:t>
                          </m:r>
                        </m:e>
                        <m:sub>
                          <m:r>
                            <a:rPr lang="es-ES" b="0" i="1" smtClean="0">
                              <a:solidFill>
                                <a:srgbClr val="0070C0"/>
                              </a:solidFill>
                              <a:latin typeface="Cambria Math" panose="02040503050406030204" pitchFamily="18" charset="0"/>
                            </a:rPr>
                            <m:t>4</m:t>
                          </m:r>
                        </m:sub>
                      </m:sSub>
                      <m:r>
                        <a:rPr lang="es-ES" b="0" i="1" smtClean="0">
                          <a:solidFill>
                            <a:srgbClr val="0070C0"/>
                          </a:solidFill>
                          <a:latin typeface="Cambria Math" panose="02040503050406030204" pitchFamily="18" charset="0"/>
                        </a:rPr>
                        <m:t>=4!=4·3·2·1=24 </m:t>
                      </m:r>
                      <m:r>
                        <a:rPr lang="es-ES" b="0" i="1" smtClean="0">
                          <a:solidFill>
                            <a:srgbClr val="0070C0"/>
                          </a:solidFill>
                          <a:latin typeface="Cambria Math" panose="02040503050406030204" pitchFamily="18" charset="0"/>
                        </a:rPr>
                        <m:t>𝑓𝑜𝑟𝑚𝑎𝑠</m:t>
                      </m:r>
                    </m:oMath>
                  </m:oMathPara>
                </a14:m>
                <a:endParaRPr lang="es-ES" dirty="0" smtClean="0">
                  <a:solidFill>
                    <a:srgbClr val="0070C0"/>
                  </a:solidFill>
                </a:endParaRPr>
              </a:p>
              <a:p>
                <a:pPr algn="just"/>
                <a:r>
                  <a:rPr lang="es-ES" dirty="0" smtClean="0">
                    <a:solidFill>
                      <a:srgbClr val="0070C0"/>
                    </a:solidFill>
                  </a:rPr>
                  <a:t>Que son:</a:t>
                </a:r>
              </a:p>
              <a:p>
                <a:pPr algn="just"/>
                <a:endParaRPr lang="es-ES" dirty="0">
                  <a:solidFill>
                    <a:srgbClr val="0070C0"/>
                  </a:solidFill>
                </a:endParaRPr>
              </a:p>
              <a:p>
                <a:pPr algn="just"/>
                <a:endParaRPr lang="es-ES" dirty="0" smtClean="0">
                  <a:solidFill>
                    <a:srgbClr val="0070C0"/>
                  </a:solidFill>
                </a:endParaRPr>
              </a:p>
              <a:p>
                <a:pPr algn="just"/>
                <a:endParaRPr lang="es-ES" dirty="0" smtClean="0">
                  <a:solidFill>
                    <a:srgbClr val="0070C0"/>
                  </a:solidFill>
                </a:endParaRPr>
              </a:p>
              <a:p>
                <a:pPr algn="just"/>
                <a:r>
                  <a:rPr lang="es-ES" dirty="0" smtClean="0">
                    <a:solidFill>
                      <a:srgbClr val="0070C0"/>
                    </a:solidFill>
                  </a:rPr>
                  <a:t>Hay muchas repetidas</a:t>
                </a:r>
              </a:p>
              <a:p>
                <a:pPr marL="0" indent="0" algn="just">
                  <a:buNone/>
                </a:pPr>
                <a:endParaRPr lang="es-ES"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2"/>
                <a:stretch>
                  <a:fillRect l="-1978" t="-3444" r="-1266"/>
                </a:stretch>
              </a:blipFill>
            </p:spPr>
            <p:txBody>
              <a:bodyPr/>
              <a:lstStyle/>
              <a:p>
                <a:r>
                  <a:rPr lang="es-E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092578443"/>
              </p:ext>
            </p:extLst>
          </p:nvPr>
        </p:nvGraphicFramePr>
        <p:xfrm>
          <a:off x="1336713" y="3765626"/>
          <a:ext cx="4572000" cy="1483360"/>
        </p:xfrm>
        <a:graphic>
          <a:graphicData uri="http://schemas.openxmlformats.org/drawingml/2006/table">
            <a:tbl>
              <a:tblPr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0840">
                <a:tc>
                  <a:txBody>
                    <a:bodyPr/>
                    <a:lstStyle/>
                    <a:p>
                      <a:r>
                        <a:rPr lang="es-ES" dirty="0" smtClean="0"/>
                        <a:t>CASA</a:t>
                      </a:r>
                      <a:endParaRPr lang="es-ES" dirty="0"/>
                    </a:p>
                  </a:txBody>
                  <a:tcPr/>
                </a:tc>
                <a:tc>
                  <a:txBody>
                    <a:bodyPr/>
                    <a:lstStyle/>
                    <a:p>
                      <a:r>
                        <a:rPr lang="es-ES" dirty="0" smtClean="0"/>
                        <a:t>CAAS</a:t>
                      </a:r>
                      <a:endParaRPr lang="es-ES" dirty="0"/>
                    </a:p>
                  </a:txBody>
                  <a:tcPr>
                    <a:solidFill>
                      <a:srgbClr val="FF0000"/>
                    </a:solidFill>
                  </a:tcPr>
                </a:tc>
                <a:tc>
                  <a:txBody>
                    <a:bodyPr/>
                    <a:lstStyle/>
                    <a:p>
                      <a:r>
                        <a:rPr lang="es-ES" dirty="0" smtClean="0"/>
                        <a:t>CAAS</a:t>
                      </a:r>
                      <a:endParaRPr lang="es-ES" dirty="0"/>
                    </a:p>
                  </a:txBody>
                  <a:tcPr/>
                </a:tc>
                <a:tc>
                  <a:txBody>
                    <a:bodyPr/>
                    <a:lstStyle/>
                    <a:p>
                      <a:r>
                        <a:rPr lang="es-ES" dirty="0" smtClean="0"/>
                        <a:t>CASA</a:t>
                      </a:r>
                      <a:endParaRPr lang="es-ES" dirty="0"/>
                    </a:p>
                  </a:txBody>
                  <a:tcPr>
                    <a:solidFill>
                      <a:srgbClr val="FF0000"/>
                    </a:solidFill>
                  </a:tcPr>
                </a:tc>
                <a:tc>
                  <a:txBody>
                    <a:bodyPr/>
                    <a:lstStyle/>
                    <a:p>
                      <a:r>
                        <a:rPr lang="es-ES" dirty="0" smtClean="0"/>
                        <a:t>CSAA</a:t>
                      </a:r>
                      <a:endParaRPr lang="es-ES" dirty="0"/>
                    </a:p>
                  </a:txBody>
                  <a:tcPr/>
                </a:tc>
                <a:tc>
                  <a:txBody>
                    <a:bodyPr/>
                    <a:lstStyle/>
                    <a:p>
                      <a:r>
                        <a:rPr lang="es-ES" dirty="0" smtClean="0"/>
                        <a:t>CSAA</a:t>
                      </a:r>
                      <a:endParaRPr lang="es-ES" dirty="0"/>
                    </a:p>
                  </a:txBody>
                  <a:tcPr>
                    <a:solidFill>
                      <a:srgbClr val="FF0000"/>
                    </a:solidFill>
                  </a:tcPr>
                </a:tc>
                <a:extLst>
                  <a:ext uri="{0D108BD9-81ED-4DB2-BD59-A6C34878D82A}">
                    <a16:rowId xmlns:a16="http://schemas.microsoft.com/office/drawing/2014/main" val="10000"/>
                  </a:ext>
                </a:extLst>
              </a:tr>
              <a:tr h="370840">
                <a:tc>
                  <a:txBody>
                    <a:bodyPr/>
                    <a:lstStyle/>
                    <a:p>
                      <a:r>
                        <a:rPr lang="es-ES" dirty="0" smtClean="0"/>
                        <a:t>ASAC</a:t>
                      </a:r>
                      <a:endParaRPr lang="es-ES" dirty="0"/>
                    </a:p>
                  </a:txBody>
                  <a:tcPr/>
                </a:tc>
                <a:tc>
                  <a:txBody>
                    <a:bodyPr/>
                    <a:lstStyle/>
                    <a:p>
                      <a:r>
                        <a:rPr lang="es-ES" dirty="0" smtClean="0"/>
                        <a:t>ASCA</a:t>
                      </a:r>
                      <a:endParaRPr lang="es-ES" dirty="0"/>
                    </a:p>
                  </a:txBody>
                  <a:tcPr/>
                </a:tc>
                <a:tc>
                  <a:txBody>
                    <a:bodyPr/>
                    <a:lstStyle/>
                    <a:p>
                      <a:r>
                        <a:rPr lang="es-ES" dirty="0" smtClean="0"/>
                        <a:t>ACSA</a:t>
                      </a:r>
                      <a:endParaRPr lang="es-ES" dirty="0"/>
                    </a:p>
                  </a:txBody>
                  <a:tcPr/>
                </a:tc>
                <a:tc>
                  <a:txBody>
                    <a:bodyPr/>
                    <a:lstStyle/>
                    <a:p>
                      <a:r>
                        <a:rPr lang="es-ES" dirty="0" smtClean="0"/>
                        <a:t>ACAS</a:t>
                      </a:r>
                      <a:endParaRPr lang="es-ES" dirty="0"/>
                    </a:p>
                  </a:txBody>
                  <a:tcPr/>
                </a:tc>
                <a:tc>
                  <a:txBody>
                    <a:bodyPr/>
                    <a:lstStyle/>
                    <a:p>
                      <a:r>
                        <a:rPr lang="es-ES" dirty="0" smtClean="0"/>
                        <a:t>AACS</a:t>
                      </a:r>
                      <a:endParaRPr lang="es-ES" dirty="0"/>
                    </a:p>
                  </a:txBody>
                  <a:tcPr/>
                </a:tc>
                <a:tc>
                  <a:txBody>
                    <a:bodyPr/>
                    <a:lstStyle/>
                    <a:p>
                      <a:r>
                        <a:rPr lang="es-ES" dirty="0" smtClean="0"/>
                        <a:t>AASC</a:t>
                      </a:r>
                      <a:endParaRPr lang="es-ES" dirty="0"/>
                    </a:p>
                  </a:txBody>
                  <a:tcPr/>
                </a:tc>
                <a:extLst>
                  <a:ext uri="{0D108BD9-81ED-4DB2-BD59-A6C34878D82A}">
                    <a16:rowId xmlns:a16="http://schemas.microsoft.com/office/drawing/2014/main" val="10001"/>
                  </a:ext>
                </a:extLst>
              </a:tr>
              <a:tr h="370840">
                <a:tc>
                  <a:txBody>
                    <a:bodyPr/>
                    <a:lstStyle/>
                    <a:p>
                      <a:r>
                        <a:rPr lang="es-ES" dirty="0" smtClean="0"/>
                        <a:t>SACA</a:t>
                      </a:r>
                      <a:endParaRPr lang="es-ES" dirty="0"/>
                    </a:p>
                  </a:txBody>
                  <a:tcPr/>
                </a:tc>
                <a:tc>
                  <a:txBody>
                    <a:bodyPr/>
                    <a:lstStyle/>
                    <a:p>
                      <a:r>
                        <a:rPr lang="es-ES" dirty="0" smtClean="0"/>
                        <a:t>SAAC</a:t>
                      </a:r>
                      <a:endParaRPr lang="es-ES" dirty="0"/>
                    </a:p>
                  </a:txBody>
                  <a:tcPr/>
                </a:tc>
                <a:tc>
                  <a:txBody>
                    <a:bodyPr/>
                    <a:lstStyle/>
                    <a:p>
                      <a:r>
                        <a:rPr lang="es-ES" dirty="0" smtClean="0"/>
                        <a:t>SACA</a:t>
                      </a:r>
                      <a:endParaRPr lang="es-ES" dirty="0"/>
                    </a:p>
                  </a:txBody>
                  <a:tcPr>
                    <a:solidFill>
                      <a:srgbClr val="FFFF00"/>
                    </a:solidFill>
                  </a:tcPr>
                </a:tc>
                <a:tc>
                  <a:txBody>
                    <a:bodyPr/>
                    <a:lstStyle/>
                    <a:p>
                      <a:r>
                        <a:rPr lang="es-ES" dirty="0" smtClean="0"/>
                        <a:t>SAAC</a:t>
                      </a:r>
                      <a:endParaRPr lang="es-ES" dirty="0"/>
                    </a:p>
                  </a:txBody>
                  <a:tcPr>
                    <a:solidFill>
                      <a:srgbClr val="FFFF00"/>
                    </a:solidFill>
                  </a:tcPr>
                </a:tc>
                <a:tc>
                  <a:txBody>
                    <a:bodyPr/>
                    <a:lstStyle/>
                    <a:p>
                      <a:r>
                        <a:rPr lang="es-ES" dirty="0" smtClean="0"/>
                        <a:t>SCAA</a:t>
                      </a:r>
                      <a:endParaRPr lang="es-ES" dirty="0"/>
                    </a:p>
                  </a:txBody>
                  <a:tcPr/>
                </a:tc>
                <a:tc>
                  <a:txBody>
                    <a:bodyPr/>
                    <a:lstStyle/>
                    <a:p>
                      <a:r>
                        <a:rPr lang="es-ES" dirty="0" smtClean="0"/>
                        <a:t>SCAA</a:t>
                      </a:r>
                      <a:endParaRPr lang="es-ES" dirty="0"/>
                    </a:p>
                  </a:txBody>
                  <a:tcPr>
                    <a:solidFill>
                      <a:srgbClr val="FFFF00"/>
                    </a:solidFill>
                  </a:tcPr>
                </a:tc>
                <a:extLst>
                  <a:ext uri="{0D108BD9-81ED-4DB2-BD59-A6C34878D82A}">
                    <a16:rowId xmlns:a16="http://schemas.microsoft.com/office/drawing/2014/main" val="10002"/>
                  </a:ext>
                </a:extLst>
              </a:tr>
              <a:tr h="370840">
                <a:tc>
                  <a:txBody>
                    <a:bodyPr/>
                    <a:lstStyle/>
                    <a:p>
                      <a:r>
                        <a:rPr lang="es-ES" dirty="0" smtClean="0"/>
                        <a:t>ACAS</a:t>
                      </a:r>
                      <a:endParaRPr lang="es-ES" dirty="0"/>
                    </a:p>
                  </a:txBody>
                  <a:tcPr>
                    <a:solidFill>
                      <a:srgbClr val="00B050"/>
                    </a:solidFill>
                  </a:tcPr>
                </a:tc>
                <a:tc>
                  <a:txBody>
                    <a:bodyPr/>
                    <a:lstStyle/>
                    <a:p>
                      <a:r>
                        <a:rPr lang="es-ES" dirty="0" smtClean="0"/>
                        <a:t>ACSA</a:t>
                      </a:r>
                      <a:endParaRPr lang="es-ES" dirty="0"/>
                    </a:p>
                  </a:txBody>
                  <a:tcPr>
                    <a:solidFill>
                      <a:srgbClr val="00B050"/>
                    </a:solidFill>
                  </a:tcPr>
                </a:tc>
                <a:tc>
                  <a:txBody>
                    <a:bodyPr/>
                    <a:lstStyle/>
                    <a:p>
                      <a:r>
                        <a:rPr lang="es-ES" dirty="0" smtClean="0"/>
                        <a:t>ASCA</a:t>
                      </a:r>
                      <a:endParaRPr lang="es-ES" dirty="0"/>
                    </a:p>
                  </a:txBody>
                  <a:tcPr>
                    <a:solidFill>
                      <a:srgbClr val="00B050"/>
                    </a:solidFill>
                  </a:tcPr>
                </a:tc>
                <a:tc>
                  <a:txBody>
                    <a:bodyPr/>
                    <a:lstStyle/>
                    <a:p>
                      <a:r>
                        <a:rPr lang="es-ES" dirty="0" smtClean="0"/>
                        <a:t>ASAC</a:t>
                      </a:r>
                      <a:endParaRPr lang="es-ES" dirty="0"/>
                    </a:p>
                  </a:txBody>
                  <a:tcPr>
                    <a:solidFill>
                      <a:srgbClr val="00B050"/>
                    </a:solidFill>
                  </a:tcPr>
                </a:tc>
                <a:tc>
                  <a:txBody>
                    <a:bodyPr/>
                    <a:lstStyle/>
                    <a:p>
                      <a:r>
                        <a:rPr lang="es-ES" dirty="0" smtClean="0"/>
                        <a:t>AACS</a:t>
                      </a:r>
                      <a:endParaRPr lang="es-ES" dirty="0"/>
                    </a:p>
                  </a:txBody>
                  <a:tcPr>
                    <a:solidFill>
                      <a:srgbClr val="00B050"/>
                    </a:solidFill>
                  </a:tcPr>
                </a:tc>
                <a:tc>
                  <a:txBody>
                    <a:bodyPr/>
                    <a:lstStyle/>
                    <a:p>
                      <a:r>
                        <a:rPr lang="es-ES" dirty="0" smtClean="0"/>
                        <a:t>AASC</a:t>
                      </a:r>
                      <a:endParaRPr lang="es-ES" dirty="0"/>
                    </a:p>
                  </a:txBody>
                  <a:tcPr>
                    <a:solidFill>
                      <a:srgbClr val="00B050"/>
                    </a:solid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76435474"/>
              </p:ext>
            </p:extLst>
          </p:nvPr>
        </p:nvGraphicFramePr>
        <p:xfrm>
          <a:off x="6400799" y="3799228"/>
          <a:ext cx="2286000" cy="1483360"/>
        </p:xfrm>
        <a:graphic>
          <a:graphicData uri="http://schemas.openxmlformats.org/drawingml/2006/table">
            <a:tbl>
              <a:tblPr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370840">
                <a:tc>
                  <a:txBody>
                    <a:bodyPr/>
                    <a:lstStyle/>
                    <a:p>
                      <a:r>
                        <a:rPr lang="es-ES" dirty="0" smtClean="0"/>
                        <a:t>CASA</a:t>
                      </a:r>
                      <a:endParaRPr lang="es-ES" dirty="0"/>
                    </a:p>
                  </a:txBody>
                  <a:tcPr>
                    <a:solidFill>
                      <a:srgbClr val="FF0000"/>
                    </a:solidFill>
                  </a:tcPr>
                </a:tc>
                <a:tc>
                  <a:txBody>
                    <a:bodyPr/>
                    <a:lstStyle/>
                    <a:p>
                      <a:r>
                        <a:rPr lang="es-ES" dirty="0" smtClean="0"/>
                        <a:t>CAAS</a:t>
                      </a:r>
                      <a:endParaRPr lang="es-ES" dirty="0"/>
                    </a:p>
                  </a:txBody>
                  <a:tcPr>
                    <a:solidFill>
                      <a:srgbClr val="FF0000"/>
                    </a:solidFill>
                  </a:tcPr>
                </a:tc>
                <a:tc>
                  <a:txBody>
                    <a:bodyPr/>
                    <a:lstStyle/>
                    <a:p>
                      <a:r>
                        <a:rPr lang="es-ES" dirty="0" smtClean="0"/>
                        <a:t>CSAA</a:t>
                      </a:r>
                      <a:endParaRPr lang="es-ES" dirty="0"/>
                    </a:p>
                  </a:txBody>
                  <a:tcPr>
                    <a:solidFill>
                      <a:srgbClr val="FF0000"/>
                    </a:solidFill>
                  </a:tcPr>
                </a:tc>
                <a:extLst>
                  <a:ext uri="{0D108BD9-81ED-4DB2-BD59-A6C34878D82A}">
                    <a16:rowId xmlns:a16="http://schemas.microsoft.com/office/drawing/2014/main" val="10000"/>
                  </a:ext>
                </a:extLst>
              </a:tr>
              <a:tr h="370840">
                <a:tc>
                  <a:txBody>
                    <a:bodyPr/>
                    <a:lstStyle/>
                    <a:p>
                      <a:r>
                        <a:rPr lang="es-ES" dirty="0" smtClean="0"/>
                        <a:t>ASAC</a:t>
                      </a:r>
                      <a:endParaRPr lang="es-ES" dirty="0"/>
                    </a:p>
                  </a:txBody>
                  <a:tcPr>
                    <a:solidFill>
                      <a:srgbClr val="00B050"/>
                    </a:solidFill>
                  </a:tcPr>
                </a:tc>
                <a:tc>
                  <a:txBody>
                    <a:bodyPr/>
                    <a:lstStyle/>
                    <a:p>
                      <a:r>
                        <a:rPr lang="es-ES" dirty="0" smtClean="0"/>
                        <a:t>ASCA</a:t>
                      </a:r>
                      <a:endParaRPr lang="es-ES" dirty="0"/>
                    </a:p>
                  </a:txBody>
                  <a:tcPr>
                    <a:solidFill>
                      <a:srgbClr val="00B050"/>
                    </a:solidFill>
                  </a:tcPr>
                </a:tc>
                <a:tc>
                  <a:txBody>
                    <a:bodyPr/>
                    <a:lstStyle/>
                    <a:p>
                      <a:r>
                        <a:rPr lang="es-ES" dirty="0" smtClean="0"/>
                        <a:t>ACSA</a:t>
                      </a:r>
                      <a:endParaRPr lang="es-ES" dirty="0"/>
                    </a:p>
                  </a:txBody>
                  <a:tcPr>
                    <a:solidFill>
                      <a:srgbClr val="00B050"/>
                    </a:solidFill>
                  </a:tcPr>
                </a:tc>
                <a:extLst>
                  <a:ext uri="{0D108BD9-81ED-4DB2-BD59-A6C34878D82A}">
                    <a16:rowId xmlns:a16="http://schemas.microsoft.com/office/drawing/2014/main" val="10001"/>
                  </a:ext>
                </a:extLst>
              </a:tr>
              <a:tr h="370840">
                <a:tc>
                  <a:txBody>
                    <a:bodyPr/>
                    <a:lstStyle/>
                    <a:p>
                      <a:r>
                        <a:rPr lang="es-ES" dirty="0" smtClean="0"/>
                        <a:t>ACAS</a:t>
                      </a:r>
                      <a:endParaRPr lang="es-ES" dirty="0"/>
                    </a:p>
                  </a:txBody>
                  <a:tcPr>
                    <a:solidFill>
                      <a:srgbClr val="00B050"/>
                    </a:solidFill>
                  </a:tcPr>
                </a:tc>
                <a:tc>
                  <a:txBody>
                    <a:bodyPr/>
                    <a:lstStyle/>
                    <a:p>
                      <a:r>
                        <a:rPr lang="es-ES" dirty="0" smtClean="0"/>
                        <a:t>AACS</a:t>
                      </a:r>
                      <a:endParaRPr lang="es-ES" dirty="0"/>
                    </a:p>
                  </a:txBody>
                  <a:tcPr>
                    <a:solidFill>
                      <a:srgbClr val="00B050"/>
                    </a:solidFill>
                  </a:tcPr>
                </a:tc>
                <a:tc>
                  <a:txBody>
                    <a:bodyPr/>
                    <a:lstStyle/>
                    <a:p>
                      <a:r>
                        <a:rPr lang="es-ES" dirty="0" smtClean="0"/>
                        <a:t>AASC</a:t>
                      </a:r>
                      <a:endParaRPr lang="es-ES" dirty="0"/>
                    </a:p>
                  </a:txBody>
                  <a:tcPr>
                    <a:solidFill>
                      <a:srgbClr val="00B050"/>
                    </a:solidFill>
                  </a:tcPr>
                </a:tc>
                <a:extLst>
                  <a:ext uri="{0D108BD9-81ED-4DB2-BD59-A6C34878D82A}">
                    <a16:rowId xmlns:a16="http://schemas.microsoft.com/office/drawing/2014/main" val="10002"/>
                  </a:ext>
                </a:extLst>
              </a:tr>
              <a:tr h="370840">
                <a:tc>
                  <a:txBody>
                    <a:bodyPr/>
                    <a:lstStyle/>
                    <a:p>
                      <a:r>
                        <a:rPr lang="es-ES" dirty="0" smtClean="0"/>
                        <a:t>SACA</a:t>
                      </a:r>
                      <a:endParaRPr lang="es-ES" dirty="0"/>
                    </a:p>
                  </a:txBody>
                  <a:tcPr>
                    <a:solidFill>
                      <a:srgbClr val="FFFF00"/>
                    </a:solidFill>
                  </a:tcPr>
                </a:tc>
                <a:tc>
                  <a:txBody>
                    <a:bodyPr/>
                    <a:lstStyle/>
                    <a:p>
                      <a:r>
                        <a:rPr lang="es-ES" dirty="0" smtClean="0"/>
                        <a:t>SAAC</a:t>
                      </a:r>
                      <a:endParaRPr lang="es-ES" dirty="0"/>
                    </a:p>
                  </a:txBody>
                  <a:tcPr>
                    <a:solidFill>
                      <a:srgbClr val="FFFF00"/>
                    </a:solidFill>
                  </a:tcPr>
                </a:tc>
                <a:tc>
                  <a:txBody>
                    <a:bodyPr/>
                    <a:lstStyle/>
                    <a:p>
                      <a:r>
                        <a:rPr lang="es-ES" dirty="0" smtClean="0"/>
                        <a:t>SCAA</a:t>
                      </a:r>
                      <a:endParaRPr lang="es-ES" dirty="0"/>
                    </a:p>
                  </a:txBody>
                  <a:tcPr>
                    <a:solidFill>
                      <a:srgbClr val="FFFF00"/>
                    </a:solidFill>
                  </a:tcPr>
                </a:tc>
                <a:extLst>
                  <a:ext uri="{0D108BD9-81ED-4DB2-BD59-A6C34878D82A}">
                    <a16:rowId xmlns:a16="http://schemas.microsoft.com/office/drawing/2014/main" val="10003"/>
                  </a:ext>
                </a:extLst>
              </a:tr>
            </a:tbl>
          </a:graphicData>
        </a:graphic>
      </p:graphicFrame>
      <p:sp>
        <p:nvSpPr>
          <p:cNvPr id="6" name="Flowchart: Magnetic Disk 5"/>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553908" y="35265"/>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1774245" y="319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226465"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446802" y="341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2667139" y="308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887476"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345117" y="38581"/>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258417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5. Permutaciones con repetición</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algn="just"/>
                <a:r>
                  <a:rPr lang="es-ES" dirty="0" smtClean="0">
                    <a:solidFill>
                      <a:srgbClr val="0070C0"/>
                    </a:solidFill>
                  </a:rPr>
                  <a:t>Ejemplo: ¿de cuántas maneras podemos desordenar las letras de la palabra COSA?</a:t>
                </a:r>
              </a:p>
              <a:p>
                <a:pPr algn="just"/>
                <a:r>
                  <a:rPr lang="es-ES" dirty="0" smtClean="0">
                    <a:solidFill>
                      <a:srgbClr val="0070C0"/>
                    </a:solidFill>
                  </a:rPr>
                  <a:t>Solución: supongamos que es una permutación de 4 elementos:</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𝑃</m:t>
                          </m:r>
                        </m:e>
                        <m:sub>
                          <m:r>
                            <a:rPr lang="es-ES" b="0" i="1" smtClean="0">
                              <a:solidFill>
                                <a:srgbClr val="0070C0"/>
                              </a:solidFill>
                              <a:latin typeface="Cambria Math" panose="02040503050406030204" pitchFamily="18" charset="0"/>
                            </a:rPr>
                            <m:t>4</m:t>
                          </m:r>
                        </m:sub>
                      </m:sSub>
                      <m:r>
                        <a:rPr lang="es-ES" b="0" i="1" smtClean="0">
                          <a:solidFill>
                            <a:srgbClr val="0070C0"/>
                          </a:solidFill>
                          <a:latin typeface="Cambria Math" panose="02040503050406030204" pitchFamily="18" charset="0"/>
                        </a:rPr>
                        <m:t>=4!=4·3·2·1=24 </m:t>
                      </m:r>
                      <m:r>
                        <a:rPr lang="es-ES" b="0" i="1" smtClean="0">
                          <a:solidFill>
                            <a:srgbClr val="0070C0"/>
                          </a:solidFill>
                          <a:latin typeface="Cambria Math" panose="02040503050406030204" pitchFamily="18" charset="0"/>
                        </a:rPr>
                        <m:t>𝑓𝑜𝑟𝑚𝑎𝑠</m:t>
                      </m:r>
                    </m:oMath>
                  </m:oMathPara>
                </a14:m>
                <a:endParaRPr lang="es-ES" dirty="0" smtClean="0">
                  <a:solidFill>
                    <a:srgbClr val="0070C0"/>
                  </a:solidFill>
                </a:endParaRPr>
              </a:p>
              <a:p>
                <a:pPr algn="just"/>
                <a:r>
                  <a:rPr lang="es-ES" dirty="0" smtClean="0">
                    <a:solidFill>
                      <a:srgbClr val="0070C0"/>
                    </a:solidFill>
                  </a:rPr>
                  <a:t>Que son:</a:t>
                </a:r>
              </a:p>
              <a:p>
                <a:pPr marL="0" indent="0" algn="just">
                  <a:buNone/>
                </a:pPr>
                <a:endParaRPr lang="es-ES" dirty="0" smtClean="0">
                  <a:solidFill>
                    <a:srgbClr val="0070C0"/>
                  </a:solidFill>
                </a:endParaRPr>
              </a:p>
              <a:p>
                <a:pPr marL="0" indent="0" algn="just">
                  <a:buNone/>
                </a:pPr>
                <a:endParaRPr lang="es-ES" dirty="0">
                  <a:solidFill>
                    <a:srgbClr val="0070C0"/>
                  </a:solidFill>
                </a:endParaRPr>
              </a:p>
              <a:p>
                <a:pPr marL="0" indent="0" algn="just">
                  <a:buNone/>
                </a:pPr>
                <a:endParaRPr lang="es-ES" dirty="0" smtClean="0">
                  <a:solidFill>
                    <a:srgbClr val="0070C0"/>
                  </a:solidFill>
                </a:endParaRPr>
              </a:p>
              <a:p>
                <a:pPr algn="just"/>
                <a:r>
                  <a:rPr lang="es-ES" dirty="0" smtClean="0">
                    <a:solidFill>
                      <a:srgbClr val="0070C0"/>
                    </a:solidFill>
                  </a:rPr>
                  <a:t>Aquí no hay ningún problema. ¿Qué ocurre entonces?</a:t>
                </a:r>
                <a:endParaRPr lang="es-E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2"/>
                <a:stretch>
                  <a:fillRect l="-1978" t="-3444" r="-1266"/>
                </a:stretch>
              </a:blipFill>
            </p:spPr>
            <p:txBody>
              <a:bodyPr/>
              <a:lstStyle/>
              <a:p>
                <a:r>
                  <a:rPr lang="es-E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127731270"/>
              </p:ext>
            </p:extLst>
          </p:nvPr>
        </p:nvGraphicFramePr>
        <p:xfrm>
          <a:off x="1755354" y="3908845"/>
          <a:ext cx="4572000" cy="1483360"/>
        </p:xfrm>
        <a:graphic>
          <a:graphicData uri="http://schemas.openxmlformats.org/drawingml/2006/table">
            <a:tbl>
              <a:tblPr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0840">
                <a:tc>
                  <a:txBody>
                    <a:bodyPr/>
                    <a:lstStyle/>
                    <a:p>
                      <a:r>
                        <a:rPr lang="es-ES" dirty="0" smtClean="0"/>
                        <a:t>COSA</a:t>
                      </a:r>
                      <a:endParaRPr lang="es-ES" dirty="0"/>
                    </a:p>
                  </a:txBody>
                  <a:tcPr/>
                </a:tc>
                <a:tc>
                  <a:txBody>
                    <a:bodyPr/>
                    <a:lstStyle/>
                    <a:p>
                      <a:r>
                        <a:rPr lang="es-ES" dirty="0" smtClean="0"/>
                        <a:t>COAS</a:t>
                      </a:r>
                      <a:endParaRPr lang="es-ES" dirty="0"/>
                    </a:p>
                  </a:txBody>
                  <a:tcPr/>
                </a:tc>
                <a:tc>
                  <a:txBody>
                    <a:bodyPr/>
                    <a:lstStyle/>
                    <a:p>
                      <a:r>
                        <a:rPr lang="es-ES" dirty="0" smtClean="0"/>
                        <a:t>CAOS</a:t>
                      </a:r>
                      <a:endParaRPr lang="es-ES" dirty="0"/>
                    </a:p>
                  </a:txBody>
                  <a:tcPr/>
                </a:tc>
                <a:tc>
                  <a:txBody>
                    <a:bodyPr/>
                    <a:lstStyle/>
                    <a:p>
                      <a:r>
                        <a:rPr lang="es-ES" dirty="0" smtClean="0"/>
                        <a:t>CASO</a:t>
                      </a:r>
                      <a:endParaRPr lang="es-ES" dirty="0"/>
                    </a:p>
                  </a:txBody>
                  <a:tcPr/>
                </a:tc>
                <a:tc>
                  <a:txBody>
                    <a:bodyPr/>
                    <a:lstStyle/>
                    <a:p>
                      <a:r>
                        <a:rPr lang="es-ES" dirty="0" smtClean="0"/>
                        <a:t>CSAO</a:t>
                      </a:r>
                      <a:endParaRPr lang="es-ES" dirty="0"/>
                    </a:p>
                  </a:txBody>
                  <a:tcPr/>
                </a:tc>
                <a:tc>
                  <a:txBody>
                    <a:bodyPr/>
                    <a:lstStyle/>
                    <a:p>
                      <a:r>
                        <a:rPr lang="es-ES" dirty="0" smtClean="0"/>
                        <a:t>CSOA</a:t>
                      </a:r>
                      <a:endParaRPr lang="es-ES" dirty="0"/>
                    </a:p>
                  </a:txBody>
                  <a:tcPr/>
                </a:tc>
                <a:extLst>
                  <a:ext uri="{0D108BD9-81ED-4DB2-BD59-A6C34878D82A}">
                    <a16:rowId xmlns:a16="http://schemas.microsoft.com/office/drawing/2014/main" val="10000"/>
                  </a:ext>
                </a:extLst>
              </a:tr>
              <a:tr h="370840">
                <a:tc>
                  <a:txBody>
                    <a:bodyPr/>
                    <a:lstStyle/>
                    <a:p>
                      <a:r>
                        <a:rPr lang="es-ES" dirty="0" smtClean="0"/>
                        <a:t>OSAC</a:t>
                      </a:r>
                      <a:endParaRPr lang="es-ES" dirty="0"/>
                    </a:p>
                  </a:txBody>
                  <a:tcPr/>
                </a:tc>
                <a:tc>
                  <a:txBody>
                    <a:bodyPr/>
                    <a:lstStyle/>
                    <a:p>
                      <a:r>
                        <a:rPr lang="es-ES" dirty="0" smtClean="0"/>
                        <a:t>OSCA</a:t>
                      </a:r>
                      <a:endParaRPr lang="es-ES" dirty="0"/>
                    </a:p>
                  </a:txBody>
                  <a:tcPr/>
                </a:tc>
                <a:tc>
                  <a:txBody>
                    <a:bodyPr/>
                    <a:lstStyle/>
                    <a:p>
                      <a:r>
                        <a:rPr lang="es-ES" dirty="0" smtClean="0"/>
                        <a:t>OCSA</a:t>
                      </a:r>
                      <a:endParaRPr lang="es-ES" dirty="0"/>
                    </a:p>
                  </a:txBody>
                  <a:tcPr/>
                </a:tc>
                <a:tc>
                  <a:txBody>
                    <a:bodyPr/>
                    <a:lstStyle/>
                    <a:p>
                      <a:r>
                        <a:rPr lang="es-ES" dirty="0" smtClean="0"/>
                        <a:t>OCAS</a:t>
                      </a:r>
                      <a:endParaRPr lang="es-ES" dirty="0"/>
                    </a:p>
                  </a:txBody>
                  <a:tcPr/>
                </a:tc>
                <a:tc>
                  <a:txBody>
                    <a:bodyPr/>
                    <a:lstStyle/>
                    <a:p>
                      <a:r>
                        <a:rPr lang="es-ES" dirty="0" smtClean="0"/>
                        <a:t>OACS</a:t>
                      </a:r>
                      <a:endParaRPr lang="es-ES" dirty="0"/>
                    </a:p>
                  </a:txBody>
                  <a:tcPr/>
                </a:tc>
                <a:tc>
                  <a:txBody>
                    <a:bodyPr/>
                    <a:lstStyle/>
                    <a:p>
                      <a:r>
                        <a:rPr lang="es-ES" dirty="0" smtClean="0"/>
                        <a:t>OASC</a:t>
                      </a:r>
                      <a:endParaRPr lang="es-ES" dirty="0"/>
                    </a:p>
                  </a:txBody>
                  <a:tcPr/>
                </a:tc>
                <a:extLst>
                  <a:ext uri="{0D108BD9-81ED-4DB2-BD59-A6C34878D82A}">
                    <a16:rowId xmlns:a16="http://schemas.microsoft.com/office/drawing/2014/main" val="10001"/>
                  </a:ext>
                </a:extLst>
              </a:tr>
              <a:tr h="370840">
                <a:tc>
                  <a:txBody>
                    <a:bodyPr/>
                    <a:lstStyle/>
                    <a:p>
                      <a:r>
                        <a:rPr lang="es-ES" dirty="0" smtClean="0"/>
                        <a:t>SACO</a:t>
                      </a:r>
                      <a:endParaRPr lang="es-ES" dirty="0"/>
                    </a:p>
                  </a:txBody>
                  <a:tcPr/>
                </a:tc>
                <a:tc>
                  <a:txBody>
                    <a:bodyPr/>
                    <a:lstStyle/>
                    <a:p>
                      <a:r>
                        <a:rPr lang="es-ES" dirty="0" smtClean="0"/>
                        <a:t>SAOC</a:t>
                      </a:r>
                      <a:endParaRPr lang="es-ES" dirty="0"/>
                    </a:p>
                  </a:txBody>
                  <a:tcPr/>
                </a:tc>
                <a:tc>
                  <a:txBody>
                    <a:bodyPr/>
                    <a:lstStyle/>
                    <a:p>
                      <a:r>
                        <a:rPr lang="es-ES" dirty="0" smtClean="0"/>
                        <a:t>SOCA</a:t>
                      </a:r>
                      <a:endParaRPr lang="es-ES" dirty="0"/>
                    </a:p>
                  </a:txBody>
                  <a:tcPr/>
                </a:tc>
                <a:tc>
                  <a:txBody>
                    <a:bodyPr/>
                    <a:lstStyle/>
                    <a:p>
                      <a:r>
                        <a:rPr lang="es-ES" dirty="0" smtClean="0"/>
                        <a:t>SOAC</a:t>
                      </a:r>
                      <a:endParaRPr lang="es-ES" dirty="0"/>
                    </a:p>
                  </a:txBody>
                  <a:tcPr/>
                </a:tc>
                <a:tc>
                  <a:txBody>
                    <a:bodyPr/>
                    <a:lstStyle/>
                    <a:p>
                      <a:r>
                        <a:rPr lang="es-ES" dirty="0" smtClean="0"/>
                        <a:t>SCOA</a:t>
                      </a:r>
                      <a:endParaRPr lang="es-ES" dirty="0"/>
                    </a:p>
                  </a:txBody>
                  <a:tcPr/>
                </a:tc>
                <a:tc>
                  <a:txBody>
                    <a:bodyPr/>
                    <a:lstStyle/>
                    <a:p>
                      <a:r>
                        <a:rPr lang="es-ES" dirty="0" smtClean="0"/>
                        <a:t>SCAO</a:t>
                      </a:r>
                      <a:endParaRPr lang="es-ES" dirty="0"/>
                    </a:p>
                  </a:txBody>
                  <a:tcPr/>
                </a:tc>
                <a:extLst>
                  <a:ext uri="{0D108BD9-81ED-4DB2-BD59-A6C34878D82A}">
                    <a16:rowId xmlns:a16="http://schemas.microsoft.com/office/drawing/2014/main" val="10002"/>
                  </a:ext>
                </a:extLst>
              </a:tr>
              <a:tr h="370840">
                <a:tc>
                  <a:txBody>
                    <a:bodyPr/>
                    <a:lstStyle/>
                    <a:p>
                      <a:r>
                        <a:rPr lang="es-ES" dirty="0" smtClean="0"/>
                        <a:t>ACOS</a:t>
                      </a:r>
                      <a:endParaRPr lang="es-ES" dirty="0"/>
                    </a:p>
                  </a:txBody>
                  <a:tcPr/>
                </a:tc>
                <a:tc>
                  <a:txBody>
                    <a:bodyPr/>
                    <a:lstStyle/>
                    <a:p>
                      <a:r>
                        <a:rPr lang="es-ES" dirty="0" smtClean="0"/>
                        <a:t>ACSO</a:t>
                      </a:r>
                      <a:endParaRPr lang="es-ES" dirty="0"/>
                    </a:p>
                  </a:txBody>
                  <a:tcPr/>
                </a:tc>
                <a:tc>
                  <a:txBody>
                    <a:bodyPr/>
                    <a:lstStyle/>
                    <a:p>
                      <a:r>
                        <a:rPr lang="es-ES" dirty="0" smtClean="0"/>
                        <a:t>ASCO</a:t>
                      </a:r>
                      <a:endParaRPr lang="es-ES" dirty="0"/>
                    </a:p>
                  </a:txBody>
                  <a:tcPr/>
                </a:tc>
                <a:tc>
                  <a:txBody>
                    <a:bodyPr/>
                    <a:lstStyle/>
                    <a:p>
                      <a:r>
                        <a:rPr lang="es-ES" dirty="0" smtClean="0"/>
                        <a:t>ASOC</a:t>
                      </a:r>
                      <a:endParaRPr lang="es-ES" dirty="0"/>
                    </a:p>
                  </a:txBody>
                  <a:tcPr/>
                </a:tc>
                <a:tc>
                  <a:txBody>
                    <a:bodyPr/>
                    <a:lstStyle/>
                    <a:p>
                      <a:r>
                        <a:rPr lang="es-ES" dirty="0" smtClean="0"/>
                        <a:t>AOCS</a:t>
                      </a:r>
                      <a:endParaRPr lang="es-ES" dirty="0"/>
                    </a:p>
                  </a:txBody>
                  <a:tcPr/>
                </a:tc>
                <a:tc>
                  <a:txBody>
                    <a:bodyPr/>
                    <a:lstStyle/>
                    <a:p>
                      <a:r>
                        <a:rPr lang="es-ES" dirty="0" smtClean="0"/>
                        <a:t>AOSC</a:t>
                      </a:r>
                      <a:endParaRPr lang="es-ES" dirty="0"/>
                    </a:p>
                  </a:txBody>
                  <a:tcPr/>
                </a:tc>
                <a:extLst>
                  <a:ext uri="{0D108BD9-81ED-4DB2-BD59-A6C34878D82A}">
                    <a16:rowId xmlns:a16="http://schemas.microsoft.com/office/drawing/2014/main" val="10003"/>
                  </a:ext>
                </a:extLst>
              </a:tr>
            </a:tbl>
          </a:graphicData>
        </a:graphic>
      </p:graphicFrame>
      <p:sp>
        <p:nvSpPr>
          <p:cNvPr id="5" name="Flowchart: Magnetic Disk 4"/>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774245" y="319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226465"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446802" y="341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667139" y="308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2887476"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322025" y="35785"/>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553908" y="40759"/>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0456445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5. Permutaciones con repetición</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algn="just"/>
                <a:r>
                  <a:rPr lang="es-ES" dirty="0" smtClean="0">
                    <a:solidFill>
                      <a:srgbClr val="0070C0"/>
                    </a:solidFill>
                  </a:rPr>
                  <a:t>Ejemplo: ¿de cuántas maneras podemos desordenar las letras de la palabra CASA?</a:t>
                </a:r>
              </a:p>
              <a:p>
                <a:pPr algn="just"/>
                <a:r>
                  <a:rPr lang="es-ES" dirty="0" smtClean="0">
                    <a:solidFill>
                      <a:srgbClr val="0070C0"/>
                    </a:solidFill>
                  </a:rPr>
                  <a:t>Solución: supongamos que es una permutación de 4 elementos:</a:t>
                </a:r>
              </a:p>
              <a:p>
                <a:pPr marL="0"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𝑃</m:t>
                          </m:r>
                        </m:e>
                        <m:sub>
                          <m:r>
                            <a:rPr lang="es-ES" b="0" i="1" smtClean="0">
                              <a:solidFill>
                                <a:srgbClr val="0070C0"/>
                              </a:solidFill>
                              <a:latin typeface="Cambria Math" panose="02040503050406030204" pitchFamily="18" charset="0"/>
                            </a:rPr>
                            <m:t>4</m:t>
                          </m:r>
                        </m:sub>
                      </m:sSub>
                      <m:r>
                        <a:rPr lang="es-ES" b="0" i="1" smtClean="0">
                          <a:solidFill>
                            <a:srgbClr val="0070C0"/>
                          </a:solidFill>
                          <a:latin typeface="Cambria Math" panose="02040503050406030204" pitchFamily="18" charset="0"/>
                        </a:rPr>
                        <m:t>=4!=4·3·2·1=24 </m:t>
                      </m:r>
                      <m:r>
                        <a:rPr lang="es-ES" b="0" i="1" smtClean="0">
                          <a:solidFill>
                            <a:srgbClr val="0070C0"/>
                          </a:solidFill>
                          <a:latin typeface="Cambria Math" panose="02040503050406030204" pitchFamily="18" charset="0"/>
                        </a:rPr>
                        <m:t>𝑓𝑜𝑟𝑚𝑎𝑠</m:t>
                      </m:r>
                    </m:oMath>
                  </m:oMathPara>
                </a14:m>
                <a:endParaRPr lang="es-ES" dirty="0" smtClean="0">
                  <a:solidFill>
                    <a:srgbClr val="0070C0"/>
                  </a:solidFill>
                </a:endParaRPr>
              </a:p>
              <a:p>
                <a:pPr algn="just"/>
                <a:r>
                  <a:rPr lang="es-ES" dirty="0" smtClean="0">
                    <a:solidFill>
                      <a:srgbClr val="0070C0"/>
                    </a:solidFill>
                  </a:rPr>
                  <a:t>Que son:</a:t>
                </a:r>
              </a:p>
              <a:p>
                <a:pPr algn="just"/>
                <a:endParaRPr lang="es-ES" dirty="0">
                  <a:solidFill>
                    <a:srgbClr val="0070C0"/>
                  </a:solidFill>
                </a:endParaRPr>
              </a:p>
              <a:p>
                <a:pPr algn="just"/>
                <a:endParaRPr lang="es-ES" dirty="0" smtClean="0">
                  <a:solidFill>
                    <a:srgbClr val="0070C0"/>
                  </a:solidFill>
                </a:endParaRPr>
              </a:p>
              <a:p>
                <a:pPr algn="just"/>
                <a:endParaRPr lang="es-ES" dirty="0">
                  <a:solidFill>
                    <a:srgbClr val="0070C0"/>
                  </a:solidFill>
                </a:endParaRPr>
              </a:p>
              <a:p>
                <a:pPr algn="just"/>
                <a:r>
                  <a:rPr lang="es-ES" dirty="0" smtClean="0">
                    <a:solidFill>
                      <a:srgbClr val="0070C0"/>
                    </a:solidFill>
                  </a:rPr>
                  <a:t>La A y la A, si no las “pintamos”, son </a:t>
                </a:r>
                <a:r>
                  <a:rPr lang="es-ES" b="1" dirty="0" smtClean="0">
                    <a:solidFill>
                      <a:srgbClr val="0070C0"/>
                    </a:solidFill>
                  </a:rPr>
                  <a:t>indistinguibles</a:t>
                </a:r>
                <a:endParaRPr lang="es-ES" dirty="0" smtClean="0">
                  <a:solidFill>
                    <a:srgbClr val="0070C0"/>
                  </a:solidFill>
                </a:endParaRPr>
              </a:p>
              <a:p>
                <a:pPr marL="0" indent="0" algn="just">
                  <a:buNone/>
                </a:pPr>
                <a:endParaRPr lang="es-ES"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2"/>
                <a:stretch>
                  <a:fillRect l="-1978" t="-3444" r="-1266"/>
                </a:stretch>
              </a:blipFill>
            </p:spPr>
            <p:txBody>
              <a:bodyPr/>
              <a:lstStyle/>
              <a:p>
                <a:r>
                  <a:rPr lang="es-E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433869457"/>
              </p:ext>
            </p:extLst>
          </p:nvPr>
        </p:nvGraphicFramePr>
        <p:xfrm>
          <a:off x="2684141" y="3380035"/>
          <a:ext cx="6002658" cy="1828800"/>
        </p:xfrm>
        <a:graphic>
          <a:graphicData uri="http://schemas.openxmlformats.org/drawingml/2006/table">
            <a:tbl>
              <a:tblPr bandRow="1">
                <a:tableStyleId>{5C22544A-7EE6-4342-B048-85BDC9FD1C3A}</a:tableStyleId>
              </a:tblPr>
              <a:tblGrid>
                <a:gridCol w="1000443">
                  <a:extLst>
                    <a:ext uri="{9D8B030D-6E8A-4147-A177-3AD203B41FA5}">
                      <a16:colId xmlns:a16="http://schemas.microsoft.com/office/drawing/2014/main" val="20000"/>
                    </a:ext>
                  </a:extLst>
                </a:gridCol>
                <a:gridCol w="1000443">
                  <a:extLst>
                    <a:ext uri="{9D8B030D-6E8A-4147-A177-3AD203B41FA5}">
                      <a16:colId xmlns:a16="http://schemas.microsoft.com/office/drawing/2014/main" val="20001"/>
                    </a:ext>
                  </a:extLst>
                </a:gridCol>
                <a:gridCol w="1000443">
                  <a:extLst>
                    <a:ext uri="{9D8B030D-6E8A-4147-A177-3AD203B41FA5}">
                      <a16:colId xmlns:a16="http://schemas.microsoft.com/office/drawing/2014/main" val="20002"/>
                    </a:ext>
                  </a:extLst>
                </a:gridCol>
                <a:gridCol w="1000443">
                  <a:extLst>
                    <a:ext uri="{9D8B030D-6E8A-4147-A177-3AD203B41FA5}">
                      <a16:colId xmlns:a16="http://schemas.microsoft.com/office/drawing/2014/main" val="20003"/>
                    </a:ext>
                  </a:extLst>
                </a:gridCol>
                <a:gridCol w="1000443">
                  <a:extLst>
                    <a:ext uri="{9D8B030D-6E8A-4147-A177-3AD203B41FA5}">
                      <a16:colId xmlns:a16="http://schemas.microsoft.com/office/drawing/2014/main" val="20004"/>
                    </a:ext>
                  </a:extLst>
                </a:gridCol>
                <a:gridCol w="1000443">
                  <a:extLst>
                    <a:ext uri="{9D8B030D-6E8A-4147-A177-3AD203B41FA5}">
                      <a16:colId xmlns:a16="http://schemas.microsoft.com/office/drawing/2014/main" val="20005"/>
                    </a:ext>
                  </a:extLst>
                </a:gridCol>
              </a:tblGrid>
              <a:tr h="370840">
                <a:tc>
                  <a:txBody>
                    <a:bodyPr/>
                    <a:lstStyle/>
                    <a:p>
                      <a:r>
                        <a:rPr lang="es-ES" sz="2400" b="1" dirty="0" smtClean="0"/>
                        <a:t>C</a:t>
                      </a:r>
                      <a:r>
                        <a:rPr lang="es-ES" sz="2400" b="1" dirty="0" smtClean="0">
                          <a:solidFill>
                            <a:srgbClr val="FF0000"/>
                          </a:solidFill>
                        </a:rPr>
                        <a:t>A</a:t>
                      </a:r>
                      <a:r>
                        <a:rPr lang="es-ES" sz="2400" b="1" dirty="0" smtClean="0"/>
                        <a:t>S</a:t>
                      </a:r>
                      <a:r>
                        <a:rPr lang="es-ES" sz="2400" b="1" dirty="0" smtClean="0">
                          <a:solidFill>
                            <a:srgbClr val="00B050"/>
                          </a:solidFill>
                        </a:rPr>
                        <a:t>A</a:t>
                      </a:r>
                      <a:endParaRPr lang="es-ES" sz="2400" b="1" dirty="0">
                        <a:solidFill>
                          <a:srgbClr val="00B050"/>
                        </a:solidFill>
                      </a:endParaRPr>
                    </a:p>
                  </a:txBody>
                  <a:tcPr/>
                </a:tc>
                <a:tc>
                  <a:txBody>
                    <a:bodyPr/>
                    <a:lstStyle/>
                    <a:p>
                      <a:r>
                        <a:rPr lang="es-ES" sz="2400" b="1" dirty="0" smtClean="0"/>
                        <a:t>C</a:t>
                      </a:r>
                      <a:r>
                        <a:rPr lang="es-ES" sz="2400" b="1" dirty="0" smtClean="0">
                          <a:solidFill>
                            <a:srgbClr val="FF0000"/>
                          </a:solidFill>
                        </a:rPr>
                        <a:t>A</a:t>
                      </a:r>
                      <a:r>
                        <a:rPr lang="es-ES" sz="2400" b="1" dirty="0" smtClean="0">
                          <a:solidFill>
                            <a:srgbClr val="00B050"/>
                          </a:solidFill>
                        </a:rPr>
                        <a:t>A</a:t>
                      </a:r>
                      <a:r>
                        <a:rPr lang="es-ES" sz="2400" b="1" dirty="0" smtClean="0"/>
                        <a:t>S</a:t>
                      </a:r>
                      <a:endParaRPr lang="es-ES" sz="2400" b="1" dirty="0"/>
                    </a:p>
                  </a:txBody>
                  <a:tcPr/>
                </a:tc>
                <a:tc>
                  <a:txBody>
                    <a:bodyPr/>
                    <a:lstStyle/>
                    <a:p>
                      <a:r>
                        <a:rPr lang="es-ES" sz="2400" b="1" dirty="0" smtClean="0"/>
                        <a:t>C</a:t>
                      </a:r>
                      <a:r>
                        <a:rPr lang="es-ES" sz="2400" b="1" dirty="0" smtClean="0">
                          <a:solidFill>
                            <a:srgbClr val="00B050"/>
                          </a:solidFill>
                        </a:rPr>
                        <a:t>A</a:t>
                      </a:r>
                      <a:r>
                        <a:rPr lang="es-ES" sz="2400" b="1" dirty="0" smtClean="0">
                          <a:solidFill>
                            <a:srgbClr val="FF0000"/>
                          </a:solidFill>
                        </a:rPr>
                        <a:t>A</a:t>
                      </a:r>
                      <a:r>
                        <a:rPr lang="es-ES" sz="2400" b="1" dirty="0" smtClean="0"/>
                        <a:t>S</a:t>
                      </a:r>
                      <a:endParaRPr lang="es-ES" sz="2400" b="1" dirty="0"/>
                    </a:p>
                  </a:txBody>
                  <a:tcPr/>
                </a:tc>
                <a:tc>
                  <a:txBody>
                    <a:bodyPr/>
                    <a:lstStyle/>
                    <a:p>
                      <a:r>
                        <a:rPr lang="es-ES" sz="2400" b="1" dirty="0" smtClean="0"/>
                        <a:t>C</a:t>
                      </a:r>
                      <a:r>
                        <a:rPr lang="es-ES" sz="2400" b="1" dirty="0" smtClean="0">
                          <a:solidFill>
                            <a:srgbClr val="00B050"/>
                          </a:solidFill>
                        </a:rPr>
                        <a:t>A</a:t>
                      </a:r>
                      <a:r>
                        <a:rPr lang="es-ES" sz="2400" b="1" dirty="0" smtClean="0"/>
                        <a:t>S</a:t>
                      </a:r>
                      <a:r>
                        <a:rPr lang="es-ES" sz="2400" b="1" dirty="0" smtClean="0">
                          <a:solidFill>
                            <a:srgbClr val="FF0000"/>
                          </a:solidFill>
                        </a:rPr>
                        <a:t>A</a:t>
                      </a:r>
                      <a:endParaRPr lang="es-ES" sz="2400" b="1" dirty="0"/>
                    </a:p>
                  </a:txBody>
                  <a:tcPr/>
                </a:tc>
                <a:tc>
                  <a:txBody>
                    <a:bodyPr/>
                    <a:lstStyle/>
                    <a:p>
                      <a:r>
                        <a:rPr lang="es-ES" sz="2400" b="1" dirty="0" smtClean="0"/>
                        <a:t>CS</a:t>
                      </a:r>
                      <a:r>
                        <a:rPr lang="es-ES" sz="2400" b="1" dirty="0" smtClean="0">
                          <a:solidFill>
                            <a:srgbClr val="FF0000"/>
                          </a:solidFill>
                        </a:rPr>
                        <a:t>A</a:t>
                      </a:r>
                      <a:r>
                        <a:rPr lang="es-ES" sz="2400" b="1" dirty="0" smtClean="0">
                          <a:solidFill>
                            <a:srgbClr val="00B050"/>
                          </a:solidFill>
                        </a:rPr>
                        <a:t>A</a:t>
                      </a:r>
                      <a:endParaRPr lang="es-ES" sz="2400" b="1" dirty="0"/>
                    </a:p>
                  </a:txBody>
                  <a:tcPr/>
                </a:tc>
                <a:tc>
                  <a:txBody>
                    <a:bodyPr/>
                    <a:lstStyle/>
                    <a:p>
                      <a:r>
                        <a:rPr lang="es-ES" sz="2400" b="1" dirty="0" smtClean="0"/>
                        <a:t>CS</a:t>
                      </a:r>
                      <a:r>
                        <a:rPr lang="es-ES" sz="2400" b="1" dirty="0" smtClean="0">
                          <a:solidFill>
                            <a:srgbClr val="00B050"/>
                          </a:solidFill>
                        </a:rPr>
                        <a:t>A</a:t>
                      </a:r>
                      <a:r>
                        <a:rPr lang="es-ES" sz="2400" b="1" dirty="0" smtClean="0">
                          <a:solidFill>
                            <a:srgbClr val="FF0000"/>
                          </a:solidFill>
                        </a:rPr>
                        <a:t>A</a:t>
                      </a:r>
                      <a:endParaRPr lang="es-ES" sz="2400" b="1" dirty="0"/>
                    </a:p>
                  </a:txBody>
                  <a:tcPr/>
                </a:tc>
                <a:extLst>
                  <a:ext uri="{0D108BD9-81ED-4DB2-BD59-A6C34878D82A}">
                    <a16:rowId xmlns:a16="http://schemas.microsoft.com/office/drawing/2014/main" val="10000"/>
                  </a:ext>
                </a:extLst>
              </a:tr>
              <a:tr h="370840">
                <a:tc>
                  <a:txBody>
                    <a:bodyPr/>
                    <a:lstStyle/>
                    <a:p>
                      <a:r>
                        <a:rPr lang="es-ES" sz="2400" b="1" dirty="0" smtClean="0"/>
                        <a:t>ASAC</a:t>
                      </a:r>
                      <a:endParaRPr lang="es-ES" sz="2400" b="1" dirty="0"/>
                    </a:p>
                  </a:txBody>
                  <a:tcPr/>
                </a:tc>
                <a:tc>
                  <a:txBody>
                    <a:bodyPr/>
                    <a:lstStyle/>
                    <a:p>
                      <a:r>
                        <a:rPr lang="es-ES" sz="2400" b="1" dirty="0" smtClean="0"/>
                        <a:t>ASCA</a:t>
                      </a:r>
                      <a:endParaRPr lang="es-ES" sz="2400" b="1" dirty="0"/>
                    </a:p>
                  </a:txBody>
                  <a:tcPr/>
                </a:tc>
                <a:tc>
                  <a:txBody>
                    <a:bodyPr/>
                    <a:lstStyle/>
                    <a:p>
                      <a:r>
                        <a:rPr lang="es-ES" sz="2400" b="1" dirty="0" smtClean="0"/>
                        <a:t>ACSA</a:t>
                      </a:r>
                      <a:endParaRPr lang="es-ES" sz="2400" b="1" dirty="0"/>
                    </a:p>
                  </a:txBody>
                  <a:tcPr/>
                </a:tc>
                <a:tc>
                  <a:txBody>
                    <a:bodyPr/>
                    <a:lstStyle/>
                    <a:p>
                      <a:r>
                        <a:rPr lang="es-ES" sz="2400" b="1" dirty="0" smtClean="0"/>
                        <a:t>ACAS</a:t>
                      </a:r>
                      <a:endParaRPr lang="es-ES" sz="2400" b="1" dirty="0"/>
                    </a:p>
                  </a:txBody>
                  <a:tcPr/>
                </a:tc>
                <a:tc>
                  <a:txBody>
                    <a:bodyPr/>
                    <a:lstStyle/>
                    <a:p>
                      <a:r>
                        <a:rPr lang="es-ES" sz="2400" b="1" dirty="0" smtClean="0"/>
                        <a:t>AACS</a:t>
                      </a:r>
                      <a:endParaRPr lang="es-ES" sz="2400" b="1" dirty="0"/>
                    </a:p>
                  </a:txBody>
                  <a:tcPr/>
                </a:tc>
                <a:tc>
                  <a:txBody>
                    <a:bodyPr/>
                    <a:lstStyle/>
                    <a:p>
                      <a:r>
                        <a:rPr lang="es-ES" sz="2400" b="1" dirty="0" smtClean="0"/>
                        <a:t>AASC</a:t>
                      </a:r>
                      <a:endParaRPr lang="es-ES" sz="2400" b="1" dirty="0"/>
                    </a:p>
                  </a:txBody>
                  <a:tcPr/>
                </a:tc>
                <a:extLst>
                  <a:ext uri="{0D108BD9-81ED-4DB2-BD59-A6C34878D82A}">
                    <a16:rowId xmlns:a16="http://schemas.microsoft.com/office/drawing/2014/main" val="10001"/>
                  </a:ext>
                </a:extLst>
              </a:tr>
              <a:tr h="370840">
                <a:tc>
                  <a:txBody>
                    <a:bodyPr/>
                    <a:lstStyle/>
                    <a:p>
                      <a:r>
                        <a:rPr lang="es-ES" sz="2400" b="1" dirty="0" smtClean="0"/>
                        <a:t>SACA</a:t>
                      </a:r>
                      <a:endParaRPr lang="es-ES" sz="2400" b="1" dirty="0"/>
                    </a:p>
                  </a:txBody>
                  <a:tcPr/>
                </a:tc>
                <a:tc>
                  <a:txBody>
                    <a:bodyPr/>
                    <a:lstStyle/>
                    <a:p>
                      <a:r>
                        <a:rPr lang="es-ES" sz="2400" b="1" dirty="0" smtClean="0"/>
                        <a:t>SAAC</a:t>
                      </a:r>
                      <a:endParaRPr lang="es-ES" sz="2400" b="1" dirty="0"/>
                    </a:p>
                  </a:txBody>
                  <a:tcPr/>
                </a:tc>
                <a:tc>
                  <a:txBody>
                    <a:bodyPr/>
                    <a:lstStyle/>
                    <a:p>
                      <a:r>
                        <a:rPr lang="es-ES" sz="2400" b="1" dirty="0" smtClean="0"/>
                        <a:t>SACA</a:t>
                      </a:r>
                      <a:endParaRPr lang="es-ES" sz="2400" b="1" dirty="0"/>
                    </a:p>
                  </a:txBody>
                  <a:tcPr/>
                </a:tc>
                <a:tc>
                  <a:txBody>
                    <a:bodyPr/>
                    <a:lstStyle/>
                    <a:p>
                      <a:r>
                        <a:rPr lang="es-ES" sz="2400" b="1" dirty="0" smtClean="0"/>
                        <a:t>SAAC</a:t>
                      </a:r>
                      <a:endParaRPr lang="es-ES" sz="2400" b="1" dirty="0"/>
                    </a:p>
                  </a:txBody>
                  <a:tcPr/>
                </a:tc>
                <a:tc>
                  <a:txBody>
                    <a:bodyPr/>
                    <a:lstStyle/>
                    <a:p>
                      <a:r>
                        <a:rPr lang="es-ES" sz="2400" b="1" dirty="0" smtClean="0"/>
                        <a:t>SCAA</a:t>
                      </a:r>
                      <a:endParaRPr lang="es-ES" sz="2400" b="1" dirty="0"/>
                    </a:p>
                  </a:txBody>
                  <a:tcPr/>
                </a:tc>
                <a:tc>
                  <a:txBody>
                    <a:bodyPr/>
                    <a:lstStyle/>
                    <a:p>
                      <a:r>
                        <a:rPr lang="es-ES" sz="2400" b="1" dirty="0" smtClean="0"/>
                        <a:t>SCAA</a:t>
                      </a:r>
                      <a:endParaRPr lang="es-ES" sz="2400" b="1" dirty="0"/>
                    </a:p>
                  </a:txBody>
                  <a:tcPr/>
                </a:tc>
                <a:extLst>
                  <a:ext uri="{0D108BD9-81ED-4DB2-BD59-A6C34878D82A}">
                    <a16:rowId xmlns:a16="http://schemas.microsoft.com/office/drawing/2014/main" val="10002"/>
                  </a:ext>
                </a:extLst>
              </a:tr>
              <a:tr h="370840">
                <a:tc>
                  <a:txBody>
                    <a:bodyPr/>
                    <a:lstStyle/>
                    <a:p>
                      <a:r>
                        <a:rPr lang="es-ES" sz="2400" b="1" dirty="0" smtClean="0"/>
                        <a:t>ACAS</a:t>
                      </a:r>
                      <a:endParaRPr lang="es-ES" sz="2400" b="1" dirty="0"/>
                    </a:p>
                  </a:txBody>
                  <a:tcPr/>
                </a:tc>
                <a:tc>
                  <a:txBody>
                    <a:bodyPr/>
                    <a:lstStyle/>
                    <a:p>
                      <a:r>
                        <a:rPr lang="es-ES" sz="2400" b="1" dirty="0" smtClean="0"/>
                        <a:t>ACSA</a:t>
                      </a:r>
                      <a:endParaRPr lang="es-ES" sz="2400" b="1" dirty="0"/>
                    </a:p>
                  </a:txBody>
                  <a:tcPr/>
                </a:tc>
                <a:tc>
                  <a:txBody>
                    <a:bodyPr/>
                    <a:lstStyle/>
                    <a:p>
                      <a:r>
                        <a:rPr lang="es-ES" sz="2400" b="1" dirty="0" smtClean="0"/>
                        <a:t>ASCA</a:t>
                      </a:r>
                      <a:endParaRPr lang="es-ES" sz="2400" b="1" dirty="0"/>
                    </a:p>
                  </a:txBody>
                  <a:tcPr/>
                </a:tc>
                <a:tc>
                  <a:txBody>
                    <a:bodyPr/>
                    <a:lstStyle/>
                    <a:p>
                      <a:r>
                        <a:rPr lang="es-ES" sz="2400" b="1" dirty="0" smtClean="0"/>
                        <a:t>ASAC</a:t>
                      </a:r>
                      <a:endParaRPr lang="es-ES" sz="2400" b="1" dirty="0"/>
                    </a:p>
                  </a:txBody>
                  <a:tcPr/>
                </a:tc>
                <a:tc>
                  <a:txBody>
                    <a:bodyPr/>
                    <a:lstStyle/>
                    <a:p>
                      <a:r>
                        <a:rPr lang="es-ES" sz="2400" b="1" dirty="0" smtClean="0"/>
                        <a:t>AACS</a:t>
                      </a:r>
                      <a:endParaRPr lang="es-ES" sz="2400" b="1" dirty="0"/>
                    </a:p>
                  </a:txBody>
                  <a:tcPr/>
                </a:tc>
                <a:tc>
                  <a:txBody>
                    <a:bodyPr/>
                    <a:lstStyle/>
                    <a:p>
                      <a:r>
                        <a:rPr lang="es-ES" sz="2400" b="1" dirty="0" smtClean="0"/>
                        <a:t>AASC</a:t>
                      </a:r>
                      <a:endParaRPr lang="es-ES" sz="2400" b="1" dirty="0"/>
                    </a:p>
                  </a:txBody>
                  <a:tcPr/>
                </a:tc>
                <a:extLst>
                  <a:ext uri="{0D108BD9-81ED-4DB2-BD59-A6C34878D82A}">
                    <a16:rowId xmlns:a16="http://schemas.microsoft.com/office/drawing/2014/main" val="10003"/>
                  </a:ext>
                </a:extLst>
              </a:tr>
            </a:tbl>
          </a:graphicData>
        </a:graphic>
      </p:graphicFrame>
      <p:sp>
        <p:nvSpPr>
          <p:cNvPr id="5" name="Flowchart: Magnetic Disk 4"/>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226465"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446802" y="341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667139" y="308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2887476"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333571" y="27810"/>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542362" y="29988"/>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774245" y="34962"/>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6937780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5. </a:t>
            </a:r>
            <a:r>
              <a:rPr lang="es-ES" dirty="0"/>
              <a:t>Permutaciones con repetición</a:t>
            </a:r>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Las </a:t>
            </a:r>
            <a:r>
              <a:rPr lang="es-ES" b="1" dirty="0" smtClean="0"/>
              <a:t>permutaciones con repetición</a:t>
            </a:r>
            <a:r>
              <a:rPr lang="es-ES" dirty="0" smtClean="0"/>
              <a:t> son el tipo de recuento en que se cumplen las siguientes condiciones:</a:t>
            </a:r>
          </a:p>
          <a:p>
            <a:pPr lvl="1" algn="just"/>
            <a:r>
              <a:rPr lang="es-ES" b="1" dirty="0">
                <a:solidFill>
                  <a:srgbClr val="00B050"/>
                </a:solidFill>
              </a:rPr>
              <a:t>SÍ</a:t>
            </a:r>
            <a:r>
              <a:rPr lang="es-ES" dirty="0"/>
              <a:t> son </a:t>
            </a:r>
            <a:r>
              <a:rPr lang="es-ES" dirty="0" smtClean="0"/>
              <a:t>necesarios todos los elementos (en las variaciones no)</a:t>
            </a:r>
          </a:p>
          <a:p>
            <a:pPr lvl="1" algn="just"/>
            <a:r>
              <a:rPr lang="es-ES" b="1" dirty="0" smtClean="0">
                <a:solidFill>
                  <a:srgbClr val="00B050"/>
                </a:solidFill>
              </a:rPr>
              <a:t>SÍ</a:t>
            </a:r>
            <a:r>
              <a:rPr lang="es-ES" dirty="0" smtClean="0"/>
              <a:t> importa el orden</a:t>
            </a:r>
          </a:p>
          <a:p>
            <a:pPr lvl="1" algn="just"/>
            <a:r>
              <a:rPr lang="es-ES" b="1" dirty="0">
                <a:solidFill>
                  <a:srgbClr val="00B050"/>
                </a:solidFill>
              </a:rPr>
              <a:t>SÍ</a:t>
            </a:r>
            <a:r>
              <a:rPr lang="es-ES" dirty="0"/>
              <a:t> se </a:t>
            </a:r>
            <a:r>
              <a:rPr lang="es-ES" dirty="0" smtClean="0"/>
              <a:t>repiten los elementos (en las ordinarias no)</a:t>
            </a:r>
          </a:p>
          <a:p>
            <a:pPr algn="just"/>
            <a:r>
              <a:rPr lang="es-ES" dirty="0" smtClean="0">
                <a:solidFill>
                  <a:srgbClr val="0070C0"/>
                </a:solidFill>
              </a:rPr>
              <a:t>Ejemplo: ¿Cuántos números de cuatro cifras pueden formarse con bolas numeradas con el 1, 1, 2, 3?</a:t>
            </a:r>
          </a:p>
          <a:p>
            <a:pPr lvl="1" algn="just"/>
            <a:r>
              <a:rPr lang="es-ES" b="1" dirty="0">
                <a:solidFill>
                  <a:srgbClr val="00B050"/>
                </a:solidFill>
              </a:rPr>
              <a:t>SÍ</a:t>
            </a:r>
            <a:r>
              <a:rPr lang="es-ES" dirty="0"/>
              <a:t> son necesarios todos los </a:t>
            </a:r>
            <a:r>
              <a:rPr lang="es-ES" dirty="0" smtClean="0"/>
              <a:t>elementos (cuatro cifras, cuatro bolas)</a:t>
            </a:r>
            <a:endParaRPr lang="es-ES" dirty="0"/>
          </a:p>
          <a:p>
            <a:pPr lvl="1" algn="just"/>
            <a:r>
              <a:rPr lang="es-ES" b="1" dirty="0">
                <a:solidFill>
                  <a:srgbClr val="00B050"/>
                </a:solidFill>
              </a:rPr>
              <a:t>SÍ</a:t>
            </a:r>
            <a:r>
              <a:rPr lang="es-ES" dirty="0"/>
              <a:t> importa el </a:t>
            </a:r>
            <a:r>
              <a:rPr lang="es-ES" dirty="0" smtClean="0"/>
              <a:t>orden (no es el mismo número 1123 que 3211)</a:t>
            </a:r>
            <a:endParaRPr lang="es-ES" dirty="0"/>
          </a:p>
          <a:p>
            <a:pPr lvl="1" algn="just"/>
            <a:r>
              <a:rPr lang="es-ES" b="1" dirty="0">
                <a:solidFill>
                  <a:srgbClr val="00B050"/>
                </a:solidFill>
              </a:rPr>
              <a:t>SÍ</a:t>
            </a:r>
            <a:r>
              <a:rPr lang="es-ES" dirty="0"/>
              <a:t> se repiten los </a:t>
            </a:r>
            <a:r>
              <a:rPr lang="es-ES" dirty="0" smtClean="0"/>
              <a:t>elementos (hay dos bolas 1)</a:t>
            </a:r>
            <a:endParaRPr lang="es-ES" dirty="0"/>
          </a:p>
        </p:txBody>
      </p:sp>
      <p:sp>
        <p:nvSpPr>
          <p:cNvPr id="4" name="Flowchart: Magnetic Disk 3"/>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26465"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46802" y="341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667139" y="308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887476"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45117" y="36630"/>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65454" y="30833"/>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5" y="33011"/>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2006128" y="37985"/>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8"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111" y="3037786"/>
            <a:ext cx="642938" cy="642938"/>
          </a:xfrm>
          <a:prstGeom prst="rect">
            <a:avLst/>
          </a:prstGeom>
        </p:spPr>
      </p:pic>
    </p:spTree>
    <p:extLst>
      <p:ext uri="{BB962C8B-B14F-4D97-AF65-F5344CB8AC3E}">
        <p14:creationId xmlns:p14="http://schemas.microsoft.com/office/powerpoint/2010/main" val="25856815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 name="Rectángulo 93">
            <a:hlinkClick r:id="rId3" action="ppaction://hlinksldjump"/>
          </p:cNvPr>
          <p:cNvSpPr/>
          <p:nvPr/>
        </p:nvSpPr>
        <p:spPr>
          <a:xfrm>
            <a:off x="2669059" y="2131080"/>
            <a:ext cx="1458098" cy="23096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1113234" y="112552"/>
            <a:ext cx="7514035" cy="1314449"/>
          </a:xfrm>
        </p:spPr>
        <p:txBody>
          <a:bodyPr/>
          <a:lstStyle/>
          <a:p>
            <a:r>
              <a:rPr lang="es-ES" u="sng" dirty="0" smtClean="0">
                <a:solidFill>
                  <a:schemeClr val="accent1"/>
                </a:solidFill>
              </a:rPr>
              <a:t>Combinatoria</a:t>
            </a:r>
            <a:endParaRPr lang="es-ES" u="sng" dirty="0">
              <a:solidFill>
                <a:schemeClr val="accent1"/>
              </a:solidFill>
            </a:endParaRPr>
          </a:p>
        </p:txBody>
      </p:sp>
      <p:sp>
        <p:nvSpPr>
          <p:cNvPr id="12" name="Flowchart: Magnetic Disk 11"/>
          <p:cNvSpPr/>
          <p:nvPr/>
        </p:nvSpPr>
        <p:spPr>
          <a:xfrm>
            <a:off x="1333571" y="142650"/>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553908" y="142650"/>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113234" y="137292"/>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5" name="Rectángulo 4">
            <a:hlinkClick r:id="rId5" action="ppaction://hlinksldjump"/>
          </p:cNvPr>
          <p:cNvSpPr/>
          <p:nvPr/>
        </p:nvSpPr>
        <p:spPr>
          <a:xfrm>
            <a:off x="2740157" y="1147074"/>
            <a:ext cx="1296384" cy="3422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1.0</a:t>
            </a:r>
          </a:p>
          <a:p>
            <a:pPr algn="ctr"/>
            <a:r>
              <a:rPr lang="es-ES" sz="1000" dirty="0" smtClean="0">
                <a:solidFill>
                  <a:schemeClr val="tx1"/>
                </a:solidFill>
              </a:rPr>
              <a:t>Números factoriales</a:t>
            </a:r>
            <a:endParaRPr lang="es-ES" sz="1000" dirty="0">
              <a:solidFill>
                <a:schemeClr val="tx1"/>
              </a:solidFill>
            </a:endParaRPr>
          </a:p>
        </p:txBody>
      </p:sp>
      <p:sp>
        <p:nvSpPr>
          <p:cNvPr id="17" name="Rectángulo 16">
            <a:hlinkClick r:id="rId6" action="ppaction://hlinksldjump"/>
          </p:cNvPr>
          <p:cNvSpPr/>
          <p:nvPr/>
        </p:nvSpPr>
        <p:spPr>
          <a:xfrm>
            <a:off x="2740157" y="1555259"/>
            <a:ext cx="1296384" cy="30397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1.1.</a:t>
            </a:r>
          </a:p>
          <a:p>
            <a:pPr algn="ctr"/>
            <a:r>
              <a:rPr lang="es-ES" sz="1000" dirty="0" smtClean="0">
                <a:solidFill>
                  <a:schemeClr val="tx1"/>
                </a:solidFill>
              </a:rPr>
              <a:t>Árboles de decisión</a:t>
            </a:r>
            <a:endParaRPr lang="es-ES" sz="1000" dirty="0">
              <a:solidFill>
                <a:schemeClr val="tx1"/>
              </a:solidFill>
            </a:endParaRPr>
          </a:p>
        </p:txBody>
      </p:sp>
      <p:sp>
        <p:nvSpPr>
          <p:cNvPr id="18" name="Rectángulo 17">
            <a:hlinkClick r:id="rId7" action="ppaction://hlinksldjump"/>
          </p:cNvPr>
          <p:cNvSpPr/>
          <p:nvPr/>
        </p:nvSpPr>
        <p:spPr>
          <a:xfrm>
            <a:off x="2740157" y="2188809"/>
            <a:ext cx="1296384" cy="321974"/>
          </a:xfrm>
          <a:prstGeom prst="rect">
            <a:avLst/>
          </a:prstGeom>
          <a:solidFill>
            <a:srgbClr val="FFFF00"/>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1.2.</a:t>
            </a:r>
          </a:p>
          <a:p>
            <a:pPr algn="ctr"/>
            <a:r>
              <a:rPr lang="es-ES" sz="1000" dirty="0" smtClean="0">
                <a:solidFill>
                  <a:schemeClr val="tx1"/>
                </a:solidFill>
              </a:rPr>
              <a:t>Variaciones</a:t>
            </a:r>
            <a:endParaRPr lang="es-ES" sz="1000" dirty="0">
              <a:solidFill>
                <a:schemeClr val="tx1"/>
              </a:solidFill>
            </a:endParaRPr>
          </a:p>
        </p:txBody>
      </p:sp>
      <p:sp>
        <p:nvSpPr>
          <p:cNvPr id="19" name="Rectángulo 18">
            <a:hlinkClick r:id="rId8" action="ppaction://hlinksldjump"/>
          </p:cNvPr>
          <p:cNvSpPr/>
          <p:nvPr/>
        </p:nvSpPr>
        <p:spPr>
          <a:xfrm>
            <a:off x="2740157" y="2567814"/>
            <a:ext cx="1296384" cy="461952"/>
          </a:xfrm>
          <a:prstGeom prst="rect">
            <a:avLst/>
          </a:prstGeom>
          <a:solidFill>
            <a:srgbClr val="FFFF00"/>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1.3.</a:t>
            </a:r>
          </a:p>
          <a:p>
            <a:pPr algn="ctr"/>
            <a:r>
              <a:rPr lang="es-ES" sz="1000" dirty="0" smtClean="0">
                <a:solidFill>
                  <a:schemeClr val="tx1"/>
                </a:solidFill>
              </a:rPr>
              <a:t>Variaciones con repetición</a:t>
            </a:r>
            <a:endParaRPr lang="es-ES" sz="1000" dirty="0">
              <a:solidFill>
                <a:schemeClr val="tx1"/>
              </a:solidFill>
            </a:endParaRPr>
          </a:p>
        </p:txBody>
      </p:sp>
      <p:sp>
        <p:nvSpPr>
          <p:cNvPr id="20" name="Rectángulo 19">
            <a:hlinkClick r:id="rId9" action="ppaction://hlinksldjump"/>
          </p:cNvPr>
          <p:cNvSpPr/>
          <p:nvPr/>
        </p:nvSpPr>
        <p:spPr>
          <a:xfrm>
            <a:off x="2740157" y="3082329"/>
            <a:ext cx="1296384" cy="342852"/>
          </a:xfrm>
          <a:prstGeom prst="rect">
            <a:avLst/>
          </a:prstGeom>
          <a:solidFill>
            <a:srgbClr val="FFFF00"/>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1.4.</a:t>
            </a:r>
          </a:p>
          <a:p>
            <a:pPr algn="ctr"/>
            <a:r>
              <a:rPr lang="es-ES" sz="1000" dirty="0" smtClean="0">
                <a:solidFill>
                  <a:schemeClr val="tx1"/>
                </a:solidFill>
              </a:rPr>
              <a:t>Permutaciones</a:t>
            </a:r>
            <a:endParaRPr lang="es-ES" sz="1000" dirty="0">
              <a:solidFill>
                <a:schemeClr val="tx1"/>
              </a:solidFill>
            </a:endParaRPr>
          </a:p>
        </p:txBody>
      </p:sp>
      <p:sp>
        <p:nvSpPr>
          <p:cNvPr id="21" name="Rectángulo 20">
            <a:hlinkClick r:id="rId10" action="ppaction://hlinksldjump"/>
          </p:cNvPr>
          <p:cNvSpPr/>
          <p:nvPr/>
        </p:nvSpPr>
        <p:spPr>
          <a:xfrm>
            <a:off x="2740157" y="3494154"/>
            <a:ext cx="1296384" cy="458247"/>
          </a:xfrm>
          <a:prstGeom prst="rect">
            <a:avLst/>
          </a:prstGeom>
          <a:solidFill>
            <a:srgbClr val="FFFF00"/>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1.5.</a:t>
            </a:r>
          </a:p>
          <a:p>
            <a:pPr algn="ctr"/>
            <a:r>
              <a:rPr lang="es-ES" sz="1000" dirty="0" smtClean="0">
                <a:solidFill>
                  <a:schemeClr val="tx1"/>
                </a:solidFill>
              </a:rPr>
              <a:t>Permutaciones con repetición</a:t>
            </a:r>
            <a:endParaRPr lang="es-ES" sz="1000" dirty="0">
              <a:solidFill>
                <a:schemeClr val="tx1"/>
              </a:solidFill>
            </a:endParaRPr>
          </a:p>
        </p:txBody>
      </p:sp>
      <p:sp>
        <p:nvSpPr>
          <p:cNvPr id="22" name="Rectángulo 21">
            <a:hlinkClick r:id="rId11" action="ppaction://hlinksldjump"/>
          </p:cNvPr>
          <p:cNvSpPr/>
          <p:nvPr/>
        </p:nvSpPr>
        <p:spPr>
          <a:xfrm>
            <a:off x="2740157" y="4021374"/>
            <a:ext cx="1296384" cy="318205"/>
          </a:xfrm>
          <a:prstGeom prst="rect">
            <a:avLst/>
          </a:prstGeom>
          <a:solidFill>
            <a:srgbClr val="92D050"/>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1.6.</a:t>
            </a:r>
          </a:p>
          <a:p>
            <a:pPr algn="ctr"/>
            <a:r>
              <a:rPr lang="es-ES" sz="1000" dirty="0" smtClean="0">
                <a:solidFill>
                  <a:schemeClr val="tx1"/>
                </a:solidFill>
              </a:rPr>
              <a:t>Combinaciones</a:t>
            </a:r>
            <a:endParaRPr lang="es-ES" sz="1000" dirty="0">
              <a:solidFill>
                <a:schemeClr val="tx1"/>
              </a:solidFill>
            </a:endParaRPr>
          </a:p>
        </p:txBody>
      </p:sp>
      <p:sp>
        <p:nvSpPr>
          <p:cNvPr id="24" name="Rectángulo 23">
            <a:hlinkClick r:id="rId12" action="ppaction://hlinksldjump"/>
          </p:cNvPr>
          <p:cNvSpPr/>
          <p:nvPr/>
        </p:nvSpPr>
        <p:spPr>
          <a:xfrm>
            <a:off x="2740157" y="4731286"/>
            <a:ext cx="1296384" cy="367631"/>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1.7.</a:t>
            </a:r>
          </a:p>
          <a:p>
            <a:pPr algn="ctr"/>
            <a:r>
              <a:rPr lang="es-ES" sz="1000" dirty="0" smtClean="0">
                <a:solidFill>
                  <a:schemeClr val="tx1"/>
                </a:solidFill>
              </a:rPr>
              <a:t>Ecuaciones</a:t>
            </a:r>
            <a:endParaRPr lang="es-ES" sz="1000" dirty="0">
              <a:solidFill>
                <a:schemeClr val="tx1"/>
              </a:solidFill>
            </a:endParaRPr>
          </a:p>
        </p:txBody>
      </p:sp>
      <p:sp>
        <p:nvSpPr>
          <p:cNvPr id="25" name="Rectángulo 24">
            <a:hlinkClick r:id="rId13" action="ppaction://hlinksldjump"/>
          </p:cNvPr>
          <p:cNvSpPr/>
          <p:nvPr/>
        </p:nvSpPr>
        <p:spPr>
          <a:xfrm>
            <a:off x="2724757" y="5225556"/>
            <a:ext cx="1311784" cy="351155"/>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1.8.</a:t>
            </a:r>
          </a:p>
          <a:p>
            <a:pPr algn="ctr"/>
            <a:r>
              <a:rPr lang="es-ES" sz="1000" dirty="0" smtClean="0">
                <a:solidFill>
                  <a:schemeClr val="tx1"/>
                </a:solidFill>
              </a:rPr>
              <a:t>Binomio de Newton</a:t>
            </a:r>
            <a:endParaRPr lang="es-ES" sz="1000" dirty="0">
              <a:solidFill>
                <a:schemeClr val="tx1"/>
              </a:solidFill>
            </a:endParaRPr>
          </a:p>
        </p:txBody>
      </p:sp>
      <p:sp>
        <p:nvSpPr>
          <p:cNvPr id="26" name="Rectángulo 25">
            <a:hlinkClick r:id="rId14" action="ppaction://hlinksldjump"/>
          </p:cNvPr>
          <p:cNvSpPr/>
          <p:nvPr/>
        </p:nvSpPr>
        <p:spPr>
          <a:xfrm>
            <a:off x="2724757" y="5697421"/>
            <a:ext cx="1311784" cy="2829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Investigaciones</a:t>
            </a:r>
            <a:endParaRPr lang="es-ES" sz="1000" dirty="0">
              <a:solidFill>
                <a:schemeClr val="tx1"/>
              </a:solidFill>
            </a:endParaRPr>
          </a:p>
        </p:txBody>
      </p:sp>
      <p:sp>
        <p:nvSpPr>
          <p:cNvPr id="27" name="Rectángulo 26"/>
          <p:cNvSpPr/>
          <p:nvPr/>
        </p:nvSpPr>
        <p:spPr>
          <a:xfrm>
            <a:off x="477861" y="3092768"/>
            <a:ext cx="1296384" cy="32197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Recuento</a:t>
            </a:r>
            <a:endParaRPr lang="es-ES" sz="1000" dirty="0">
              <a:solidFill>
                <a:schemeClr val="tx1"/>
              </a:solidFill>
            </a:endParaRPr>
          </a:p>
        </p:txBody>
      </p:sp>
      <p:cxnSp>
        <p:nvCxnSpPr>
          <p:cNvPr id="9" name="Conector recto de flecha 8"/>
          <p:cNvCxnSpPr>
            <a:stCxn id="27" idx="3"/>
            <a:endCxn id="18" idx="1"/>
          </p:cNvCxnSpPr>
          <p:nvPr/>
        </p:nvCxnSpPr>
        <p:spPr>
          <a:xfrm flipV="1">
            <a:off x="1774245" y="2349796"/>
            <a:ext cx="965912" cy="90395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27" idx="3"/>
            <a:endCxn id="19" idx="1"/>
          </p:cNvCxnSpPr>
          <p:nvPr/>
        </p:nvCxnSpPr>
        <p:spPr>
          <a:xfrm flipV="1">
            <a:off x="1774245" y="2798790"/>
            <a:ext cx="965912" cy="45496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27" idx="3"/>
          </p:cNvCxnSpPr>
          <p:nvPr/>
        </p:nvCxnSpPr>
        <p:spPr>
          <a:xfrm flipV="1">
            <a:off x="1774245" y="3196089"/>
            <a:ext cx="965912" cy="57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27" idx="3"/>
            <a:endCxn id="21" idx="1"/>
          </p:cNvCxnSpPr>
          <p:nvPr/>
        </p:nvCxnSpPr>
        <p:spPr>
          <a:xfrm>
            <a:off x="1774245" y="3253755"/>
            <a:ext cx="965912" cy="4695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a:stCxn id="27" idx="3"/>
            <a:endCxn id="22" idx="1"/>
          </p:cNvCxnSpPr>
          <p:nvPr/>
        </p:nvCxnSpPr>
        <p:spPr>
          <a:xfrm>
            <a:off x="1774245" y="3253755"/>
            <a:ext cx="965912" cy="92672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5" name="Rectángulo 44">
            <a:hlinkClick r:id="rId15" action="ppaction://hlinksldjump"/>
          </p:cNvPr>
          <p:cNvSpPr/>
          <p:nvPr/>
        </p:nvSpPr>
        <p:spPr>
          <a:xfrm>
            <a:off x="5457568" y="3587532"/>
            <a:ext cx="2088292" cy="215547"/>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1.6.1. </a:t>
            </a:r>
            <a:r>
              <a:rPr lang="es-ES" sz="1000" dirty="0" err="1" smtClean="0">
                <a:solidFill>
                  <a:schemeClr val="tx1"/>
                </a:solidFill>
              </a:rPr>
              <a:t>nºs</a:t>
            </a:r>
            <a:r>
              <a:rPr lang="es-ES" sz="1000" dirty="0" smtClean="0">
                <a:solidFill>
                  <a:schemeClr val="tx1"/>
                </a:solidFill>
              </a:rPr>
              <a:t> combinatorios</a:t>
            </a:r>
            <a:endParaRPr lang="es-ES" sz="1000" dirty="0">
              <a:solidFill>
                <a:schemeClr val="tx1"/>
              </a:solidFill>
            </a:endParaRPr>
          </a:p>
        </p:txBody>
      </p:sp>
      <p:sp>
        <p:nvSpPr>
          <p:cNvPr id="46" name="Rectángulo 45">
            <a:hlinkClick r:id="rId16" action="ppaction://hlinksldjump"/>
          </p:cNvPr>
          <p:cNvSpPr/>
          <p:nvPr/>
        </p:nvSpPr>
        <p:spPr>
          <a:xfrm>
            <a:off x="5457568" y="3831812"/>
            <a:ext cx="2088292" cy="198254"/>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1.6.2. Combinaciones</a:t>
            </a:r>
            <a:endParaRPr lang="es-ES" sz="1000" dirty="0">
              <a:solidFill>
                <a:schemeClr val="tx1"/>
              </a:solidFill>
            </a:endParaRPr>
          </a:p>
        </p:txBody>
      </p:sp>
      <p:sp>
        <p:nvSpPr>
          <p:cNvPr id="47" name="Rectángulo 46">
            <a:hlinkClick r:id="rId17" action="ppaction://hlinksldjump"/>
          </p:cNvPr>
          <p:cNvSpPr/>
          <p:nvPr/>
        </p:nvSpPr>
        <p:spPr>
          <a:xfrm>
            <a:off x="5457568" y="4070625"/>
            <a:ext cx="2088292" cy="209188"/>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1.6.3. Combinaciones con repetición</a:t>
            </a:r>
            <a:endParaRPr lang="es-ES" sz="1000" dirty="0">
              <a:solidFill>
                <a:schemeClr val="tx1"/>
              </a:solidFill>
            </a:endParaRPr>
          </a:p>
        </p:txBody>
      </p:sp>
      <p:cxnSp>
        <p:nvCxnSpPr>
          <p:cNvPr id="48" name="Conector recto de flecha 47"/>
          <p:cNvCxnSpPr>
            <a:stCxn id="22" idx="3"/>
            <a:endCxn id="45" idx="1"/>
          </p:cNvCxnSpPr>
          <p:nvPr/>
        </p:nvCxnSpPr>
        <p:spPr>
          <a:xfrm flipV="1">
            <a:off x="4036541" y="3695306"/>
            <a:ext cx="1421027" cy="48517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a:stCxn id="22" idx="3"/>
            <a:endCxn id="46" idx="1"/>
          </p:cNvCxnSpPr>
          <p:nvPr/>
        </p:nvCxnSpPr>
        <p:spPr>
          <a:xfrm flipV="1">
            <a:off x="4036541" y="3930939"/>
            <a:ext cx="1421027" cy="24953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22" idx="3"/>
            <a:endCxn id="47" idx="1"/>
          </p:cNvCxnSpPr>
          <p:nvPr/>
        </p:nvCxnSpPr>
        <p:spPr>
          <a:xfrm flipV="1">
            <a:off x="4036541" y="4175219"/>
            <a:ext cx="1421027" cy="52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a:stCxn id="24" idx="3"/>
            <a:endCxn id="70" idx="1"/>
          </p:cNvCxnSpPr>
          <p:nvPr/>
        </p:nvCxnSpPr>
        <p:spPr>
          <a:xfrm flipV="1">
            <a:off x="4036541" y="4807436"/>
            <a:ext cx="1405627" cy="10766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ectángulo 69">
            <a:hlinkClick r:id="rId12" action="ppaction://hlinksldjump"/>
          </p:cNvPr>
          <p:cNvSpPr/>
          <p:nvPr/>
        </p:nvSpPr>
        <p:spPr>
          <a:xfrm>
            <a:off x="5442168" y="4702842"/>
            <a:ext cx="2088292" cy="209188"/>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1.7.1. Ecuaciones factoriales</a:t>
            </a:r>
            <a:endParaRPr lang="es-ES" sz="1000" dirty="0">
              <a:solidFill>
                <a:schemeClr val="tx1"/>
              </a:solidFill>
            </a:endParaRPr>
          </a:p>
        </p:txBody>
      </p:sp>
      <p:sp>
        <p:nvSpPr>
          <p:cNvPr id="72" name="Rectángulo 71">
            <a:hlinkClick r:id="rId18" action="ppaction://hlinksldjump"/>
          </p:cNvPr>
          <p:cNvSpPr/>
          <p:nvPr/>
        </p:nvSpPr>
        <p:spPr>
          <a:xfrm>
            <a:off x="5442168" y="4929829"/>
            <a:ext cx="2088292" cy="209188"/>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1.7.2. Ecuaciones combinatorias</a:t>
            </a:r>
            <a:endParaRPr lang="es-ES" sz="1000" dirty="0">
              <a:solidFill>
                <a:schemeClr val="tx1"/>
              </a:solidFill>
            </a:endParaRPr>
          </a:p>
        </p:txBody>
      </p:sp>
      <p:cxnSp>
        <p:nvCxnSpPr>
          <p:cNvPr id="74" name="Conector recto de flecha 73"/>
          <p:cNvCxnSpPr>
            <a:stCxn id="24" idx="3"/>
            <a:endCxn id="72" idx="1"/>
          </p:cNvCxnSpPr>
          <p:nvPr/>
        </p:nvCxnSpPr>
        <p:spPr>
          <a:xfrm>
            <a:off x="4036541" y="4915102"/>
            <a:ext cx="1405627" cy="11932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Rectángulo 77">
            <a:hlinkClick r:id="rId19" action="ppaction://hlinksldjump"/>
          </p:cNvPr>
          <p:cNvSpPr/>
          <p:nvPr/>
        </p:nvSpPr>
        <p:spPr>
          <a:xfrm>
            <a:off x="5442168" y="5384602"/>
            <a:ext cx="2088292" cy="209188"/>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1.8.1. </a:t>
            </a:r>
            <a:r>
              <a:rPr lang="es-ES" sz="1000" dirty="0" err="1" smtClean="0">
                <a:solidFill>
                  <a:schemeClr val="tx1"/>
                </a:solidFill>
              </a:rPr>
              <a:t>Tartaglia</a:t>
            </a:r>
            <a:endParaRPr lang="es-ES" sz="1000" dirty="0">
              <a:solidFill>
                <a:schemeClr val="tx1"/>
              </a:solidFill>
            </a:endParaRPr>
          </a:p>
        </p:txBody>
      </p:sp>
      <p:cxnSp>
        <p:nvCxnSpPr>
          <p:cNvPr id="79" name="Conector recto de flecha 78"/>
          <p:cNvCxnSpPr>
            <a:stCxn id="25" idx="3"/>
            <a:endCxn id="78" idx="1"/>
          </p:cNvCxnSpPr>
          <p:nvPr/>
        </p:nvCxnSpPr>
        <p:spPr>
          <a:xfrm>
            <a:off x="4036541" y="5401134"/>
            <a:ext cx="1405627" cy="8806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Rectángulo 81">
            <a:hlinkClick r:id="rId20" action="ppaction://hlinksldjump"/>
          </p:cNvPr>
          <p:cNvSpPr/>
          <p:nvPr/>
        </p:nvSpPr>
        <p:spPr>
          <a:xfrm>
            <a:off x="5442168" y="5630187"/>
            <a:ext cx="2088292" cy="209188"/>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1.8.2. Binomio de Newton</a:t>
            </a:r>
            <a:endParaRPr lang="es-ES" sz="1000" dirty="0">
              <a:solidFill>
                <a:schemeClr val="tx1"/>
              </a:solidFill>
            </a:endParaRPr>
          </a:p>
        </p:txBody>
      </p:sp>
      <p:cxnSp>
        <p:nvCxnSpPr>
          <p:cNvPr id="83" name="Conector recto de flecha 82"/>
          <p:cNvCxnSpPr>
            <a:stCxn id="25" idx="3"/>
            <a:endCxn id="82" idx="1"/>
          </p:cNvCxnSpPr>
          <p:nvPr/>
        </p:nvCxnSpPr>
        <p:spPr>
          <a:xfrm>
            <a:off x="4036541" y="5401134"/>
            <a:ext cx="1405627" cy="33364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Rectángulo 83">
            <a:hlinkClick r:id="rId21" action="ppaction://hlinksldjump"/>
          </p:cNvPr>
          <p:cNvSpPr/>
          <p:nvPr/>
        </p:nvSpPr>
        <p:spPr>
          <a:xfrm>
            <a:off x="5442168" y="5875772"/>
            <a:ext cx="2088292" cy="209188"/>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000" dirty="0" smtClean="0">
                <a:solidFill>
                  <a:schemeClr val="tx1"/>
                </a:solidFill>
              </a:rPr>
              <a:t>1.8.3. Término enésimo</a:t>
            </a:r>
            <a:endParaRPr lang="es-ES" sz="1000" dirty="0">
              <a:solidFill>
                <a:schemeClr val="tx1"/>
              </a:solidFill>
            </a:endParaRPr>
          </a:p>
        </p:txBody>
      </p:sp>
      <p:cxnSp>
        <p:nvCxnSpPr>
          <p:cNvPr id="85" name="Conector recto de flecha 84"/>
          <p:cNvCxnSpPr>
            <a:stCxn id="25" idx="3"/>
            <a:endCxn id="84" idx="1"/>
          </p:cNvCxnSpPr>
          <p:nvPr/>
        </p:nvCxnSpPr>
        <p:spPr>
          <a:xfrm>
            <a:off x="4036541" y="5401134"/>
            <a:ext cx="1405627" cy="57923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lowchart: Magnetic Disk 12"/>
          <p:cNvSpPr/>
          <p:nvPr/>
        </p:nvSpPr>
        <p:spPr>
          <a:xfrm>
            <a:off x="1774245" y="14532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270282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5. </a:t>
            </a:r>
            <a:r>
              <a:rPr lang="es-ES" dirty="0"/>
              <a:t>Permutaciones con repetición</a:t>
            </a:r>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a:t>
            </a:r>
            <a:r>
              <a:rPr lang="es-ES" b="1" dirty="0" smtClean="0"/>
              <a:t>permutaciones con repetición</a:t>
            </a:r>
            <a:r>
              <a:rPr lang="es-ES" dirty="0" smtClean="0"/>
              <a:t> de n elementos en los que:</a:t>
            </a:r>
          </a:p>
          <a:p>
            <a:pPr lvl="1" algn="just"/>
            <a:r>
              <a:rPr lang="es-ES" dirty="0" smtClean="0"/>
              <a:t>El elemento 1 se repite a veces</a:t>
            </a:r>
          </a:p>
          <a:p>
            <a:pPr lvl="1" algn="just"/>
            <a:r>
              <a:rPr lang="es-ES" dirty="0" smtClean="0"/>
              <a:t>El elemento 2 se repite b veces</a:t>
            </a:r>
          </a:p>
          <a:p>
            <a:pPr lvl="1" algn="just"/>
            <a:r>
              <a:rPr lang="es-ES" dirty="0" smtClean="0"/>
              <a:t>El elemento 3 se repite c veces, etc.</a:t>
            </a:r>
          </a:p>
          <a:p>
            <a:pPr algn="just"/>
            <a:r>
              <a:rPr lang="es-ES" dirty="0" smtClean="0"/>
              <a:t>En el ejemplo, realizamos </a:t>
            </a:r>
            <a:r>
              <a:rPr lang="es-ES" b="1" dirty="0" smtClean="0"/>
              <a:t>permutaciones con repetición</a:t>
            </a:r>
            <a:r>
              <a:rPr lang="es-ES" dirty="0" smtClean="0"/>
              <a:t> de 4 elementos, donde el elemento 1 se repite dos veces, y el resto una vez cada uno.</a:t>
            </a:r>
          </a:p>
          <a:p>
            <a:pPr algn="just"/>
            <a:r>
              <a:rPr lang="es-ES" dirty="0">
                <a:solidFill>
                  <a:srgbClr val="0070C0"/>
                </a:solidFill>
              </a:rPr>
              <a:t>Ejemplo: ¿Cuántos números de cuatro cifras pueden formarse con bolas numeradas con el 1, 1, 2, 3?</a:t>
            </a:r>
          </a:p>
        </p:txBody>
      </p:sp>
      <p:sp>
        <p:nvSpPr>
          <p:cNvPr id="4" name="Flowchart: Magnetic Disk 3"/>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46802" y="3414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667139" y="308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887476"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27009"/>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65454" y="30032"/>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85791" y="24235"/>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994582" y="26413"/>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2226465" y="3138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26940138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5. </a:t>
            </a:r>
            <a:r>
              <a:rPr lang="es-ES" dirty="0"/>
              <a:t>Permutaciones con repetición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a:t>
                </a:r>
                <a:r>
                  <a:rPr lang="es-ES" b="1" dirty="0" smtClean="0"/>
                  <a:t>permutaciones con repetición</a:t>
                </a:r>
                <a:r>
                  <a:rPr lang="es-ES" dirty="0" smtClean="0"/>
                  <a:t> de n elementos (ejemplo: n=3; a=2, b=1, c=1)</a:t>
                </a:r>
              </a:p>
              <a:p>
                <a:pPr algn="just"/>
                <a:r>
                  <a:rPr lang="es-ES" dirty="0" smtClean="0"/>
                  <a:t>La notación utilizada es </a:t>
                </a:r>
                <a14:m>
                  <m:oMath xmlns:m="http://schemas.openxmlformats.org/officeDocument/2006/math">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𝑃</m:t>
                        </m:r>
                      </m:e>
                      <m:sub>
                        <m:r>
                          <a:rPr lang="es-ES" b="0" i="1" smtClean="0">
                            <a:latin typeface="Cambria Math" panose="02040503050406030204" pitchFamily="18" charset="0"/>
                          </a:rPr>
                          <m:t>𝑛</m:t>
                        </m:r>
                      </m:sub>
                      <m:sup>
                        <m:r>
                          <a:rPr lang="es-ES" b="0" i="1" smtClean="0">
                            <a:latin typeface="Cambria Math" panose="02040503050406030204" pitchFamily="18" charset="0"/>
                          </a:rPr>
                          <m:t>𝑎</m:t>
                        </m:r>
                        <m:r>
                          <a:rPr lang="es-ES" b="0" i="1" smtClean="0">
                            <a:latin typeface="Cambria Math" panose="02040503050406030204" pitchFamily="18" charset="0"/>
                          </a:rPr>
                          <m:t>, </m:t>
                        </m:r>
                        <m:r>
                          <a:rPr lang="es-ES" b="0" i="1" smtClean="0">
                            <a:latin typeface="Cambria Math" panose="02040503050406030204" pitchFamily="18" charset="0"/>
                          </a:rPr>
                          <m:t>𝑏</m:t>
                        </m:r>
                        <m:r>
                          <a:rPr lang="es-ES" b="0" i="1" smtClean="0">
                            <a:latin typeface="Cambria Math" panose="02040503050406030204" pitchFamily="18" charset="0"/>
                          </a:rPr>
                          <m:t>, </m:t>
                        </m:r>
                        <m:r>
                          <a:rPr lang="es-ES" b="0" i="1" smtClean="0">
                            <a:latin typeface="Cambria Math" panose="02040503050406030204" pitchFamily="18" charset="0"/>
                          </a:rPr>
                          <m:t>𝑐</m:t>
                        </m:r>
                        <m:r>
                          <a:rPr lang="es-ES" b="0" i="1" smtClean="0">
                            <a:latin typeface="Cambria Math" panose="02040503050406030204" pitchFamily="18" charset="0"/>
                          </a:rPr>
                          <m:t>…</m:t>
                        </m:r>
                      </m:sup>
                    </m:sSubSup>
                  </m:oMath>
                </a14:m>
                <a:endParaRPr lang="es-ES" dirty="0" smtClean="0"/>
              </a:p>
              <a:p>
                <a:pPr algn="just"/>
                <a:r>
                  <a:rPr lang="es-ES" dirty="0">
                    <a:solidFill>
                      <a:srgbClr val="0070C0"/>
                    </a:solidFill>
                  </a:rPr>
                  <a:t>Ejemplo: ¿Cuántos números de cuatro cifras pueden formarse con bolas numeradas con el 1, 1, 2, 3?</a:t>
                </a:r>
              </a:p>
              <a:p>
                <a:pPr lvl="1" algn="just"/>
                <a:r>
                  <a:rPr lang="es-ES" dirty="0" smtClean="0">
                    <a:solidFill>
                      <a:srgbClr val="0070C0"/>
                    </a:solidFill>
                  </a:rPr>
                  <a:t>Debemos calcular, pues, las permutaciones de 4 elementos, donde el primer elemento se repite 2 veces, el segundo 1 vez y el tercero 1 vez. Por tanto, debemos calcular:</a:t>
                </a:r>
              </a:p>
              <a:p>
                <a:pPr marL="914400" lvl="2" indent="0" algn="just">
                  <a:buNone/>
                </a:pPr>
                <a14:m>
                  <m:oMathPara xmlns:m="http://schemas.openxmlformats.org/officeDocument/2006/math">
                    <m:oMathParaPr>
                      <m:jc m:val="centerGroup"/>
                    </m:oMathParaPr>
                    <m:oMath xmlns:m="http://schemas.openxmlformats.org/officeDocument/2006/math">
                      <m:sSubSup>
                        <m:sSubSupPr>
                          <m:ctrlPr>
                            <a:rPr lang="es-ES" sz="2500" b="0" i="1" dirty="0" smtClean="0">
                              <a:solidFill>
                                <a:srgbClr val="0070C0"/>
                              </a:solidFill>
                              <a:latin typeface="Cambria Math" panose="02040503050406030204" pitchFamily="18" charset="0"/>
                            </a:rPr>
                          </m:ctrlPr>
                        </m:sSubSupPr>
                        <m:e>
                          <m:r>
                            <a:rPr lang="es-ES" sz="2500" b="0" i="1" dirty="0" smtClean="0">
                              <a:solidFill>
                                <a:srgbClr val="0070C0"/>
                              </a:solidFill>
                              <a:latin typeface="Cambria Math" panose="02040503050406030204" pitchFamily="18" charset="0"/>
                            </a:rPr>
                            <m:t>𝑃</m:t>
                          </m:r>
                        </m:e>
                        <m:sub>
                          <m:r>
                            <a:rPr lang="es-ES" sz="2500" b="0" i="1" dirty="0" smtClean="0">
                              <a:solidFill>
                                <a:srgbClr val="0070C0"/>
                              </a:solidFill>
                              <a:latin typeface="Cambria Math" panose="02040503050406030204" pitchFamily="18" charset="0"/>
                            </a:rPr>
                            <m:t>3</m:t>
                          </m:r>
                        </m:sub>
                        <m:sup>
                          <m:r>
                            <a:rPr lang="es-ES" sz="2500" b="0" i="1" dirty="0" smtClean="0">
                              <a:solidFill>
                                <a:srgbClr val="0070C0"/>
                              </a:solidFill>
                              <a:latin typeface="Cambria Math" panose="02040503050406030204" pitchFamily="18" charset="0"/>
                            </a:rPr>
                            <m:t>2, 1, 1</m:t>
                          </m:r>
                        </m:sup>
                      </m:sSubSup>
                    </m:oMath>
                  </m:oMathPara>
                </a14:m>
                <a:endParaRPr lang="es-ES" sz="25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rotWithShape="0">
                <a:blip r:embed="rId2"/>
                <a:stretch>
                  <a:fillRect l="-1932"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667139" y="30833"/>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887476"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37431"/>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8" y="30833"/>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85791" y="33856"/>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2006128" y="28059"/>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2214919" y="3023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446802" y="35211"/>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0324795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5. </a:t>
            </a:r>
            <a:r>
              <a:rPr lang="es-ES" dirty="0"/>
              <a:t>Permutaciones con repetición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13550"/>
                <a:ext cx="7886446" cy="5673687"/>
              </a:xfrm>
            </p:spPr>
            <p:txBody>
              <a:bodyPr anchor="t">
                <a:normAutofit lnSpcReduction="10000"/>
              </a:bodyPr>
              <a:lstStyle/>
              <a:p>
                <a:pPr algn="just"/>
                <a:r>
                  <a:rPr lang="es-ES" sz="2000" dirty="0" smtClean="0"/>
                  <a:t>La expresión que determina el número de opciones es:</a:t>
                </a:r>
              </a:p>
              <a:p>
                <a:pPr marL="0" indent="0" algn="just">
                  <a:buNone/>
                </a:pPr>
                <a14:m>
                  <m:oMathPara xmlns:m="http://schemas.openxmlformats.org/officeDocument/2006/math">
                    <m:oMathParaPr>
                      <m:jc m:val="centerGroup"/>
                    </m:oMathParaPr>
                    <m:oMath xmlns:m="http://schemas.openxmlformats.org/officeDocument/2006/math">
                      <m:sSubSup>
                        <m:sSubSupPr>
                          <m:ctrlPr>
                            <a:rPr lang="es-ES" sz="2000" b="0" i="1" smtClean="0">
                              <a:latin typeface="Cambria Math" panose="02040503050406030204" pitchFamily="18" charset="0"/>
                            </a:rPr>
                          </m:ctrlPr>
                        </m:sSubSupPr>
                        <m:e>
                          <m:r>
                            <a:rPr lang="es-ES" sz="2000" b="0" i="1" smtClean="0">
                              <a:latin typeface="Cambria Math" panose="02040503050406030204" pitchFamily="18" charset="0"/>
                            </a:rPr>
                            <m:t>𝑃</m:t>
                          </m:r>
                        </m:e>
                        <m:sub>
                          <m:r>
                            <a:rPr lang="es-ES" sz="2000" b="0" i="1" smtClean="0">
                              <a:latin typeface="Cambria Math" panose="02040503050406030204" pitchFamily="18" charset="0"/>
                            </a:rPr>
                            <m:t>𝑛</m:t>
                          </m:r>
                        </m:sub>
                        <m:sup>
                          <m:r>
                            <a:rPr lang="es-ES" sz="2000" b="0" i="1" smtClean="0">
                              <a:latin typeface="Cambria Math" panose="02040503050406030204" pitchFamily="18" charset="0"/>
                            </a:rPr>
                            <m:t>𝑎</m:t>
                          </m:r>
                          <m:r>
                            <a:rPr lang="es-ES" sz="2000" b="0" i="1" smtClean="0">
                              <a:latin typeface="Cambria Math" panose="02040503050406030204" pitchFamily="18" charset="0"/>
                            </a:rPr>
                            <m:t>, </m:t>
                          </m:r>
                          <m:r>
                            <a:rPr lang="es-ES" sz="2000" b="0" i="1" smtClean="0">
                              <a:latin typeface="Cambria Math" panose="02040503050406030204" pitchFamily="18" charset="0"/>
                            </a:rPr>
                            <m:t>𝑏</m:t>
                          </m:r>
                          <m:r>
                            <a:rPr lang="es-ES" sz="2000" b="0" i="1" smtClean="0">
                              <a:latin typeface="Cambria Math" panose="02040503050406030204" pitchFamily="18" charset="0"/>
                            </a:rPr>
                            <m:t>, </m:t>
                          </m:r>
                          <m:r>
                            <a:rPr lang="es-ES" sz="2000" b="0" i="1" smtClean="0">
                              <a:latin typeface="Cambria Math" panose="02040503050406030204" pitchFamily="18" charset="0"/>
                            </a:rPr>
                            <m:t>𝑐</m:t>
                          </m:r>
                          <m:r>
                            <a:rPr lang="es-ES" sz="2000" b="0" i="1" smtClean="0">
                              <a:latin typeface="Cambria Math" panose="02040503050406030204" pitchFamily="18" charset="0"/>
                            </a:rPr>
                            <m:t>…</m:t>
                          </m:r>
                        </m:sup>
                      </m:sSubSup>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𝑛</m:t>
                              </m:r>
                            </m:sub>
                          </m:sSub>
                        </m:num>
                        <m:den>
                          <m:r>
                            <a:rPr lang="es-ES" sz="2000" b="0" i="1" smtClean="0">
                              <a:latin typeface="Cambria Math" panose="02040503050406030204" pitchFamily="18" charset="0"/>
                            </a:rPr>
                            <m:t>𝑎</m:t>
                          </m:r>
                          <m:r>
                            <a:rPr lang="es-ES" sz="2000" b="0" i="1" smtClean="0">
                              <a:latin typeface="Cambria Math" panose="02040503050406030204" pitchFamily="18" charset="0"/>
                            </a:rPr>
                            <m:t>!·</m:t>
                          </m:r>
                          <m:r>
                            <a:rPr lang="es-ES" sz="2000" b="0" i="1" smtClean="0">
                              <a:latin typeface="Cambria Math" panose="02040503050406030204" pitchFamily="18" charset="0"/>
                            </a:rPr>
                            <m:t>𝑏</m:t>
                          </m:r>
                          <m:r>
                            <a:rPr lang="es-ES" sz="2000" b="0" i="1" smtClean="0">
                              <a:latin typeface="Cambria Math" panose="02040503050406030204" pitchFamily="18" charset="0"/>
                            </a:rPr>
                            <m:t>!·</m:t>
                          </m:r>
                          <m:r>
                            <a:rPr lang="es-ES" sz="2000" b="0" i="1" smtClean="0">
                              <a:latin typeface="Cambria Math" panose="02040503050406030204" pitchFamily="18" charset="0"/>
                            </a:rPr>
                            <m:t>𝑐</m:t>
                          </m:r>
                          <m:r>
                            <a:rPr lang="es-ES" sz="2000" b="0" i="1" smtClean="0">
                              <a:latin typeface="Cambria Math" panose="02040503050406030204" pitchFamily="18" charset="0"/>
                            </a:rPr>
                            <m:t>!…</m:t>
                          </m:r>
                        </m:den>
                      </m:f>
                    </m:oMath>
                  </m:oMathPara>
                </a14:m>
                <a:endParaRPr lang="es-ES" sz="2000" dirty="0" smtClean="0"/>
              </a:p>
              <a:p>
                <a:pPr algn="just"/>
                <a:r>
                  <a:rPr lang="es-ES" sz="2000" dirty="0">
                    <a:solidFill>
                      <a:srgbClr val="0070C0"/>
                    </a:solidFill>
                  </a:rPr>
                  <a:t>Ejemplo: ¿Cuántos números de cuatro cifras pueden formarse con bolas numeradas con el 1, 1, 2, 3?</a:t>
                </a:r>
              </a:p>
              <a:p>
                <a:pPr lvl="1" algn="just"/>
                <a:r>
                  <a:rPr lang="es-ES" dirty="0" smtClean="0">
                    <a:solidFill>
                      <a:srgbClr val="0070C0"/>
                    </a:solidFill>
                  </a:rPr>
                  <a:t>Debemos calcular, pues, las permutaciones de 4 elementos, donde el 1 se repite 2 veces, el 2 una vez y el tres 1 vez también. Por tanto, debemos calcular:</a:t>
                </a:r>
              </a:p>
              <a:p>
                <a:pPr marL="457200" lvl="1"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𝑃</m:t>
                          </m:r>
                        </m:e>
                        <m:sub>
                          <m:r>
                            <a:rPr lang="es-ES" b="0" i="1" smtClean="0">
                              <a:solidFill>
                                <a:srgbClr val="0070C0"/>
                              </a:solidFill>
                              <a:latin typeface="Cambria Math" panose="02040503050406030204" pitchFamily="18" charset="0"/>
                            </a:rPr>
                            <m:t>4</m:t>
                          </m:r>
                        </m:sub>
                      </m:sSub>
                      <m:r>
                        <a:rPr lang="es-ES" b="0" i="1" smtClean="0">
                          <a:solidFill>
                            <a:srgbClr val="0070C0"/>
                          </a:solidFill>
                          <a:latin typeface="Cambria Math" panose="02040503050406030204" pitchFamily="18" charset="0"/>
                        </a:rPr>
                        <m:t>=4!=4·3·2·1=24</m:t>
                      </m:r>
                    </m:oMath>
                  </m:oMathPara>
                </a14:m>
                <a:endParaRPr lang="es-ES" b="0" dirty="0" smtClean="0">
                  <a:solidFill>
                    <a:srgbClr val="0070C0"/>
                  </a:solidFill>
                </a:endParaRPr>
              </a:p>
              <a:p>
                <a:pPr marL="457200" lvl="1" indent="0" algn="just">
                  <a:buNone/>
                </a:pPr>
                <a14:m>
                  <m:oMathPara xmlns:m="http://schemas.openxmlformats.org/officeDocument/2006/math">
                    <m:oMathParaPr>
                      <m:jc m:val="centerGroup"/>
                    </m:oMathParaPr>
                    <m:oMath xmlns:m="http://schemas.openxmlformats.org/officeDocument/2006/math">
                      <m:sSubSup>
                        <m:sSubSupPr>
                          <m:ctrlPr>
                            <a:rPr lang="es-ES" b="0" i="1" smtClean="0">
                              <a:solidFill>
                                <a:srgbClr val="0070C0"/>
                              </a:solidFill>
                              <a:latin typeface="Cambria Math" panose="02040503050406030204" pitchFamily="18" charset="0"/>
                            </a:rPr>
                          </m:ctrlPr>
                        </m:sSubSupPr>
                        <m:e>
                          <m:r>
                            <a:rPr lang="es-ES" b="0" i="1" smtClean="0">
                              <a:solidFill>
                                <a:srgbClr val="0070C0"/>
                              </a:solidFill>
                              <a:latin typeface="Cambria Math" panose="02040503050406030204" pitchFamily="18" charset="0"/>
                            </a:rPr>
                            <m:t>𝑃</m:t>
                          </m:r>
                        </m:e>
                        <m:sub>
                          <m:r>
                            <a:rPr lang="es-ES" b="0" i="1" smtClean="0">
                              <a:solidFill>
                                <a:srgbClr val="0070C0"/>
                              </a:solidFill>
                              <a:latin typeface="Cambria Math" panose="02040503050406030204" pitchFamily="18" charset="0"/>
                            </a:rPr>
                            <m:t>4</m:t>
                          </m:r>
                        </m:sub>
                        <m:sup>
                          <m:r>
                            <a:rPr lang="es-ES" b="0" i="1" smtClean="0">
                              <a:solidFill>
                                <a:srgbClr val="0070C0"/>
                              </a:solidFill>
                              <a:latin typeface="Cambria Math" panose="02040503050406030204" pitchFamily="18" charset="0"/>
                            </a:rPr>
                            <m:t>2, 1, 1</m:t>
                          </m:r>
                        </m:sup>
                      </m:sSubSup>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𝑃</m:t>
                              </m:r>
                            </m:e>
                            <m:sub>
                              <m:r>
                                <a:rPr lang="es-ES" b="0" i="1" smtClean="0">
                                  <a:solidFill>
                                    <a:srgbClr val="0070C0"/>
                                  </a:solidFill>
                                  <a:latin typeface="Cambria Math" panose="02040503050406030204" pitchFamily="18" charset="0"/>
                                </a:rPr>
                                <m:t>4</m:t>
                              </m:r>
                            </m:sub>
                          </m:sSub>
                        </m:num>
                        <m:den>
                          <m:r>
                            <a:rPr lang="es-ES" b="0" i="1" smtClean="0">
                              <a:solidFill>
                                <a:srgbClr val="0070C0"/>
                              </a:solidFill>
                              <a:latin typeface="Cambria Math" panose="02040503050406030204" pitchFamily="18" charset="0"/>
                            </a:rPr>
                            <m:t>2!·1!·1!</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24</m:t>
                          </m:r>
                        </m:num>
                        <m:den>
                          <m:r>
                            <a:rPr lang="es-ES" b="0" i="1" smtClean="0">
                              <a:solidFill>
                                <a:srgbClr val="0070C0"/>
                              </a:solidFill>
                              <a:latin typeface="Cambria Math" panose="02040503050406030204" pitchFamily="18" charset="0"/>
                            </a:rPr>
                            <m:t>2·1·1</m:t>
                          </m:r>
                        </m:den>
                      </m:f>
                      <m:r>
                        <a:rPr lang="es-ES" b="0" i="1" smtClean="0">
                          <a:solidFill>
                            <a:srgbClr val="0070C0"/>
                          </a:solidFill>
                          <a:latin typeface="Cambria Math" panose="02040503050406030204" pitchFamily="18" charset="0"/>
                        </a:rPr>
                        <m:t>=12 </m:t>
                      </m:r>
                      <m:r>
                        <a:rPr lang="es-ES" b="0" i="1" smtClean="0">
                          <a:solidFill>
                            <a:srgbClr val="0070C0"/>
                          </a:solidFill>
                          <a:latin typeface="Cambria Math" panose="02040503050406030204" pitchFamily="18" charset="0"/>
                        </a:rPr>
                        <m:t>𝑜𝑝𝑐𝑖𝑜𝑛𝑒𝑠</m:t>
                      </m:r>
                    </m:oMath>
                  </m:oMathPara>
                </a14:m>
                <a:endParaRPr lang="es-ES" dirty="0" smtClean="0">
                  <a:solidFill>
                    <a:srgbClr val="0070C0"/>
                  </a:solidFill>
                </a:endParaRPr>
              </a:p>
              <a:p>
                <a:pPr marL="457200" lvl="1" indent="0" algn="just">
                  <a:buNone/>
                </a:pPr>
                <a:r>
                  <a:rPr lang="es-ES" dirty="0" smtClean="0">
                    <a:solidFill>
                      <a:srgbClr val="0070C0"/>
                    </a:solidFill>
                  </a:rPr>
                  <a:t>Que, todo sea dicho, son:</a:t>
                </a:r>
              </a:p>
              <a:p>
                <a:pPr marL="457200" lvl="1" indent="0" algn="just">
                  <a:buNone/>
                </a:pPr>
                <a:endParaRPr lang="es-ES" dirty="0">
                  <a:solidFill>
                    <a:srgbClr val="0070C0"/>
                  </a:solidFill>
                </a:endParaRPr>
              </a:p>
              <a:p>
                <a:pPr marL="457200" lvl="1" indent="0" algn="just">
                  <a:buNone/>
                </a:pPr>
                <a:endParaRPr lang="es-ES" dirty="0" smtClean="0">
                  <a:solidFill>
                    <a:srgbClr val="0070C0"/>
                  </a:solidFill>
                </a:endParaRPr>
              </a:p>
              <a:p>
                <a:pPr marL="457200" lvl="1" indent="0" algn="just">
                  <a:buNone/>
                </a:pPr>
                <a:r>
                  <a:rPr lang="es-ES" dirty="0" smtClean="0">
                    <a:solidFill>
                      <a:srgbClr val="0070C0"/>
                    </a:solidFill>
                  </a:rPr>
                  <a:t>Si pintamos los unos diferentes, aparecen otras 12 opciones (24 total)</a:t>
                </a:r>
              </a:p>
              <a:p>
                <a:pPr marL="457200" lvl="1" indent="0" algn="just">
                  <a:buNone/>
                </a:pPr>
                <a:endParaRPr lang="es-ES"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13550"/>
                <a:ext cx="7886446" cy="5673687"/>
              </a:xfrm>
              <a:blipFill rotWithShape="0">
                <a:blip r:embed="rId2"/>
                <a:stretch>
                  <a:fillRect l="-1468" t="-3115" r="-850"/>
                </a:stretch>
              </a:blipFill>
            </p:spPr>
            <p:txBody>
              <a:bodyPr/>
              <a:lstStyle/>
              <a:p>
                <a:r>
                  <a:rPr lang="es-E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4173088348"/>
              </p:ext>
            </p:extLst>
          </p:nvPr>
        </p:nvGraphicFramePr>
        <p:xfrm>
          <a:off x="1997725" y="5307987"/>
          <a:ext cx="4572000" cy="741680"/>
        </p:xfrm>
        <a:graphic>
          <a:graphicData uri="http://schemas.openxmlformats.org/drawingml/2006/table">
            <a:tbl>
              <a:tblPr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0840">
                <a:tc>
                  <a:txBody>
                    <a:bodyPr/>
                    <a:lstStyle/>
                    <a:p>
                      <a:r>
                        <a:rPr lang="es-ES" dirty="0" smtClean="0"/>
                        <a:t>1123</a:t>
                      </a:r>
                      <a:endParaRPr lang="es-ES" dirty="0"/>
                    </a:p>
                  </a:txBody>
                  <a:tcPr/>
                </a:tc>
                <a:tc>
                  <a:txBody>
                    <a:bodyPr/>
                    <a:lstStyle/>
                    <a:p>
                      <a:r>
                        <a:rPr lang="es-ES" dirty="0" smtClean="0"/>
                        <a:t>1132</a:t>
                      </a:r>
                      <a:endParaRPr lang="es-ES" dirty="0"/>
                    </a:p>
                  </a:txBody>
                  <a:tcPr/>
                </a:tc>
                <a:tc>
                  <a:txBody>
                    <a:bodyPr/>
                    <a:lstStyle/>
                    <a:p>
                      <a:r>
                        <a:rPr lang="es-ES" dirty="0" smtClean="0"/>
                        <a:t>1213</a:t>
                      </a:r>
                      <a:endParaRPr lang="es-ES" dirty="0"/>
                    </a:p>
                  </a:txBody>
                  <a:tcPr/>
                </a:tc>
                <a:tc>
                  <a:txBody>
                    <a:bodyPr/>
                    <a:lstStyle/>
                    <a:p>
                      <a:r>
                        <a:rPr lang="es-ES" dirty="0" smtClean="0"/>
                        <a:t>1231</a:t>
                      </a:r>
                      <a:endParaRPr lang="es-ES" dirty="0"/>
                    </a:p>
                  </a:txBody>
                  <a:tcPr/>
                </a:tc>
                <a:tc>
                  <a:txBody>
                    <a:bodyPr/>
                    <a:lstStyle/>
                    <a:p>
                      <a:r>
                        <a:rPr lang="es-ES" dirty="0" smtClean="0"/>
                        <a:t>1312</a:t>
                      </a:r>
                      <a:endParaRPr lang="es-ES" dirty="0"/>
                    </a:p>
                  </a:txBody>
                  <a:tcPr/>
                </a:tc>
                <a:tc>
                  <a:txBody>
                    <a:bodyPr/>
                    <a:lstStyle/>
                    <a:p>
                      <a:r>
                        <a:rPr lang="es-ES" dirty="0" smtClean="0"/>
                        <a:t>1321</a:t>
                      </a:r>
                      <a:endParaRPr lang="es-ES" dirty="0"/>
                    </a:p>
                  </a:txBody>
                  <a:tcPr/>
                </a:tc>
                <a:extLst>
                  <a:ext uri="{0D108BD9-81ED-4DB2-BD59-A6C34878D82A}">
                    <a16:rowId xmlns:a16="http://schemas.microsoft.com/office/drawing/2014/main" val="10000"/>
                  </a:ext>
                </a:extLst>
              </a:tr>
              <a:tr h="370840">
                <a:tc>
                  <a:txBody>
                    <a:bodyPr/>
                    <a:lstStyle/>
                    <a:p>
                      <a:r>
                        <a:rPr lang="es-ES" dirty="0" smtClean="0"/>
                        <a:t>2113</a:t>
                      </a:r>
                      <a:endParaRPr lang="es-ES" dirty="0"/>
                    </a:p>
                  </a:txBody>
                  <a:tcPr/>
                </a:tc>
                <a:tc>
                  <a:txBody>
                    <a:bodyPr/>
                    <a:lstStyle/>
                    <a:p>
                      <a:r>
                        <a:rPr lang="es-ES" dirty="0" smtClean="0"/>
                        <a:t>2131</a:t>
                      </a:r>
                      <a:endParaRPr lang="es-ES" dirty="0"/>
                    </a:p>
                  </a:txBody>
                  <a:tcPr/>
                </a:tc>
                <a:tc>
                  <a:txBody>
                    <a:bodyPr/>
                    <a:lstStyle/>
                    <a:p>
                      <a:r>
                        <a:rPr lang="es-ES" dirty="0" smtClean="0"/>
                        <a:t>2311</a:t>
                      </a:r>
                      <a:endParaRPr lang="es-ES" dirty="0"/>
                    </a:p>
                  </a:txBody>
                  <a:tcPr/>
                </a:tc>
                <a:tc>
                  <a:txBody>
                    <a:bodyPr/>
                    <a:lstStyle/>
                    <a:p>
                      <a:r>
                        <a:rPr lang="es-ES" dirty="0" smtClean="0"/>
                        <a:t>3112</a:t>
                      </a:r>
                      <a:endParaRPr lang="es-ES" dirty="0"/>
                    </a:p>
                  </a:txBody>
                  <a:tcPr/>
                </a:tc>
                <a:tc>
                  <a:txBody>
                    <a:bodyPr/>
                    <a:lstStyle/>
                    <a:p>
                      <a:r>
                        <a:rPr lang="es-ES" dirty="0" smtClean="0"/>
                        <a:t>3121</a:t>
                      </a:r>
                      <a:endParaRPr lang="es-ES" dirty="0"/>
                    </a:p>
                  </a:txBody>
                  <a:tcPr/>
                </a:tc>
                <a:tc>
                  <a:txBody>
                    <a:bodyPr/>
                    <a:lstStyle/>
                    <a:p>
                      <a:r>
                        <a:rPr lang="es-ES" dirty="0" smtClean="0"/>
                        <a:t>3211</a:t>
                      </a:r>
                      <a:endParaRPr lang="es-ES" dirty="0"/>
                    </a:p>
                  </a:txBody>
                  <a:tcPr/>
                </a:tc>
                <a:extLst>
                  <a:ext uri="{0D108BD9-81ED-4DB2-BD59-A6C34878D82A}">
                    <a16:rowId xmlns:a16="http://schemas.microsoft.com/office/drawing/2014/main" val="10001"/>
                  </a:ext>
                </a:extLst>
              </a:tr>
            </a:tbl>
          </a:graphicData>
        </a:graphic>
      </p:graphicFrame>
      <p:sp>
        <p:nvSpPr>
          <p:cNvPr id="6" name="Flowchart: Magnetic Disk 5"/>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2887476" y="32491"/>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333571" y="2866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553908" y="32491"/>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1774245" y="25893"/>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006128" y="28916"/>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226465" y="23119"/>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owchart: Magnetic Disk 19"/>
          <p:cNvSpPr/>
          <p:nvPr/>
        </p:nvSpPr>
        <p:spPr>
          <a:xfrm>
            <a:off x="2435256" y="2529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owchart: Magnetic Disk 20"/>
          <p:cNvSpPr/>
          <p:nvPr/>
        </p:nvSpPr>
        <p:spPr>
          <a:xfrm>
            <a:off x="2667139" y="30271"/>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23"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172" y="1137919"/>
            <a:ext cx="642938" cy="642938"/>
          </a:xfrm>
          <a:prstGeom prst="rect">
            <a:avLst/>
          </a:prstGeom>
        </p:spPr>
      </p:pic>
    </p:spTree>
    <p:extLst>
      <p:ext uri="{BB962C8B-B14F-4D97-AF65-F5344CB8AC3E}">
        <p14:creationId xmlns:p14="http://schemas.microsoft.com/office/powerpoint/2010/main" val="1611682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5. </a:t>
            </a:r>
            <a:r>
              <a:rPr lang="es-ES" dirty="0"/>
              <a:t>Permutaciones con repetición</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 </a:t>
            </a:r>
            <a:r>
              <a:rPr lang="es-ES" b="1" u="sng" dirty="0" smtClean="0"/>
              <a:t>Comprueba primero qué tipo de recuento es.</a:t>
            </a:r>
          </a:p>
          <a:p>
            <a:pPr lvl="1" algn="just"/>
            <a:r>
              <a:rPr lang="es-ES" sz="2100" dirty="0" smtClean="0">
                <a:solidFill>
                  <a:srgbClr val="0070C0"/>
                </a:solidFill>
              </a:rPr>
              <a:t>Determina de cuántas maneras pueden desordenarse las letras de la palabra MATES, MATEMATICAS y MATEMÁTICAS</a:t>
            </a:r>
          </a:p>
          <a:p>
            <a:pPr lvl="1" algn="just"/>
            <a:r>
              <a:rPr lang="es-ES" sz="2100" dirty="0" smtClean="0">
                <a:solidFill>
                  <a:srgbClr val="0070C0"/>
                </a:solidFill>
              </a:rPr>
              <a:t>Determina de cuántas maneras pueden sentarse 20 alumnos en una clase</a:t>
            </a:r>
          </a:p>
          <a:p>
            <a:pPr lvl="1" algn="just"/>
            <a:r>
              <a:rPr lang="es-ES" sz="2100" dirty="0" smtClean="0">
                <a:solidFill>
                  <a:srgbClr val="0070C0"/>
                </a:solidFill>
              </a:rPr>
              <a:t>En mi iPod tengo 60 canciones. Activo el modo aleatorio. ¿De cuántas maneras podré escucharlas? ¿Y si fuesen 600 canciones?</a:t>
            </a:r>
          </a:p>
          <a:p>
            <a:pPr lvl="1" algn="just"/>
            <a:r>
              <a:rPr lang="es-ES" sz="2100" dirty="0" smtClean="0">
                <a:solidFill>
                  <a:srgbClr val="0070C0"/>
                </a:solidFill>
              </a:rPr>
              <a:t>En mi iPod tengo 60 canciones. Voy a hacer un viaje, así que escojo 12 de ellas para hacer un CD de música. ¿Cuántos </a:t>
            </a:r>
            <a:r>
              <a:rPr lang="es-ES" sz="2100" dirty="0" err="1" smtClean="0">
                <a:solidFill>
                  <a:srgbClr val="0070C0"/>
                </a:solidFill>
              </a:rPr>
              <a:t>CDs</a:t>
            </a:r>
            <a:r>
              <a:rPr lang="es-ES" sz="2100" dirty="0" smtClean="0">
                <a:solidFill>
                  <a:srgbClr val="0070C0"/>
                </a:solidFill>
              </a:rPr>
              <a:t> diferentes podría hacer?</a:t>
            </a:r>
          </a:p>
          <a:p>
            <a:pPr lvl="1" algn="just"/>
            <a:r>
              <a:rPr lang="es-ES" sz="2100" dirty="0" smtClean="0">
                <a:solidFill>
                  <a:srgbClr val="0070C0"/>
                </a:solidFill>
              </a:rPr>
              <a:t>En iTunes hay 60 canciones. Quiero comprar 5 de ellas aleatoriamente. ¿Cuántas compras distintas podré hacer?</a:t>
            </a:r>
          </a:p>
        </p:txBody>
      </p:sp>
      <p:sp>
        <p:nvSpPr>
          <p:cNvPr id="4" name="Flowchart: Magnetic Disk 3"/>
          <p:cNvSpPr/>
          <p:nvPr/>
        </p:nvSpPr>
        <p:spPr>
          <a:xfrm>
            <a:off x="1113234"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3360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8" y="2866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5" y="32491"/>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994582" y="25893"/>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2226465" y="28916"/>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446802" y="23119"/>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655593" y="25297"/>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owchart: Magnetic Disk 19"/>
          <p:cNvSpPr/>
          <p:nvPr/>
        </p:nvSpPr>
        <p:spPr>
          <a:xfrm>
            <a:off x="2887476" y="30271"/>
            <a:ext cx="220337" cy="147626"/>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22"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653" y="177897"/>
            <a:ext cx="642938" cy="642938"/>
          </a:xfrm>
          <a:prstGeom prst="rect">
            <a:avLst/>
          </a:prstGeom>
        </p:spPr>
      </p:pic>
      <p:sp>
        <p:nvSpPr>
          <p:cNvPr id="23" name="Elipse 22"/>
          <p:cNvSpPr/>
          <p:nvPr/>
        </p:nvSpPr>
        <p:spPr>
          <a:xfrm>
            <a:off x="793831" y="1652814"/>
            <a:ext cx="638805" cy="6388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16</a:t>
            </a:r>
            <a:endParaRPr lang="es-ES" dirty="0">
              <a:latin typeface="Comic Sans MS" panose="030F0702030302020204" pitchFamily="66" charset="0"/>
            </a:endParaRPr>
          </a:p>
        </p:txBody>
      </p:sp>
      <p:sp>
        <p:nvSpPr>
          <p:cNvPr id="24" name="Elipse 23"/>
          <p:cNvSpPr/>
          <p:nvPr/>
        </p:nvSpPr>
        <p:spPr>
          <a:xfrm>
            <a:off x="793831" y="2379270"/>
            <a:ext cx="638805" cy="6388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17</a:t>
            </a:r>
            <a:endParaRPr lang="es-ES" dirty="0">
              <a:latin typeface="Comic Sans MS" panose="030F0702030302020204" pitchFamily="66" charset="0"/>
            </a:endParaRPr>
          </a:p>
        </p:txBody>
      </p:sp>
      <p:sp>
        <p:nvSpPr>
          <p:cNvPr id="25" name="Elipse 24"/>
          <p:cNvSpPr/>
          <p:nvPr/>
        </p:nvSpPr>
        <p:spPr>
          <a:xfrm>
            <a:off x="804934" y="3361321"/>
            <a:ext cx="638805" cy="6388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18</a:t>
            </a:r>
            <a:endParaRPr lang="es-ES" dirty="0">
              <a:latin typeface="Comic Sans MS" panose="030F0702030302020204" pitchFamily="66" charset="0"/>
            </a:endParaRPr>
          </a:p>
        </p:txBody>
      </p:sp>
      <p:sp>
        <p:nvSpPr>
          <p:cNvPr id="26" name="Elipse 25"/>
          <p:cNvSpPr/>
          <p:nvPr/>
        </p:nvSpPr>
        <p:spPr>
          <a:xfrm>
            <a:off x="793831" y="4493435"/>
            <a:ext cx="638805" cy="638805"/>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19</a:t>
            </a:r>
            <a:endParaRPr lang="es-ES" dirty="0">
              <a:latin typeface="Comic Sans MS" panose="030F0702030302020204" pitchFamily="66" charset="0"/>
            </a:endParaRPr>
          </a:p>
        </p:txBody>
      </p:sp>
      <p:sp>
        <p:nvSpPr>
          <p:cNvPr id="27" name="Elipse 26"/>
          <p:cNvSpPr/>
          <p:nvPr/>
        </p:nvSpPr>
        <p:spPr>
          <a:xfrm>
            <a:off x="738746" y="5380040"/>
            <a:ext cx="748974" cy="74897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20</a:t>
            </a:r>
            <a:endParaRPr lang="es-ES" dirty="0">
              <a:latin typeface="Comic Sans MS" panose="030F0702030302020204" pitchFamily="66" charset="0"/>
            </a:endParaRPr>
          </a:p>
        </p:txBody>
      </p:sp>
    </p:spTree>
    <p:extLst>
      <p:ext uri="{BB962C8B-B14F-4D97-AF65-F5344CB8AC3E}">
        <p14:creationId xmlns:p14="http://schemas.microsoft.com/office/powerpoint/2010/main" val="3102230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 Combinaciones</a:t>
            </a:r>
            <a:endParaRPr lang="es-ES" dirty="0"/>
          </a:p>
        </p:txBody>
      </p:sp>
      <p:sp>
        <p:nvSpPr>
          <p:cNvPr id="3" name="Content Placeholder 2"/>
          <p:cNvSpPr>
            <a:spLocks noGrp="1"/>
          </p:cNvSpPr>
          <p:nvPr>
            <p:ph idx="1"/>
          </p:nvPr>
        </p:nvSpPr>
        <p:spPr>
          <a:xfrm>
            <a:off x="982132" y="1068636"/>
            <a:ext cx="7704667" cy="5486400"/>
          </a:xfrm>
        </p:spPr>
        <p:txBody>
          <a:bodyPr anchor="t">
            <a:normAutofit/>
          </a:bodyPr>
          <a:lstStyle/>
          <a:p>
            <a:pPr marL="0" indent="0" algn="ctr">
              <a:buNone/>
            </a:pPr>
            <a:endParaRPr lang="es-ES" dirty="0" smtClean="0">
              <a:solidFill>
                <a:srgbClr val="0070C0"/>
              </a:solidFill>
            </a:endParaRPr>
          </a:p>
          <a:p>
            <a:pPr marL="0" indent="0" algn="ctr">
              <a:buNone/>
            </a:pPr>
            <a:r>
              <a:rPr lang="es-ES" dirty="0" smtClean="0"/>
              <a:t>¿Y si el orden NO importa?</a:t>
            </a:r>
          </a:p>
          <a:p>
            <a:pPr marL="0" indent="0" algn="just">
              <a:buNone/>
            </a:pPr>
            <a:r>
              <a:rPr lang="es-ES" sz="2000" dirty="0" smtClean="0">
                <a:solidFill>
                  <a:srgbClr val="0070C0"/>
                </a:solidFill>
              </a:rPr>
              <a:t>Ejemplo: escojo a 3 alumnos al azar para echarles de clase</a:t>
            </a:r>
          </a:p>
          <a:p>
            <a:pPr marL="0" indent="0" algn="just">
              <a:buNone/>
            </a:pPr>
            <a:r>
              <a:rPr lang="es-ES" sz="2000" dirty="0" smtClean="0">
                <a:solidFill>
                  <a:srgbClr val="0070C0"/>
                </a:solidFill>
              </a:rPr>
              <a:t>Si los echo a la vez a los tres ¿qué importa que diga primero a Antonio y luego a Benito, que primero a Benito y luego a Antonio?</a:t>
            </a:r>
          </a:p>
          <a:p>
            <a:pPr marL="0" indent="0" algn="just">
              <a:buNone/>
            </a:pPr>
            <a:endParaRPr lang="es-ES" sz="2000" dirty="0">
              <a:solidFill>
                <a:srgbClr val="0070C0"/>
              </a:solidFill>
            </a:endParaRPr>
          </a:p>
          <a:p>
            <a:pPr marL="0" indent="0" algn="just">
              <a:buNone/>
            </a:pPr>
            <a:r>
              <a:rPr lang="es-ES" sz="2000" dirty="0" smtClean="0">
                <a:solidFill>
                  <a:srgbClr val="0070C0"/>
                </a:solidFill>
              </a:rPr>
              <a:t>Ejemplo: compro 3 canciones de las 60 de iTunes</a:t>
            </a:r>
          </a:p>
          <a:p>
            <a:pPr marL="0" indent="0" algn="just">
              <a:buNone/>
            </a:pPr>
            <a:r>
              <a:rPr lang="es-ES" sz="2000" dirty="0" smtClean="0">
                <a:solidFill>
                  <a:srgbClr val="0070C0"/>
                </a:solidFill>
              </a:rPr>
              <a:t>¿Qué importa comprar primero </a:t>
            </a:r>
            <a:r>
              <a:rPr lang="es-ES" sz="2000" dirty="0" err="1" smtClean="0">
                <a:solidFill>
                  <a:srgbClr val="0070C0"/>
                </a:solidFill>
              </a:rPr>
              <a:t>Highway</a:t>
            </a:r>
            <a:r>
              <a:rPr lang="es-ES" sz="2000" dirty="0" smtClean="0">
                <a:solidFill>
                  <a:srgbClr val="0070C0"/>
                </a:solidFill>
              </a:rPr>
              <a:t> </a:t>
            </a:r>
            <a:r>
              <a:rPr lang="es-ES" sz="2000" dirty="0" err="1" smtClean="0">
                <a:solidFill>
                  <a:srgbClr val="0070C0"/>
                </a:solidFill>
              </a:rPr>
              <a:t>to</a:t>
            </a:r>
            <a:r>
              <a:rPr lang="es-ES" sz="2000" dirty="0" smtClean="0">
                <a:solidFill>
                  <a:srgbClr val="0070C0"/>
                </a:solidFill>
              </a:rPr>
              <a:t> </a:t>
            </a:r>
            <a:r>
              <a:rPr lang="es-ES" sz="2000" dirty="0" err="1" smtClean="0">
                <a:solidFill>
                  <a:srgbClr val="0070C0"/>
                </a:solidFill>
              </a:rPr>
              <a:t>Hell</a:t>
            </a:r>
            <a:r>
              <a:rPr lang="es-ES" sz="2000" dirty="0" smtClean="0">
                <a:solidFill>
                  <a:srgbClr val="0070C0"/>
                </a:solidFill>
              </a:rPr>
              <a:t> y luego </a:t>
            </a:r>
            <a:r>
              <a:rPr lang="es-ES" sz="2000" dirty="0" err="1" smtClean="0">
                <a:solidFill>
                  <a:srgbClr val="0070C0"/>
                </a:solidFill>
              </a:rPr>
              <a:t>Stairway</a:t>
            </a:r>
            <a:r>
              <a:rPr lang="es-ES" sz="2000" dirty="0" smtClean="0">
                <a:solidFill>
                  <a:srgbClr val="0070C0"/>
                </a:solidFill>
              </a:rPr>
              <a:t> </a:t>
            </a:r>
            <a:r>
              <a:rPr lang="es-ES" sz="2000" dirty="0" err="1" smtClean="0">
                <a:solidFill>
                  <a:srgbClr val="0070C0"/>
                </a:solidFill>
              </a:rPr>
              <a:t>to</a:t>
            </a:r>
            <a:r>
              <a:rPr lang="es-ES" sz="2000" dirty="0" smtClean="0">
                <a:solidFill>
                  <a:srgbClr val="0070C0"/>
                </a:solidFill>
              </a:rPr>
              <a:t> </a:t>
            </a:r>
            <a:r>
              <a:rPr lang="es-ES" sz="2000" dirty="0" err="1" smtClean="0">
                <a:solidFill>
                  <a:srgbClr val="0070C0"/>
                </a:solidFill>
              </a:rPr>
              <a:t>Heaven</a:t>
            </a:r>
            <a:r>
              <a:rPr lang="es-ES" sz="2000" dirty="0" smtClean="0">
                <a:solidFill>
                  <a:srgbClr val="0070C0"/>
                </a:solidFill>
              </a:rPr>
              <a:t> que al revés, si las voy a comprar ambas?</a:t>
            </a:r>
          </a:p>
        </p:txBody>
      </p:sp>
      <p:sp>
        <p:nvSpPr>
          <p:cNvPr id="4" name="Flowchart: Magnetic Disk 3"/>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owchart: Magnetic Disk 4"/>
          <p:cNvSpPr/>
          <p:nvPr/>
        </p:nvSpPr>
        <p:spPr>
          <a:xfrm>
            <a:off x="133357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2"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24076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6.1 Números combinatorios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algn="just"/>
                <a:r>
                  <a:rPr lang="es-ES" dirty="0" smtClean="0">
                    <a:solidFill>
                      <a:schemeClr val="tx1"/>
                    </a:solidFill>
                  </a:rPr>
                  <a:t>Para simplificar los cálculos, los matemáticos inventaron el </a:t>
                </a:r>
                <a:r>
                  <a:rPr lang="es-ES" b="1" dirty="0" smtClean="0">
                    <a:solidFill>
                      <a:schemeClr val="tx1"/>
                    </a:solidFill>
                  </a:rPr>
                  <a:t>número combinatorio</a:t>
                </a:r>
                <a:r>
                  <a:rPr lang="es-ES" dirty="0" smtClean="0">
                    <a:solidFill>
                      <a:schemeClr val="tx1"/>
                    </a:solidFill>
                  </a:rPr>
                  <a:t>, que se define como:</a:t>
                </a:r>
              </a:p>
              <a:p>
                <a:pPr marL="0" indent="0" algn="just">
                  <a:buNone/>
                </a:pPr>
                <a14:m>
                  <m:oMathPara xmlns:m="http://schemas.openxmlformats.org/officeDocument/2006/math">
                    <m:oMathParaPr>
                      <m:jc m:val="centerGroup"/>
                    </m:oMathParaPr>
                    <m:oMath xmlns:m="http://schemas.openxmlformats.org/officeDocument/2006/math">
                      <m:d>
                        <m:dPr>
                          <m:ctrlPr>
                            <a:rPr lang="es-ES" b="0" i="1" smtClean="0">
                              <a:solidFill>
                                <a:schemeClr val="tx1"/>
                              </a:solidFill>
                              <a:latin typeface="Cambria Math" panose="02040503050406030204" pitchFamily="18" charset="0"/>
                            </a:rPr>
                          </m:ctrlPr>
                        </m:dPr>
                        <m:e>
                          <m:eqArr>
                            <m:eqArrPr>
                              <m:ctrlPr>
                                <a:rPr lang="es-ES" b="0" i="1" smtClean="0">
                                  <a:solidFill>
                                    <a:schemeClr val="tx1"/>
                                  </a:solidFill>
                                  <a:latin typeface="Cambria Math" panose="02040503050406030204" pitchFamily="18" charset="0"/>
                                </a:rPr>
                              </m:ctrlPr>
                            </m:eqArrPr>
                            <m:e>
                              <m:r>
                                <a:rPr lang="es-ES" b="0" i="1" smtClean="0">
                                  <a:solidFill>
                                    <a:schemeClr val="tx1"/>
                                  </a:solidFill>
                                  <a:latin typeface="Cambria Math" panose="02040503050406030204" pitchFamily="18" charset="0"/>
                                </a:rPr>
                                <m:t>𝑛</m:t>
                              </m:r>
                            </m:e>
                            <m:e>
                              <m:r>
                                <a:rPr lang="es-ES" b="0" i="1" smtClean="0">
                                  <a:solidFill>
                                    <a:schemeClr val="tx1"/>
                                  </a:solidFill>
                                  <a:latin typeface="Cambria Math" panose="02040503050406030204" pitchFamily="18" charset="0"/>
                                </a:rPr>
                                <m:t>𝑘</m:t>
                              </m:r>
                            </m:e>
                          </m:eqArr>
                        </m:e>
                      </m:d>
                      <m:r>
                        <a:rPr lang="es-ES" b="0" i="1" smtClean="0">
                          <a:solidFill>
                            <a:schemeClr val="tx1"/>
                          </a:solidFill>
                          <a:latin typeface="Cambria Math" panose="02040503050406030204" pitchFamily="18" charset="0"/>
                        </a:rPr>
                        <m:t>=</m:t>
                      </m:r>
                      <m:f>
                        <m:fPr>
                          <m:ctrlPr>
                            <a:rPr lang="es-ES" b="0" i="1" smtClean="0">
                              <a:solidFill>
                                <a:schemeClr val="tx1"/>
                              </a:solidFill>
                              <a:latin typeface="Cambria Math" panose="02040503050406030204" pitchFamily="18" charset="0"/>
                            </a:rPr>
                          </m:ctrlPr>
                        </m:fPr>
                        <m:num>
                          <m:r>
                            <a:rPr lang="es-ES" b="0" i="1" smtClean="0">
                              <a:solidFill>
                                <a:schemeClr val="tx1"/>
                              </a:solidFill>
                              <a:latin typeface="Cambria Math" panose="02040503050406030204" pitchFamily="18" charset="0"/>
                            </a:rPr>
                            <m:t>𝑛</m:t>
                          </m:r>
                          <m:r>
                            <a:rPr lang="es-ES" b="0" i="1" smtClean="0">
                              <a:solidFill>
                                <a:schemeClr val="tx1"/>
                              </a:solidFill>
                              <a:latin typeface="Cambria Math" panose="02040503050406030204" pitchFamily="18" charset="0"/>
                            </a:rPr>
                            <m:t>!</m:t>
                          </m:r>
                        </m:num>
                        <m:den>
                          <m:r>
                            <a:rPr lang="es-ES" b="0" i="1" smtClean="0">
                              <a:solidFill>
                                <a:schemeClr val="tx1"/>
                              </a:solidFill>
                              <a:latin typeface="Cambria Math" panose="02040503050406030204" pitchFamily="18" charset="0"/>
                            </a:rPr>
                            <m:t>𝑘</m:t>
                          </m:r>
                          <m:r>
                            <a:rPr lang="es-ES" b="0" i="1" smtClean="0">
                              <a:solidFill>
                                <a:schemeClr val="tx1"/>
                              </a:solidFill>
                              <a:latin typeface="Cambria Math" panose="02040503050406030204" pitchFamily="18" charset="0"/>
                            </a:rPr>
                            <m:t>!</m:t>
                          </m:r>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rPr>
                                <m:t>𝑛</m:t>
                              </m:r>
                              <m:r>
                                <a:rPr lang="es-ES" b="0" i="1" smtClean="0">
                                  <a:solidFill>
                                    <a:schemeClr val="tx1"/>
                                  </a:solidFill>
                                  <a:latin typeface="Cambria Math" panose="02040503050406030204" pitchFamily="18" charset="0"/>
                                </a:rPr>
                                <m:t>−</m:t>
                              </m:r>
                              <m:r>
                                <a:rPr lang="es-ES" b="0" i="1" smtClean="0">
                                  <a:solidFill>
                                    <a:schemeClr val="tx1"/>
                                  </a:solidFill>
                                  <a:latin typeface="Cambria Math" panose="02040503050406030204" pitchFamily="18" charset="0"/>
                                </a:rPr>
                                <m:t>𝑘</m:t>
                              </m:r>
                            </m:e>
                          </m:d>
                          <m:r>
                            <a:rPr lang="es-ES" b="0" i="1" smtClean="0">
                              <a:solidFill>
                                <a:schemeClr val="tx1"/>
                              </a:solidFill>
                              <a:latin typeface="Cambria Math" panose="02040503050406030204" pitchFamily="18" charset="0"/>
                            </a:rPr>
                            <m:t>!</m:t>
                          </m:r>
                        </m:den>
                      </m:f>
                    </m:oMath>
                  </m:oMathPara>
                </a14:m>
                <a:endParaRPr lang="es-ES" dirty="0" smtClean="0">
                  <a:solidFill>
                    <a:srgbClr val="0070C0"/>
                  </a:solidFill>
                </a:endParaRPr>
              </a:p>
              <a:p>
                <a:pPr marL="0" indent="0" algn="just">
                  <a:buNone/>
                </a:pPr>
                <a:endParaRPr lang="es-ES" dirty="0" smtClean="0">
                  <a:solidFill>
                    <a:srgbClr val="0070C0"/>
                  </a:solidFill>
                </a:endParaRPr>
              </a:p>
              <a:p>
                <a:pPr marL="0" indent="0" algn="just">
                  <a:buNone/>
                </a:pPr>
                <a:r>
                  <a:rPr lang="es-ES" dirty="0" smtClean="0">
                    <a:solidFill>
                      <a:srgbClr val="0070C0"/>
                    </a:solidFill>
                  </a:rPr>
                  <a:t>Por ejemplo, el número combinatorio 5 sobre 3 es:</a:t>
                </a:r>
              </a:p>
              <a:p>
                <a:pPr marL="0" indent="0" algn="just">
                  <a:buNone/>
                </a:pPr>
                <a14:m>
                  <m:oMathPara xmlns:m="http://schemas.openxmlformats.org/officeDocument/2006/math">
                    <m:oMathParaPr>
                      <m:jc m:val="centerGroup"/>
                    </m:oMathParaPr>
                    <m:oMath xmlns:m="http://schemas.openxmlformats.org/officeDocument/2006/math">
                      <m:d>
                        <m:dPr>
                          <m:ctrlPr>
                            <a:rPr lang="es-ES" i="1">
                              <a:solidFill>
                                <a:srgbClr val="0070C0"/>
                              </a:solidFill>
                              <a:latin typeface="Cambria Math" panose="02040503050406030204" pitchFamily="18" charset="0"/>
                            </a:rPr>
                          </m:ctrlPr>
                        </m:dPr>
                        <m:e>
                          <m:eqArr>
                            <m:eqArrPr>
                              <m:ctrlPr>
                                <a:rPr lang="es-ES" i="1">
                                  <a:solidFill>
                                    <a:srgbClr val="0070C0"/>
                                  </a:solidFill>
                                  <a:latin typeface="Cambria Math" panose="02040503050406030204" pitchFamily="18" charset="0"/>
                                </a:rPr>
                              </m:ctrlPr>
                            </m:eqArrPr>
                            <m:e>
                              <m:r>
                                <a:rPr lang="es-ES" b="0" i="1" smtClean="0">
                                  <a:solidFill>
                                    <a:srgbClr val="0070C0"/>
                                  </a:solidFill>
                                  <a:latin typeface="Cambria Math" panose="02040503050406030204" pitchFamily="18" charset="0"/>
                                </a:rPr>
                                <m:t>5</m:t>
                              </m:r>
                            </m:e>
                            <m:e>
                              <m:r>
                                <a:rPr lang="es-ES" b="0" i="1" smtClean="0">
                                  <a:solidFill>
                                    <a:srgbClr val="0070C0"/>
                                  </a:solidFill>
                                  <a:latin typeface="Cambria Math" panose="02040503050406030204" pitchFamily="18" charset="0"/>
                                </a:rPr>
                                <m:t>3</m:t>
                              </m:r>
                            </m:e>
                          </m:eqArr>
                        </m:e>
                      </m:d>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5!</m:t>
                          </m:r>
                        </m:num>
                        <m:den>
                          <m:r>
                            <a:rPr lang="es-ES" b="0" i="1" smtClean="0">
                              <a:solidFill>
                                <a:srgbClr val="0070C0"/>
                              </a:solidFill>
                              <a:latin typeface="Cambria Math" panose="02040503050406030204" pitchFamily="18" charset="0"/>
                            </a:rPr>
                            <m:t>3!·</m:t>
                          </m:r>
                          <m:d>
                            <m:dPr>
                              <m:ctrlPr>
                                <a:rPr lang="es-ES" b="0" i="1" smtClean="0">
                                  <a:solidFill>
                                    <a:srgbClr val="0070C0"/>
                                  </a:solidFill>
                                  <a:latin typeface="Cambria Math" panose="02040503050406030204" pitchFamily="18" charset="0"/>
                                </a:rPr>
                              </m:ctrlPr>
                            </m:dPr>
                            <m:e>
                              <m:r>
                                <a:rPr lang="es-ES" b="0" i="1" smtClean="0">
                                  <a:solidFill>
                                    <a:srgbClr val="0070C0"/>
                                  </a:solidFill>
                                  <a:latin typeface="Cambria Math" panose="02040503050406030204" pitchFamily="18" charset="0"/>
                                </a:rPr>
                                <m:t>5−3</m:t>
                              </m:r>
                            </m:e>
                          </m:d>
                          <m:r>
                            <a:rPr lang="es-ES" b="0" i="1" smtClean="0">
                              <a:solidFill>
                                <a:srgbClr val="0070C0"/>
                              </a:solidFill>
                              <a:latin typeface="Cambria Math" panose="02040503050406030204" pitchFamily="18" charset="0"/>
                            </a:rPr>
                            <m:t>!</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5!</m:t>
                          </m:r>
                        </m:num>
                        <m:den>
                          <m:r>
                            <a:rPr lang="es-ES" b="0" i="1" smtClean="0">
                              <a:solidFill>
                                <a:srgbClr val="0070C0"/>
                              </a:solidFill>
                              <a:latin typeface="Cambria Math" panose="02040503050406030204" pitchFamily="18" charset="0"/>
                            </a:rPr>
                            <m:t>3!·2!</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5·</m:t>
                          </m:r>
                          <m:r>
                            <a:rPr lang="es-ES" b="0" i="1" smtClean="0">
                              <a:solidFill>
                                <a:srgbClr val="FF0000"/>
                              </a:solidFill>
                              <a:latin typeface="Cambria Math" panose="02040503050406030204" pitchFamily="18" charset="0"/>
                            </a:rPr>
                            <m:t>4·3</m:t>
                          </m:r>
                          <m:r>
                            <a:rPr lang="es-ES" b="0" i="1" smtClean="0">
                              <a:solidFill>
                                <a:srgbClr val="0070C0"/>
                              </a:solidFill>
                              <a:latin typeface="Cambria Math" panose="02040503050406030204" pitchFamily="18" charset="0"/>
                            </a:rPr>
                            <m:t>·2·1</m:t>
                          </m:r>
                        </m:num>
                        <m:den>
                          <m:r>
                            <a:rPr lang="es-ES" b="0" i="1" smtClean="0">
                              <a:solidFill>
                                <a:srgbClr val="FF0000"/>
                              </a:solidFill>
                              <a:latin typeface="Cambria Math" panose="02040503050406030204" pitchFamily="18" charset="0"/>
                            </a:rPr>
                            <m:t>3·2·1·2·1</m:t>
                          </m:r>
                        </m:den>
                      </m:f>
                      <m:r>
                        <a:rPr lang="es-ES" b="0" i="1" smtClean="0">
                          <a:solidFill>
                            <a:srgbClr val="0070C0"/>
                          </a:solidFill>
                          <a:latin typeface="Cambria Math" panose="02040503050406030204" pitchFamily="18" charset="0"/>
                        </a:rPr>
                        <m:t>=10</m:t>
                      </m:r>
                    </m:oMath>
                  </m:oMathPara>
                </a14:m>
                <a:endParaRPr lang="es-ES"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2"/>
                <a:stretch>
                  <a:fillRect l="-1978" t="-3444" r="-126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3"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593" y="2008777"/>
            <a:ext cx="642938" cy="642938"/>
          </a:xfrm>
          <a:prstGeom prst="rect">
            <a:avLst/>
          </a:prstGeom>
        </p:spPr>
      </p:pic>
      <p:sp>
        <p:nvSpPr>
          <p:cNvPr id="15"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60975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6.1 Números combinatorios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fontScale="92500" lnSpcReduction="10000"/>
              </a:bodyPr>
              <a:lstStyle/>
              <a:p>
                <a:pPr algn="just"/>
                <a:r>
                  <a:rPr lang="es-ES" dirty="0" smtClean="0">
                    <a:solidFill>
                      <a:schemeClr val="tx1"/>
                    </a:solidFill>
                  </a:rPr>
                  <a:t>Para simplificar los cálculos, los matemáticos inventaron el </a:t>
                </a:r>
                <a:r>
                  <a:rPr lang="es-ES" b="1" dirty="0" smtClean="0">
                    <a:solidFill>
                      <a:schemeClr val="tx1"/>
                    </a:solidFill>
                  </a:rPr>
                  <a:t>número combinatorio</a:t>
                </a:r>
                <a:r>
                  <a:rPr lang="es-ES" dirty="0" smtClean="0">
                    <a:solidFill>
                      <a:schemeClr val="tx1"/>
                    </a:solidFill>
                  </a:rPr>
                  <a:t>, que se define como:</a:t>
                </a:r>
              </a:p>
              <a:p>
                <a:pPr marL="0" indent="0" algn="just">
                  <a:buNone/>
                </a:pPr>
                <a14:m>
                  <m:oMathPara xmlns:m="http://schemas.openxmlformats.org/officeDocument/2006/math">
                    <m:oMathParaPr>
                      <m:jc m:val="centerGroup"/>
                    </m:oMathParaPr>
                    <m:oMath xmlns:m="http://schemas.openxmlformats.org/officeDocument/2006/math">
                      <m:d>
                        <m:dPr>
                          <m:ctrlPr>
                            <a:rPr lang="es-ES" b="0" i="1" smtClean="0">
                              <a:solidFill>
                                <a:schemeClr val="tx1"/>
                              </a:solidFill>
                              <a:latin typeface="Cambria Math" panose="02040503050406030204" pitchFamily="18" charset="0"/>
                            </a:rPr>
                          </m:ctrlPr>
                        </m:dPr>
                        <m:e>
                          <m:eqArr>
                            <m:eqArrPr>
                              <m:ctrlPr>
                                <a:rPr lang="es-ES" b="0" i="1" smtClean="0">
                                  <a:solidFill>
                                    <a:schemeClr val="tx1"/>
                                  </a:solidFill>
                                  <a:latin typeface="Cambria Math" panose="02040503050406030204" pitchFamily="18" charset="0"/>
                                </a:rPr>
                              </m:ctrlPr>
                            </m:eqArrPr>
                            <m:e>
                              <m:r>
                                <a:rPr lang="es-ES" b="0" i="1" smtClean="0">
                                  <a:solidFill>
                                    <a:schemeClr val="tx1"/>
                                  </a:solidFill>
                                  <a:latin typeface="Cambria Math" panose="02040503050406030204" pitchFamily="18" charset="0"/>
                                </a:rPr>
                                <m:t>𝑛</m:t>
                              </m:r>
                            </m:e>
                            <m:e>
                              <m:r>
                                <a:rPr lang="es-ES" b="0" i="1" smtClean="0">
                                  <a:solidFill>
                                    <a:schemeClr val="tx1"/>
                                  </a:solidFill>
                                  <a:latin typeface="Cambria Math" panose="02040503050406030204" pitchFamily="18" charset="0"/>
                                </a:rPr>
                                <m:t>𝑘</m:t>
                              </m:r>
                            </m:e>
                          </m:eqArr>
                        </m:e>
                      </m:d>
                      <m:r>
                        <a:rPr lang="es-ES" b="0" i="1" smtClean="0">
                          <a:solidFill>
                            <a:schemeClr val="tx1"/>
                          </a:solidFill>
                          <a:latin typeface="Cambria Math" panose="02040503050406030204" pitchFamily="18" charset="0"/>
                        </a:rPr>
                        <m:t>=</m:t>
                      </m:r>
                      <m:f>
                        <m:fPr>
                          <m:ctrlPr>
                            <a:rPr lang="es-ES" b="0" i="1" smtClean="0">
                              <a:solidFill>
                                <a:schemeClr val="tx1"/>
                              </a:solidFill>
                              <a:latin typeface="Cambria Math" panose="02040503050406030204" pitchFamily="18" charset="0"/>
                            </a:rPr>
                          </m:ctrlPr>
                        </m:fPr>
                        <m:num>
                          <m:r>
                            <a:rPr lang="es-ES" b="0" i="1" smtClean="0">
                              <a:solidFill>
                                <a:schemeClr val="tx1"/>
                              </a:solidFill>
                              <a:latin typeface="Cambria Math" panose="02040503050406030204" pitchFamily="18" charset="0"/>
                            </a:rPr>
                            <m:t>𝑛</m:t>
                          </m:r>
                          <m:r>
                            <a:rPr lang="es-ES" b="0" i="1" smtClean="0">
                              <a:solidFill>
                                <a:schemeClr val="tx1"/>
                              </a:solidFill>
                              <a:latin typeface="Cambria Math" panose="02040503050406030204" pitchFamily="18" charset="0"/>
                            </a:rPr>
                            <m:t>!</m:t>
                          </m:r>
                        </m:num>
                        <m:den>
                          <m:r>
                            <a:rPr lang="es-ES" b="0" i="1" smtClean="0">
                              <a:solidFill>
                                <a:schemeClr val="tx1"/>
                              </a:solidFill>
                              <a:latin typeface="Cambria Math" panose="02040503050406030204" pitchFamily="18" charset="0"/>
                            </a:rPr>
                            <m:t>𝑘</m:t>
                          </m:r>
                          <m:r>
                            <a:rPr lang="es-ES" b="0" i="1" smtClean="0">
                              <a:solidFill>
                                <a:schemeClr val="tx1"/>
                              </a:solidFill>
                              <a:latin typeface="Cambria Math" panose="02040503050406030204" pitchFamily="18" charset="0"/>
                            </a:rPr>
                            <m:t>!</m:t>
                          </m:r>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rPr>
                                <m:t>𝑛</m:t>
                              </m:r>
                              <m:r>
                                <a:rPr lang="es-ES" b="0" i="1" smtClean="0">
                                  <a:solidFill>
                                    <a:schemeClr val="tx1"/>
                                  </a:solidFill>
                                  <a:latin typeface="Cambria Math" panose="02040503050406030204" pitchFamily="18" charset="0"/>
                                </a:rPr>
                                <m:t>−</m:t>
                              </m:r>
                              <m:r>
                                <a:rPr lang="es-ES" b="0" i="1" smtClean="0">
                                  <a:solidFill>
                                    <a:schemeClr val="tx1"/>
                                  </a:solidFill>
                                  <a:latin typeface="Cambria Math" panose="02040503050406030204" pitchFamily="18" charset="0"/>
                                </a:rPr>
                                <m:t>𝑘</m:t>
                              </m:r>
                            </m:e>
                          </m:d>
                          <m:r>
                            <a:rPr lang="es-ES" b="0" i="1" smtClean="0">
                              <a:solidFill>
                                <a:schemeClr val="tx1"/>
                              </a:solidFill>
                              <a:latin typeface="Cambria Math" panose="02040503050406030204" pitchFamily="18" charset="0"/>
                            </a:rPr>
                            <m:t>!</m:t>
                          </m:r>
                        </m:den>
                      </m:f>
                    </m:oMath>
                  </m:oMathPara>
                </a14:m>
                <a:endParaRPr lang="es-ES" dirty="0" smtClean="0">
                  <a:solidFill>
                    <a:schemeClr val="tx1"/>
                  </a:solidFill>
                </a:endParaRPr>
              </a:p>
              <a:p>
                <a:pPr algn="just"/>
                <a:r>
                  <a:rPr lang="es-ES" dirty="0" smtClean="0">
                    <a:solidFill>
                      <a:schemeClr val="tx1"/>
                    </a:solidFill>
                  </a:rPr>
                  <a:t>Y se lee </a:t>
                </a:r>
                <a:r>
                  <a:rPr lang="es-ES" b="1" dirty="0" smtClean="0"/>
                  <a:t>n sobre k</a:t>
                </a:r>
                <a:endParaRPr lang="es-ES" dirty="0" smtClean="0">
                  <a:solidFill>
                    <a:schemeClr val="tx1"/>
                  </a:solidFill>
                </a:endParaRPr>
              </a:p>
              <a:p>
                <a:pPr marL="0" indent="0" algn="just">
                  <a:buNone/>
                </a:pPr>
                <a:endParaRPr lang="es-ES" dirty="0" smtClean="0">
                  <a:solidFill>
                    <a:schemeClr val="tx1"/>
                  </a:solidFill>
                </a:endParaRPr>
              </a:p>
              <a:p>
                <a:pPr marL="0" indent="0" algn="just">
                  <a:buNone/>
                </a:pPr>
                <a:r>
                  <a:rPr lang="es-ES" dirty="0" smtClean="0">
                    <a:solidFill>
                      <a:schemeClr val="tx1"/>
                    </a:solidFill>
                  </a:rPr>
                  <a:t>Es importante notar un par de propiedades básicas:</a:t>
                </a:r>
              </a:p>
              <a:p>
                <a:pPr algn="just"/>
                <a14:m>
                  <m:oMath xmlns:m="http://schemas.openxmlformats.org/officeDocument/2006/math">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𝑘</m:t>
                    </m:r>
                  </m:oMath>
                </a14:m>
                <a:r>
                  <a:rPr lang="es-ES" sz="2000" dirty="0" smtClean="0">
                    <a:solidFill>
                      <a:schemeClr val="tx1"/>
                    </a:solidFill>
                  </a:rPr>
                  <a:t> siempre, pues si no quedaría en el denominador un factorial negativo, que no existe</a:t>
                </a:r>
              </a:p>
              <a:p>
                <a:pPr algn="just"/>
                <a:r>
                  <a:rPr lang="es-ES" sz="2000" dirty="0" smtClean="0">
                    <a:solidFill>
                      <a:schemeClr val="tx1"/>
                    </a:solidFill>
                  </a:rPr>
                  <a:t>El número combinatorio es, como su nombre indica, un número. No es una ecuación, ni una variable. Es un número. Por ejemplo, en el caso anterior, </a:t>
                </a:r>
                <a14:m>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5</m:t>
                            </m:r>
                          </m:e>
                          <m:e>
                            <m:r>
                              <a:rPr lang="es-ES" sz="2000" b="0" i="1" smtClean="0">
                                <a:solidFill>
                                  <a:schemeClr val="tx1"/>
                                </a:solidFill>
                                <a:latin typeface="Cambria Math" panose="02040503050406030204" pitchFamily="18" charset="0"/>
                              </a:rPr>
                              <m:t>3</m:t>
                            </m:r>
                          </m:e>
                        </m:eqArr>
                      </m:e>
                    </m:d>
                    <m:r>
                      <a:rPr lang="es-ES" sz="2000" b="0" i="1" smtClean="0">
                        <a:solidFill>
                          <a:schemeClr val="tx1"/>
                        </a:solidFill>
                        <a:latin typeface="Cambria Math" panose="02040503050406030204" pitchFamily="18" charset="0"/>
                      </a:rPr>
                      <m:t>=10</m:t>
                    </m:r>
                  </m:oMath>
                </a14:m>
                <a:endParaRPr lang="es-ES" sz="2000" dirty="0" smtClean="0">
                  <a:solidFill>
                    <a:schemeClr val="tx1"/>
                  </a:solidFill>
                </a:endParaRPr>
              </a:p>
              <a:p>
                <a:pPr marL="0" indent="0" algn="just">
                  <a:buNone/>
                </a:pPr>
                <a:r>
                  <a:rPr lang="es-ES" sz="2000" dirty="0" smtClean="0">
                    <a:solidFill>
                      <a:schemeClr val="tx1"/>
                    </a:solidFill>
                  </a:rPr>
                  <a:t>	</a:t>
                </a:r>
                <a:r>
                  <a:rPr lang="es-ES" sz="2000" dirty="0" smtClean="0">
                    <a:solidFill>
                      <a:srgbClr val="0070C0"/>
                    </a:solidFill>
                  </a:rPr>
                  <a:t>Es decir, lo mismo me daría decir “he sacado un 10 en matemáticas” 	que decir “he sacado un </a:t>
                </a:r>
                <a14:m>
                  <m:oMath xmlns:m="http://schemas.openxmlformats.org/officeDocument/2006/math">
                    <m:d>
                      <m:dPr>
                        <m:ctrlPr>
                          <a:rPr lang="es-ES" sz="2000" b="0" i="1" smtClean="0">
                            <a:solidFill>
                              <a:srgbClr val="0070C0"/>
                            </a:solidFill>
                            <a:latin typeface="Cambria Math" panose="02040503050406030204" pitchFamily="18" charset="0"/>
                          </a:rPr>
                        </m:ctrlPr>
                      </m:dPr>
                      <m:e>
                        <m:eqArr>
                          <m:eqArrPr>
                            <m:ctrlPr>
                              <a:rPr lang="es-ES" sz="2000" b="0" i="1" smtClean="0">
                                <a:solidFill>
                                  <a:srgbClr val="0070C0"/>
                                </a:solidFill>
                                <a:latin typeface="Cambria Math" panose="02040503050406030204" pitchFamily="18" charset="0"/>
                              </a:rPr>
                            </m:ctrlPr>
                          </m:eqArrPr>
                          <m:e>
                            <m:r>
                              <a:rPr lang="es-ES" sz="2000" b="0" i="1" smtClean="0">
                                <a:solidFill>
                                  <a:srgbClr val="0070C0"/>
                                </a:solidFill>
                                <a:latin typeface="Cambria Math" panose="02040503050406030204" pitchFamily="18" charset="0"/>
                              </a:rPr>
                              <m:t>5</m:t>
                            </m:r>
                          </m:e>
                          <m:e>
                            <m:r>
                              <a:rPr lang="es-ES" sz="2000" b="0" i="1" smtClean="0">
                                <a:solidFill>
                                  <a:srgbClr val="0070C0"/>
                                </a:solidFill>
                                <a:latin typeface="Cambria Math" panose="02040503050406030204" pitchFamily="18" charset="0"/>
                              </a:rPr>
                              <m:t>3</m:t>
                            </m:r>
                          </m:e>
                        </m:eqArr>
                      </m:e>
                    </m:d>
                  </m:oMath>
                </a14:m>
                <a:r>
                  <a:rPr lang="es-ES" sz="2000" dirty="0" smtClean="0">
                    <a:solidFill>
                      <a:srgbClr val="0070C0"/>
                    </a:solidFill>
                  </a:rPr>
                  <a:t> en matemáticas”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2"/>
                <a:stretch>
                  <a:fillRect l="-1741" t="-3778" r="-1028"/>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333571" y="43250"/>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553908" y="43250"/>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5"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15322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6.1 Números combinatorios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endParaRPr>
              </a:p>
              <a:p>
                <a:pPr marL="0" indent="0" algn="just">
                  <a:buNone/>
                </a:pPr>
                <a:r>
                  <a:rPr lang="es-ES" dirty="0" smtClean="0">
                    <a:solidFill>
                      <a:schemeClr val="tx1"/>
                    </a:solidFill>
                  </a:rPr>
                  <a:t>Propiedades importantes:</a:t>
                </a:r>
              </a:p>
              <a:p>
                <a:pPr marL="0" indent="0" algn="just">
                  <a:buNone/>
                </a:pPr>
                <a14:m>
                  <m:oMathPara xmlns:m="http://schemas.openxmlformats.org/officeDocument/2006/math">
                    <m:oMathParaPr>
                      <m:jc m:val="centerGroup"/>
                    </m:oMathParaPr>
                    <m:oMath xmlns:m="http://schemas.openxmlformats.org/officeDocument/2006/math">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b="0" i="1" smtClean="0">
                                  <a:latin typeface="Cambria Math" panose="02040503050406030204" pitchFamily="18" charset="0"/>
                                </a:rPr>
                                <m:t>𝑛</m:t>
                              </m:r>
                            </m:e>
                          </m:eqArr>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𝑛</m:t>
                              </m:r>
                            </m:e>
                            <m:e>
                              <m:r>
                                <a:rPr lang="es-ES" b="0" i="1" smtClean="0">
                                  <a:latin typeface="Cambria Math" panose="02040503050406030204" pitchFamily="18" charset="0"/>
                                </a:rPr>
                                <m:t>0</m:t>
                              </m:r>
                            </m:e>
                          </m:eqArr>
                        </m:e>
                      </m:d>
                      <m:r>
                        <a:rPr lang="es-ES" b="0" i="1" smtClean="0">
                          <a:latin typeface="Cambria Math" panose="02040503050406030204" pitchFamily="18" charset="0"/>
                        </a:rPr>
                        <m:t>=1</m:t>
                      </m:r>
                    </m:oMath>
                  </m:oMathPara>
                </a14:m>
                <a:endParaRPr lang="es-ES" dirty="0" smtClean="0">
                  <a:solidFill>
                    <a:schemeClr val="tx1"/>
                  </a:solidFill>
                </a:endParaRPr>
              </a:p>
              <a:p>
                <a:pPr marL="0" indent="0" algn="just">
                  <a:buNone/>
                </a:pPr>
                <a:r>
                  <a:rPr lang="es-ES" b="1" u="sng" dirty="0" smtClean="0">
                    <a:solidFill>
                      <a:schemeClr val="bg1">
                        <a:lumMod val="50000"/>
                      </a:schemeClr>
                    </a:solidFill>
                  </a:rPr>
                  <a:t>Demostración</a:t>
                </a:r>
                <a:r>
                  <a:rPr lang="es-ES" dirty="0" smtClean="0">
                    <a:solidFill>
                      <a:schemeClr val="bg1">
                        <a:lumMod val="50000"/>
                      </a:schemeClr>
                    </a:solidFill>
                  </a:rPr>
                  <a:t>:</a:t>
                </a:r>
              </a:p>
              <a:p>
                <a:pPr marL="0" indent="0" algn="just">
                  <a:buNone/>
                </a:pPr>
                <a14:m>
                  <m:oMathPara xmlns:m="http://schemas.openxmlformats.org/officeDocument/2006/math">
                    <m:oMathParaPr>
                      <m:jc m:val="centerGroup"/>
                    </m:oMathParaPr>
                    <m:oMath xmlns:m="http://schemas.openxmlformats.org/officeDocument/2006/math">
                      <m:d>
                        <m:dPr>
                          <m:ctrlPr>
                            <a:rPr lang="es-ES" i="1">
                              <a:solidFill>
                                <a:schemeClr val="bg1">
                                  <a:lumMod val="50000"/>
                                </a:schemeClr>
                              </a:solidFill>
                              <a:latin typeface="Cambria Math" panose="02040503050406030204" pitchFamily="18" charset="0"/>
                            </a:rPr>
                          </m:ctrlPr>
                        </m:dPr>
                        <m:e>
                          <m:eqArr>
                            <m:eqArrPr>
                              <m:ctrlPr>
                                <a:rPr lang="es-ES" i="1">
                                  <a:solidFill>
                                    <a:schemeClr val="bg1">
                                      <a:lumMod val="50000"/>
                                    </a:schemeClr>
                                  </a:solidFill>
                                  <a:latin typeface="Cambria Math" panose="02040503050406030204" pitchFamily="18" charset="0"/>
                                </a:rPr>
                              </m:ctrlPr>
                            </m:eqArrPr>
                            <m:e>
                              <m:r>
                                <a:rPr lang="es-ES" i="1">
                                  <a:solidFill>
                                    <a:schemeClr val="bg1">
                                      <a:lumMod val="50000"/>
                                    </a:schemeClr>
                                  </a:solidFill>
                                  <a:latin typeface="Cambria Math" panose="02040503050406030204" pitchFamily="18" charset="0"/>
                                </a:rPr>
                                <m:t>𝑛</m:t>
                              </m:r>
                            </m:e>
                            <m:e>
                              <m:r>
                                <a:rPr lang="es-ES" i="1">
                                  <a:solidFill>
                                    <a:schemeClr val="bg1">
                                      <a:lumMod val="50000"/>
                                    </a:schemeClr>
                                  </a:solidFill>
                                  <a:latin typeface="Cambria Math" panose="02040503050406030204" pitchFamily="18" charset="0"/>
                                </a:rPr>
                                <m:t>𝑛</m:t>
                              </m:r>
                            </m:e>
                          </m:eqArr>
                        </m:e>
                      </m:d>
                      <m:r>
                        <a:rPr lang="es-ES" b="0" i="1" smtClean="0">
                          <a:solidFill>
                            <a:schemeClr val="bg1">
                              <a:lumMod val="50000"/>
                            </a:schemeClr>
                          </a:solidFill>
                          <a:latin typeface="Cambria Math" panose="02040503050406030204" pitchFamily="18" charset="0"/>
                        </a:rPr>
                        <m:t>=</m:t>
                      </m:r>
                      <m:f>
                        <m:fPr>
                          <m:ctrlPr>
                            <a:rPr lang="es-ES" b="0" i="1" smtClean="0">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b="0" i="1" smtClean="0">
                              <a:solidFill>
                                <a:schemeClr val="bg1">
                                  <a:lumMod val="50000"/>
                                </a:schemeClr>
                              </a:solidFill>
                              <a:latin typeface="Cambria Math" panose="02040503050406030204" pitchFamily="18" charset="0"/>
                            </a:rPr>
                            <m:t>!</m:t>
                          </m:r>
                        </m:den>
                      </m:f>
                      <m:r>
                        <a:rPr lang="es-ES" b="0" i="1" smtClean="0">
                          <a:solidFill>
                            <a:schemeClr val="bg1">
                              <a:lumMod val="50000"/>
                            </a:schemeClr>
                          </a:solidFill>
                          <a:latin typeface="Cambria Math" panose="02040503050406030204" pitchFamily="18" charset="0"/>
                        </a:rPr>
                        <m:t>=</m:t>
                      </m:r>
                      <m:f>
                        <m:fPr>
                          <m:ctrlPr>
                            <a:rPr lang="es-ES" b="0" i="1" smtClean="0">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!·0!</m:t>
                          </m:r>
                        </m:den>
                      </m:f>
                      <m:r>
                        <a:rPr lang="es-ES" b="0" i="1" smtClean="0">
                          <a:solidFill>
                            <a:schemeClr val="bg1">
                              <a:lumMod val="50000"/>
                            </a:schemeClr>
                          </a:solidFill>
                          <a:latin typeface="Cambria Math" panose="02040503050406030204" pitchFamily="18" charset="0"/>
                        </a:rPr>
                        <m:t>=</m:t>
                      </m:r>
                      <m:f>
                        <m:fPr>
                          <m:ctrlPr>
                            <a:rPr lang="es-ES" b="0" i="1" smtClean="0">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!·1</m:t>
                          </m:r>
                        </m:den>
                      </m:f>
                      <m:r>
                        <a:rPr lang="es-ES" b="0" i="1" smtClean="0">
                          <a:solidFill>
                            <a:schemeClr val="bg1">
                              <a:lumMod val="50000"/>
                            </a:schemeClr>
                          </a:solidFill>
                          <a:latin typeface="Cambria Math" panose="02040503050406030204" pitchFamily="18" charset="0"/>
                        </a:rPr>
                        <m:t>=</m:t>
                      </m:r>
                      <m:f>
                        <m:fPr>
                          <m:ctrlPr>
                            <a:rPr lang="es-ES" b="0" i="1" smtClean="0">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den>
                      </m:f>
                      <m:r>
                        <a:rPr lang="es-ES" b="0" i="1" smtClean="0">
                          <a:solidFill>
                            <a:schemeClr val="bg1">
                              <a:lumMod val="50000"/>
                            </a:schemeClr>
                          </a:solidFill>
                          <a:latin typeface="Cambria Math" panose="02040503050406030204" pitchFamily="18" charset="0"/>
                        </a:rPr>
                        <m:t>=1</m:t>
                      </m:r>
                    </m:oMath>
                  </m:oMathPara>
                </a14:m>
                <a:endParaRPr lang="es-ES" dirty="0" smtClean="0">
                  <a:solidFill>
                    <a:schemeClr val="bg1">
                      <a:lumMod val="50000"/>
                    </a:schemeClr>
                  </a:solidFill>
                </a:endParaRPr>
              </a:p>
              <a:p>
                <a:pPr marL="0" indent="0" algn="just">
                  <a:buNone/>
                </a:pPr>
                <a14:m>
                  <m:oMathPara xmlns:m="http://schemas.openxmlformats.org/officeDocument/2006/math">
                    <m:oMathParaPr>
                      <m:jc m:val="centerGroup"/>
                    </m:oMathParaPr>
                    <m:oMath xmlns:m="http://schemas.openxmlformats.org/officeDocument/2006/math">
                      <m:d>
                        <m:dPr>
                          <m:ctrlPr>
                            <a:rPr lang="es-ES" i="1">
                              <a:solidFill>
                                <a:schemeClr val="bg1">
                                  <a:lumMod val="50000"/>
                                </a:schemeClr>
                              </a:solidFill>
                              <a:latin typeface="Cambria Math" panose="02040503050406030204" pitchFamily="18" charset="0"/>
                            </a:rPr>
                          </m:ctrlPr>
                        </m:dPr>
                        <m:e>
                          <m:eqArr>
                            <m:eqArrPr>
                              <m:ctrlPr>
                                <a:rPr lang="es-ES" i="1">
                                  <a:solidFill>
                                    <a:schemeClr val="bg1">
                                      <a:lumMod val="50000"/>
                                    </a:schemeClr>
                                  </a:solidFill>
                                  <a:latin typeface="Cambria Math" panose="02040503050406030204" pitchFamily="18" charset="0"/>
                                </a:rPr>
                              </m:ctrlPr>
                            </m:eqArrPr>
                            <m:e>
                              <m:r>
                                <a:rPr lang="es-ES" i="1">
                                  <a:solidFill>
                                    <a:schemeClr val="bg1">
                                      <a:lumMod val="50000"/>
                                    </a:schemeClr>
                                  </a:solidFill>
                                  <a:latin typeface="Cambria Math" panose="02040503050406030204" pitchFamily="18" charset="0"/>
                                </a:rPr>
                                <m:t>𝑛</m:t>
                              </m:r>
                            </m:e>
                            <m:e>
                              <m:r>
                                <a:rPr lang="es-ES" b="0" i="1" smtClean="0">
                                  <a:solidFill>
                                    <a:schemeClr val="bg1">
                                      <a:lumMod val="50000"/>
                                    </a:schemeClr>
                                  </a:solidFill>
                                  <a:latin typeface="Cambria Math" panose="02040503050406030204" pitchFamily="18" charset="0"/>
                                </a:rPr>
                                <m:t>0</m:t>
                              </m:r>
                            </m:e>
                          </m:eqArr>
                        </m:e>
                      </m:d>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0</m:t>
                          </m:r>
                          <m:r>
                            <a:rPr lang="es-ES" i="1">
                              <a:solidFill>
                                <a:schemeClr val="bg1">
                                  <a:lumMod val="50000"/>
                                </a:schemeClr>
                              </a:solidFill>
                              <a:latin typeface="Cambria Math" panose="02040503050406030204" pitchFamily="18" charset="0"/>
                            </a:rPr>
                            <m:t>!</m:t>
                          </m:r>
                          <m:d>
                            <m:dPr>
                              <m:ctrlPr>
                                <a:rPr lang="es-ES" i="1">
                                  <a:solidFill>
                                    <a:schemeClr val="bg1">
                                      <a:lumMod val="50000"/>
                                    </a:schemeClr>
                                  </a:solidFill>
                                  <a:latin typeface="Cambria Math" panose="02040503050406030204" pitchFamily="18" charset="0"/>
                                </a:rPr>
                              </m:ctrlPr>
                            </m:dPr>
                            <m:e>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−0</m:t>
                              </m:r>
                            </m:e>
                          </m:d>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0</m:t>
                          </m:r>
                          <m:r>
                            <a:rPr lang="es-ES" i="1">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num>
                        <m:den>
                          <m:r>
                            <a:rPr lang="es-ES" b="0" i="1" smtClean="0">
                              <a:solidFill>
                                <a:schemeClr val="bg1">
                                  <a:lumMod val="50000"/>
                                </a:schemeClr>
                              </a:solidFill>
                              <a:latin typeface="Cambria Math" panose="02040503050406030204" pitchFamily="18" charset="0"/>
                            </a:rPr>
                            <m:t>1</m:t>
                          </m:r>
                          <m:r>
                            <a:rPr lang="es-ES" i="1">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num>
                        <m:den>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=1</m:t>
                      </m:r>
                    </m:oMath>
                  </m:oMathPara>
                </a14:m>
                <a:endParaRPr lang="es-ES" dirty="0">
                  <a:solidFill>
                    <a:schemeClr val="bg1">
                      <a:lumMod val="50000"/>
                    </a:schemeClr>
                  </a:solidFill>
                </a:endParaRPr>
              </a:p>
              <a:p>
                <a:pPr marL="0" indent="0" algn="just">
                  <a:buNone/>
                </a:pPr>
                <a:endParaRPr lang="es-E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4"/>
                <a:stretch>
                  <a:fillRect l="-1187"/>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2396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553908"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774245"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7"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03643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6.1 Números combinatorios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endParaRPr>
              </a:p>
              <a:p>
                <a:pPr marL="0" indent="0" algn="just">
                  <a:buNone/>
                </a:pPr>
                <a:r>
                  <a:rPr lang="es-ES" dirty="0" smtClean="0">
                    <a:solidFill>
                      <a:schemeClr val="tx1"/>
                    </a:solidFill>
                  </a:rPr>
                  <a:t>Propiedades importantes:</a:t>
                </a:r>
              </a:p>
              <a:p>
                <a:pPr marL="0" indent="0" algn="just">
                  <a:buNone/>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𝑛</m:t>
                              </m:r>
                            </m:e>
                          </m:eqArr>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e>
                          </m:eqArr>
                        </m:e>
                      </m:d>
                    </m:oMath>
                  </m:oMathPara>
                </a14:m>
                <a:endParaRPr lang="es-ES" dirty="0" smtClean="0">
                  <a:solidFill>
                    <a:schemeClr val="tx1"/>
                  </a:solidFill>
                </a:endParaRPr>
              </a:p>
              <a:p>
                <a:pPr marL="0" indent="0" algn="just">
                  <a:buNone/>
                </a:pPr>
                <a:r>
                  <a:rPr lang="es-ES" b="1" u="sng" dirty="0" smtClean="0">
                    <a:solidFill>
                      <a:schemeClr val="bg1">
                        <a:lumMod val="50000"/>
                      </a:schemeClr>
                    </a:solidFill>
                  </a:rPr>
                  <a:t>Demostración</a:t>
                </a:r>
                <a:r>
                  <a:rPr lang="es-ES" dirty="0" smtClean="0">
                    <a:solidFill>
                      <a:schemeClr val="bg1">
                        <a:lumMod val="50000"/>
                      </a:schemeClr>
                    </a:solidFill>
                  </a:rPr>
                  <a:t>:</a:t>
                </a:r>
              </a:p>
              <a:p>
                <a:pPr marL="0" indent="0" algn="just">
                  <a:buNone/>
                </a:pPr>
                <a14:m>
                  <m:oMathPara xmlns:m="http://schemas.openxmlformats.org/officeDocument/2006/math">
                    <m:oMathParaPr>
                      <m:jc m:val="centerGroup"/>
                    </m:oMathParaPr>
                    <m:oMath xmlns:m="http://schemas.openxmlformats.org/officeDocument/2006/math">
                      <m:d>
                        <m:dPr>
                          <m:ctrlPr>
                            <a:rPr lang="es-ES" i="1">
                              <a:solidFill>
                                <a:schemeClr val="bg1">
                                  <a:lumMod val="50000"/>
                                </a:schemeClr>
                              </a:solidFill>
                              <a:latin typeface="Cambria Math" panose="02040503050406030204" pitchFamily="18" charset="0"/>
                            </a:rPr>
                          </m:ctrlPr>
                        </m:dPr>
                        <m:e>
                          <m:eqArr>
                            <m:eqArrPr>
                              <m:ctrlPr>
                                <a:rPr lang="es-ES" i="1">
                                  <a:solidFill>
                                    <a:schemeClr val="bg1">
                                      <a:lumMod val="50000"/>
                                    </a:schemeClr>
                                  </a:solidFill>
                                  <a:latin typeface="Cambria Math" panose="02040503050406030204" pitchFamily="18" charset="0"/>
                                </a:rPr>
                              </m:ctrlPr>
                            </m:eqArrPr>
                            <m:e>
                              <m:r>
                                <a:rPr lang="es-ES" b="0" i="1" smtClean="0">
                                  <a:solidFill>
                                    <a:schemeClr val="bg1">
                                      <a:lumMod val="50000"/>
                                    </a:schemeClr>
                                  </a:solidFill>
                                  <a:latin typeface="Cambria Math" panose="02040503050406030204" pitchFamily="18" charset="0"/>
                                </a:rPr>
                                <m:t>𝑚</m:t>
                              </m:r>
                            </m:e>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eqArr>
                        </m:e>
                      </m:d>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𝑚</m:t>
                          </m:r>
                          <m:r>
                            <a:rPr lang="es-ES" i="1">
                              <a:solidFill>
                                <a:schemeClr val="bg1">
                                  <a:lumMod val="50000"/>
                                </a:schemeClr>
                              </a:solidFill>
                              <a:latin typeface="Cambria Math" panose="02040503050406030204" pitchFamily="18" charset="0"/>
                            </a:rPr>
                            <m:t>!</m:t>
                          </m:r>
                        </m:num>
                        <m:den>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i="1">
                              <a:solidFill>
                                <a:schemeClr val="bg1">
                                  <a:lumMod val="50000"/>
                                </a:schemeClr>
                              </a:solidFill>
                              <a:latin typeface="Cambria Math" panose="02040503050406030204" pitchFamily="18" charset="0"/>
                            </a:rPr>
                            <m:t>!</m:t>
                          </m:r>
                          <m:d>
                            <m:dPr>
                              <m:ctrlPr>
                                <a:rPr lang="es-ES" i="1">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e>
                          </m:d>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𝑚</m:t>
                          </m:r>
                          <m:r>
                            <a:rPr lang="es-ES" i="1">
                              <a:solidFill>
                                <a:schemeClr val="bg1">
                                  <a:lumMod val="50000"/>
                                </a:schemeClr>
                              </a:solidFill>
                              <a:latin typeface="Cambria Math" panose="02040503050406030204" pitchFamily="18" charset="0"/>
                            </a:rPr>
                            <m:t>!</m:t>
                          </m:r>
                        </m:num>
                        <m:den>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i="1">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i="1">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𝑚</m:t>
                          </m:r>
                          <m:r>
                            <a:rPr lang="es-ES" i="1">
                              <a:solidFill>
                                <a:schemeClr val="bg1">
                                  <a:lumMod val="50000"/>
                                </a:schemeClr>
                              </a:solidFill>
                              <a:latin typeface="Cambria Math" panose="02040503050406030204" pitchFamily="18" charset="0"/>
                            </a:rPr>
                            <m:t>!</m:t>
                          </m:r>
                        </m:num>
                        <m:den>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b="0" i="1" smtClean="0">
                              <a:solidFill>
                                <a:schemeClr val="bg1">
                                  <a:lumMod val="50000"/>
                                </a:schemeClr>
                              </a:solidFill>
                              <a:latin typeface="Cambria Math" panose="02040503050406030204" pitchFamily="18" charset="0"/>
                            </a:rPr>
                            <m:t>!</m:t>
                          </m:r>
                          <m:r>
                            <a:rPr lang="es-ES" i="1">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r>
                            <a:rPr lang="es-ES" b="0" i="1" smtClean="0">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f>
                        <m:fPr>
                          <m:ctrlPr>
                            <a:rPr lang="es-ES" i="1">
                              <a:solidFill>
                                <a:schemeClr val="bg1">
                                  <a:lumMod val="50000"/>
                                </a:schemeClr>
                              </a:solidFill>
                              <a:latin typeface="Cambria Math" panose="02040503050406030204" pitchFamily="18" charset="0"/>
                            </a:rPr>
                          </m:ctrlPr>
                        </m:fPr>
                        <m:num>
                          <m:r>
                            <a:rPr lang="es-ES" b="0" i="1" smtClean="0">
                              <a:solidFill>
                                <a:schemeClr val="bg1">
                                  <a:lumMod val="50000"/>
                                </a:schemeClr>
                              </a:solidFill>
                              <a:latin typeface="Cambria Math" panose="02040503050406030204" pitchFamily="18" charset="0"/>
                            </a:rPr>
                            <m:t>𝑚</m:t>
                          </m:r>
                          <m:r>
                            <a:rPr lang="es-ES" i="1">
                              <a:solidFill>
                                <a:schemeClr val="bg1">
                                  <a:lumMod val="50000"/>
                                </a:schemeClr>
                              </a:solidFill>
                              <a:latin typeface="Cambria Math" panose="02040503050406030204" pitchFamily="18" charset="0"/>
                            </a:rPr>
                            <m:t>!</m:t>
                          </m:r>
                        </m:num>
                        <m:den>
                          <m:r>
                            <a:rPr lang="es-ES" i="1">
                              <a:solidFill>
                                <a:schemeClr val="bg1">
                                  <a:lumMod val="50000"/>
                                </a:schemeClr>
                              </a:solidFill>
                              <a:latin typeface="Cambria Math" panose="02040503050406030204" pitchFamily="18" charset="0"/>
                            </a:rPr>
                            <m:t>𝑛</m:t>
                          </m:r>
                          <m:r>
                            <a:rPr lang="es-ES" i="1">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r>
                                <a:rPr lang="es-ES" b="0" i="1" smtClean="0">
                                  <a:solidFill>
                                    <a:schemeClr val="bg1">
                                      <a:lumMod val="50000"/>
                                    </a:schemeClr>
                                  </a:solidFill>
                                  <a:latin typeface="Cambria Math" panose="02040503050406030204" pitchFamily="18" charset="0"/>
                                </a:rPr>
                                <m:t>𝑚</m:t>
                              </m:r>
                              <m:r>
                                <a:rPr lang="es-ES" b="0" i="1" smtClean="0">
                                  <a:solidFill>
                                    <a:schemeClr val="bg1">
                                      <a:lumMod val="50000"/>
                                    </a:schemeClr>
                                  </a:solidFill>
                                  <a:latin typeface="Cambria Math" panose="02040503050406030204" pitchFamily="18" charset="0"/>
                                </a:rPr>
                                <m:t>−</m:t>
                              </m:r>
                              <m:r>
                                <a:rPr lang="es-ES" b="0" i="1" smtClean="0">
                                  <a:solidFill>
                                    <a:schemeClr val="bg1">
                                      <a:lumMod val="50000"/>
                                    </a:schemeClr>
                                  </a:solidFill>
                                  <a:latin typeface="Cambria Math" panose="02040503050406030204" pitchFamily="18" charset="0"/>
                                </a:rPr>
                                <m:t>𝑛</m:t>
                              </m:r>
                            </m:e>
                          </m:d>
                          <m:r>
                            <a:rPr lang="es-ES" b="0" i="1" smtClean="0">
                              <a:solidFill>
                                <a:schemeClr val="bg1">
                                  <a:lumMod val="50000"/>
                                </a:schemeClr>
                              </a:solidFill>
                              <a:latin typeface="Cambria Math" panose="02040503050406030204" pitchFamily="18" charset="0"/>
                            </a:rPr>
                            <m:t>!</m:t>
                          </m:r>
                        </m:den>
                      </m:f>
                      <m:r>
                        <a:rPr lang="es-ES" i="1">
                          <a:solidFill>
                            <a:schemeClr val="bg1">
                              <a:lumMod val="50000"/>
                            </a:schemeClr>
                          </a:solidFill>
                          <a:latin typeface="Cambria Math" panose="02040503050406030204" pitchFamily="18" charset="0"/>
                        </a:rPr>
                        <m:t>=</m:t>
                      </m:r>
                      <m:d>
                        <m:dPr>
                          <m:ctrlPr>
                            <a:rPr lang="es-ES" b="0" i="1" smtClean="0">
                              <a:solidFill>
                                <a:schemeClr val="bg1">
                                  <a:lumMod val="50000"/>
                                </a:schemeClr>
                              </a:solidFill>
                              <a:latin typeface="Cambria Math" panose="02040503050406030204" pitchFamily="18" charset="0"/>
                            </a:rPr>
                          </m:ctrlPr>
                        </m:dPr>
                        <m:e>
                          <m:eqArr>
                            <m:eqArrPr>
                              <m:ctrlPr>
                                <a:rPr lang="es-ES" b="0" i="1" smtClean="0">
                                  <a:solidFill>
                                    <a:schemeClr val="bg1">
                                      <a:lumMod val="50000"/>
                                    </a:schemeClr>
                                  </a:solidFill>
                                  <a:latin typeface="Cambria Math" panose="02040503050406030204" pitchFamily="18" charset="0"/>
                                </a:rPr>
                              </m:ctrlPr>
                            </m:eqArrPr>
                            <m:e>
                              <m:r>
                                <a:rPr lang="es-ES" b="0" i="1" smtClean="0">
                                  <a:solidFill>
                                    <a:schemeClr val="bg1">
                                      <a:lumMod val="50000"/>
                                    </a:schemeClr>
                                  </a:solidFill>
                                  <a:latin typeface="Cambria Math" panose="02040503050406030204" pitchFamily="18" charset="0"/>
                                </a:rPr>
                                <m:t>𝑚</m:t>
                              </m:r>
                            </m:e>
                            <m:e>
                              <m:r>
                                <a:rPr lang="es-ES" b="0" i="1" smtClean="0">
                                  <a:solidFill>
                                    <a:schemeClr val="bg1">
                                      <a:lumMod val="50000"/>
                                    </a:schemeClr>
                                  </a:solidFill>
                                  <a:latin typeface="Cambria Math" panose="02040503050406030204" pitchFamily="18" charset="0"/>
                                </a:rPr>
                                <m:t>𝑛</m:t>
                              </m:r>
                            </m:e>
                          </m:eqArr>
                        </m:e>
                      </m:d>
                    </m:oMath>
                  </m:oMathPara>
                </a14:m>
                <a:endParaRPr lang="es-ES" dirty="0"/>
              </a:p>
              <a:p>
                <a:pPr marL="0" indent="0" algn="just">
                  <a:buNone/>
                </a:pPr>
                <a:endParaRPr lang="es-E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5"/>
                <a:stretch>
                  <a:fillRect l="-118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219917" y="1068636"/>
                <a:ext cx="1688859" cy="5082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i="1">
                                  <a:latin typeface="Cambria Math" panose="02040503050406030204" pitchFamily="18" charset="0"/>
                                </a:rPr>
                                <m:t>𝑛</m:t>
                              </m:r>
                            </m:e>
                          </m:eqArr>
                        </m:e>
                      </m:d>
                      <m:r>
                        <a:rPr lang="es-ES" i="1">
                          <a:latin typeface="Cambria Math" panose="02040503050406030204" pitchFamily="18" charset="0"/>
                        </a:rPr>
                        <m:t>=</m:t>
                      </m:r>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i="1">
                                  <a:latin typeface="Cambria Math" panose="02040503050406030204" pitchFamily="18" charset="0"/>
                                </a:rPr>
                                <m:t>0</m:t>
                              </m:r>
                            </m:e>
                          </m:eqArr>
                        </m:e>
                      </m:d>
                      <m:r>
                        <a:rPr lang="es-ES" i="1">
                          <a:latin typeface="Cambria Math" panose="02040503050406030204" pitchFamily="18" charset="0"/>
                        </a:rPr>
                        <m:t>=1</m:t>
                      </m:r>
                    </m:oMath>
                  </m:oMathPara>
                </a14:m>
                <a:endParaRPr lang="es-ES" dirty="0"/>
              </a:p>
            </p:txBody>
          </p:sp>
        </mc:Choice>
        <mc:Fallback xmlns="">
          <p:sp>
            <p:nvSpPr>
              <p:cNvPr id="4" name="Rectangle 3"/>
              <p:cNvSpPr>
                <a:spLocks noRot="1" noChangeAspect="1" noMove="1" noResize="1" noEditPoints="1" noAdjustHandles="1" noChangeArrowheads="1" noChangeShapeType="1" noTextEdit="1"/>
              </p:cNvSpPr>
              <p:nvPr/>
            </p:nvSpPr>
            <p:spPr>
              <a:xfrm>
                <a:off x="7219917" y="1068636"/>
                <a:ext cx="1688859" cy="508216"/>
              </a:xfrm>
              <a:prstGeom prst="rect">
                <a:avLst/>
              </a:prstGeom>
              <a:blipFill rotWithShape="0">
                <a:blip r:embed="rId3"/>
                <a:stretch>
                  <a:fillRect b="-4762"/>
                </a:stretch>
              </a:blipFill>
            </p:spPr>
            <p:txBody>
              <a:bodyPr/>
              <a:lstStyle/>
              <a:p>
                <a:r>
                  <a:rPr lang="es-ES">
                    <a:noFill/>
                  </a:rPr>
                  <a:t> </a:t>
                </a:r>
              </a:p>
            </p:txBody>
          </p:sp>
        </mc:Fallback>
      </mc:AlternateContent>
      <p:sp>
        <p:nvSpPr>
          <p:cNvPr id="5" name="Flowchart: Magnetic Disk 4"/>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214919"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333571" y="3691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553908" y="27271"/>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774245" y="3691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994582" y="3691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9"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680894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6.1 Números combinatorios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endParaRPr>
              </a:p>
              <a:p>
                <a:pPr marL="0" indent="0" algn="just">
                  <a:buNone/>
                </a:pPr>
                <a:r>
                  <a:rPr lang="es-ES" dirty="0" smtClean="0">
                    <a:solidFill>
                      <a:schemeClr val="tx1"/>
                    </a:solidFill>
                  </a:rPr>
                  <a:t>Propiedades importantes:</a:t>
                </a:r>
              </a:p>
              <a:p>
                <a:pPr marL="0" indent="0" algn="just">
                  <a:buNone/>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𝑛</m:t>
                              </m:r>
                              <m:r>
                                <a:rPr lang="es-ES" b="0" i="1" smtClean="0">
                                  <a:latin typeface="Cambria Math" panose="02040503050406030204" pitchFamily="18" charset="0"/>
                                </a:rPr>
                                <m:t>−1</m:t>
                              </m:r>
                            </m:e>
                          </m:eqArr>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𝑛</m:t>
                              </m:r>
                            </m:e>
                          </m:eqArr>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r>
                                <a:rPr lang="es-ES" b="0" i="1" smtClean="0">
                                  <a:latin typeface="Cambria Math" panose="02040503050406030204" pitchFamily="18" charset="0"/>
                                </a:rPr>
                                <m:t>+1</m:t>
                              </m:r>
                            </m:e>
                            <m:e>
                              <m:r>
                                <a:rPr lang="es-ES" b="0" i="1" smtClean="0">
                                  <a:latin typeface="Cambria Math" panose="02040503050406030204" pitchFamily="18" charset="0"/>
                                </a:rPr>
                                <m:t>𝑛</m:t>
                              </m:r>
                            </m:e>
                          </m:eqArr>
                        </m:e>
                      </m:d>
                    </m:oMath>
                  </m:oMathPara>
                </a14:m>
                <a:endParaRPr lang="es-ES" dirty="0" smtClean="0">
                  <a:solidFill>
                    <a:schemeClr val="tx1"/>
                  </a:solidFill>
                </a:endParaRPr>
              </a:p>
              <a:p>
                <a:pPr marL="0" indent="0" algn="just">
                  <a:buNone/>
                </a:pPr>
                <a:r>
                  <a:rPr lang="es-ES" b="1" u="sng" dirty="0" smtClean="0">
                    <a:solidFill>
                      <a:schemeClr val="bg1">
                        <a:lumMod val="50000"/>
                      </a:schemeClr>
                    </a:solidFill>
                  </a:rPr>
                  <a:t>Demostración</a:t>
                </a:r>
                <a:r>
                  <a:rPr lang="es-ES" dirty="0" smtClean="0">
                    <a:solidFill>
                      <a:schemeClr val="bg1">
                        <a:lumMod val="50000"/>
                      </a:schemeClr>
                    </a:solidFill>
                  </a:rPr>
                  <a:t>:</a:t>
                </a:r>
              </a:p>
              <a:p>
                <a:pPr marL="0" indent="0" algn="just">
                  <a:buNone/>
                </a:pPr>
                <a:r>
                  <a:rPr lang="es-ES" dirty="0" smtClean="0">
                    <a:solidFill>
                      <a:schemeClr val="bg1">
                        <a:lumMod val="50000"/>
                      </a:schemeClr>
                    </a:solidFill>
                  </a:rPr>
                  <a:t>demasiado compleja para que merezca la pena</a:t>
                </a:r>
              </a:p>
              <a:p>
                <a:pPr marL="0" indent="0" algn="just">
                  <a:buNone/>
                </a:pPr>
                <a:endParaRPr lang="es-E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6"/>
                <a:stretch>
                  <a:fillRect l="-118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219917" y="1068636"/>
                <a:ext cx="1688859" cy="5082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i="1">
                                  <a:latin typeface="Cambria Math" panose="02040503050406030204" pitchFamily="18" charset="0"/>
                                </a:rPr>
                                <m:t>𝑛</m:t>
                              </m:r>
                            </m:e>
                          </m:eqArr>
                        </m:e>
                      </m:d>
                      <m:r>
                        <a:rPr lang="es-ES" i="1">
                          <a:latin typeface="Cambria Math" panose="02040503050406030204" pitchFamily="18" charset="0"/>
                        </a:rPr>
                        <m:t>=</m:t>
                      </m:r>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𝑛</m:t>
                              </m:r>
                            </m:e>
                            <m:e>
                              <m:r>
                                <a:rPr lang="es-ES" i="1">
                                  <a:latin typeface="Cambria Math" panose="02040503050406030204" pitchFamily="18" charset="0"/>
                                </a:rPr>
                                <m:t>0</m:t>
                              </m:r>
                            </m:e>
                          </m:eqArr>
                        </m:e>
                      </m:d>
                      <m:r>
                        <a:rPr lang="es-ES" i="1">
                          <a:latin typeface="Cambria Math" panose="02040503050406030204" pitchFamily="18" charset="0"/>
                        </a:rPr>
                        <m:t>=1</m:t>
                      </m:r>
                    </m:oMath>
                  </m:oMathPara>
                </a14:m>
                <a:endParaRPr lang="es-ES" dirty="0"/>
              </a:p>
            </p:txBody>
          </p:sp>
        </mc:Choice>
        <mc:Fallback xmlns="">
          <p:sp>
            <p:nvSpPr>
              <p:cNvPr id="4" name="Rectangle 3"/>
              <p:cNvSpPr>
                <a:spLocks noRot="1" noChangeAspect="1" noMove="1" noResize="1" noEditPoints="1" noAdjustHandles="1" noChangeArrowheads="1" noChangeShapeType="1" noTextEdit="1"/>
              </p:cNvSpPr>
              <p:nvPr/>
            </p:nvSpPr>
            <p:spPr>
              <a:xfrm>
                <a:off x="7219917" y="1068636"/>
                <a:ext cx="1688859" cy="508216"/>
              </a:xfrm>
              <a:prstGeom prst="rect">
                <a:avLst/>
              </a:prstGeom>
              <a:blipFill rotWithShape="0">
                <a:blip r:embed="rId3"/>
                <a:stretch>
                  <a:fillRect b="-47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219917" y="1934179"/>
                <a:ext cx="1793824" cy="5082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𝑚</m:t>
                              </m:r>
                            </m:e>
                            <m:e>
                              <m:r>
                                <a:rPr lang="es-ES" i="1">
                                  <a:latin typeface="Cambria Math" panose="02040503050406030204" pitchFamily="18" charset="0"/>
                                </a:rPr>
                                <m:t>𝑛</m:t>
                              </m:r>
                            </m:e>
                          </m:eqArr>
                        </m:e>
                      </m:d>
                      <m:r>
                        <a:rPr lang="es-ES" i="1">
                          <a:latin typeface="Cambria Math" panose="02040503050406030204" pitchFamily="18" charset="0"/>
                        </a:rPr>
                        <m:t>=</m:t>
                      </m:r>
                      <m:d>
                        <m:dPr>
                          <m:ctrlPr>
                            <a:rPr lang="es-ES" i="1">
                              <a:latin typeface="Cambria Math" panose="02040503050406030204" pitchFamily="18" charset="0"/>
                            </a:rPr>
                          </m:ctrlPr>
                        </m:dPr>
                        <m:e>
                          <m:eqArr>
                            <m:eqArrPr>
                              <m:ctrlPr>
                                <a:rPr lang="es-ES" i="1">
                                  <a:latin typeface="Cambria Math" panose="02040503050406030204" pitchFamily="18" charset="0"/>
                                </a:rPr>
                              </m:ctrlPr>
                            </m:eqArrPr>
                            <m:e>
                              <m:r>
                                <a:rPr lang="es-ES" i="1">
                                  <a:latin typeface="Cambria Math" panose="02040503050406030204" pitchFamily="18" charset="0"/>
                                </a:rPr>
                                <m:t>𝑚</m:t>
                              </m:r>
                            </m:e>
                            <m:e>
                              <m:r>
                                <a:rPr lang="es-ES" i="1">
                                  <a:latin typeface="Cambria Math" panose="02040503050406030204" pitchFamily="18" charset="0"/>
                                </a:rPr>
                                <m:t>𝑚</m:t>
                              </m:r>
                              <m:r>
                                <a:rPr lang="es-ES" i="1">
                                  <a:latin typeface="Cambria Math" panose="02040503050406030204" pitchFamily="18" charset="0"/>
                                </a:rPr>
                                <m:t>−</m:t>
                              </m:r>
                              <m:r>
                                <a:rPr lang="es-ES" i="1">
                                  <a:latin typeface="Cambria Math" panose="02040503050406030204" pitchFamily="18" charset="0"/>
                                </a:rPr>
                                <m:t>𝑛</m:t>
                              </m:r>
                            </m:e>
                          </m:eqArr>
                        </m:e>
                      </m:d>
                    </m:oMath>
                  </m:oMathPara>
                </a14:m>
                <a:endParaRPr lang="es-ES" dirty="0"/>
              </a:p>
            </p:txBody>
          </p:sp>
        </mc:Choice>
        <mc:Fallback xmlns="">
          <p:sp>
            <p:nvSpPr>
              <p:cNvPr id="5" name="Rectangle 4"/>
              <p:cNvSpPr>
                <a:spLocks noRot="1" noChangeAspect="1" noMove="1" noResize="1" noEditPoints="1" noAdjustHandles="1" noChangeArrowheads="1" noChangeShapeType="1" noTextEdit="1"/>
              </p:cNvSpPr>
              <p:nvPr/>
            </p:nvSpPr>
            <p:spPr>
              <a:xfrm>
                <a:off x="7219917" y="1934179"/>
                <a:ext cx="1793824" cy="508216"/>
              </a:xfrm>
              <a:prstGeom prst="rect">
                <a:avLst/>
              </a:prstGeom>
              <a:blipFill rotWithShape="0">
                <a:blip r:embed="rId4"/>
                <a:stretch>
                  <a:fillRect b="-1190"/>
                </a:stretch>
              </a:blipFill>
            </p:spPr>
            <p:txBody>
              <a:bodyPr/>
              <a:lstStyle/>
              <a:p>
                <a:r>
                  <a:rPr lang="es-ES">
                    <a:noFill/>
                  </a:rPr>
                  <a:t> </a:t>
                </a:r>
              </a:p>
            </p:txBody>
          </p:sp>
        </mc:Fallback>
      </mc:AlternateContent>
      <p:sp>
        <p:nvSpPr>
          <p:cNvPr id="6" name="Flowchart: Magnetic Disk 5"/>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2435256" y="36636"/>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333571" y="26385"/>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553908" y="2969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74245" y="20049"/>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994582" y="2969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2214919" y="2969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21"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280930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88553"/>
          </a:xfrm>
        </p:spPr>
        <p:txBody>
          <a:bodyPr>
            <a:normAutofit fontScale="90000"/>
          </a:bodyPr>
          <a:lstStyle/>
          <a:p>
            <a:r>
              <a:rPr lang="es-ES" dirty="0" smtClean="0"/>
              <a:t>1. Números factoriales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245824"/>
                <a:ext cx="7704667" cy="2797366"/>
              </a:xfrm>
            </p:spPr>
            <p:txBody>
              <a:bodyPr anchor="t">
                <a:normAutofit lnSpcReduction="10000"/>
              </a:bodyPr>
              <a:lstStyle/>
              <a:p>
                <a:pPr algn="just"/>
                <a:r>
                  <a:rPr lang="es-ES" dirty="0" smtClean="0"/>
                  <a:t>Se escribe el factorial de un número </a:t>
                </a:r>
                <a14:m>
                  <m:oMath xmlns:m="http://schemas.openxmlformats.org/officeDocument/2006/math">
                    <m:r>
                      <a:rPr lang="es-ES" b="0" i="1" smtClean="0">
                        <a:latin typeface="Cambria Math" panose="02040503050406030204" pitchFamily="18" charset="0"/>
                      </a:rPr>
                      <m:t>𝑛</m:t>
                    </m:r>
                  </m:oMath>
                </a14:m>
                <a:r>
                  <a:rPr lang="es-ES" dirty="0" smtClean="0"/>
                  <a:t> con una exclamación al final. Se define como:</a:t>
                </a:r>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𝑛</m:t>
                          </m:r>
                          <m:r>
                            <a:rPr lang="es-ES" b="0" i="1" smtClean="0">
                              <a:latin typeface="Cambria Math" panose="02040503050406030204" pitchFamily="18" charset="0"/>
                            </a:rPr>
                            <m:t>−1</m:t>
                          </m:r>
                        </m:e>
                      </m:d>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𝑛</m:t>
                          </m:r>
                          <m:r>
                            <a:rPr lang="es-ES" b="0" i="1" smtClean="0">
                              <a:latin typeface="Cambria Math" panose="02040503050406030204" pitchFamily="18" charset="0"/>
                            </a:rPr>
                            <m:t>−2</m:t>
                          </m:r>
                        </m:e>
                      </m:d>
                      <m:r>
                        <a:rPr lang="es-ES" b="0" i="1" smtClean="0">
                          <a:latin typeface="Cambria Math" panose="02040503050406030204" pitchFamily="18" charset="0"/>
                        </a:rPr>
                        <m:t>·…·3·2·1</m:t>
                      </m:r>
                    </m:oMath>
                  </m:oMathPara>
                </a14:m>
                <a:endParaRPr lang="es-ES" dirty="0" smtClean="0"/>
              </a:p>
              <a:p>
                <a:r>
                  <a:rPr lang="es-ES" dirty="0" smtClean="0"/>
                  <a:t>Hasta el uno</a:t>
                </a:r>
              </a:p>
              <a:p>
                <a:r>
                  <a:rPr lang="es-ES" dirty="0" smtClean="0"/>
                  <a:t>El factorial de cero, por definición, es 1:</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0!=1</m:t>
                      </m:r>
                    </m:oMath>
                  </m:oMathPara>
                </a14:m>
                <a:endParaRPr lang="es-E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245824"/>
                <a:ext cx="7704667" cy="2797366"/>
              </a:xfrm>
              <a:blipFill rotWithShape="0">
                <a:blip r:embed="rId3"/>
                <a:stretch>
                  <a:fillRect l="-1978" t="-8061" r="-126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980294" y="3877931"/>
                <a:ext cx="7704667" cy="2754223"/>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s-ES" dirty="0" smtClean="0"/>
                  <a:t>Ejemplos:</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6!=6·5·4·3·2·1=720</m:t>
                      </m:r>
                    </m:oMath>
                  </m:oMathPara>
                </a14:m>
                <a:endParaRPr lang="es-ES" dirty="0" smtClean="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1</m:t>
                      </m:r>
                      <m:r>
                        <a:rPr lang="es-ES" b="0" i="1" smtClean="0">
                          <a:latin typeface="Cambria Math" panose="02040503050406030204" pitchFamily="18" charset="0"/>
                        </a:rPr>
                        <m:t>0!=10·9·8·7·…·3·2·1=3628800</m:t>
                      </m:r>
                    </m:oMath>
                  </m:oMathPara>
                </a14:m>
                <a:endParaRPr lang="es-ES" dirty="0" smtClean="0"/>
              </a:p>
              <a:p>
                <a:pPr marL="0" indent="0">
                  <a:buNone/>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120!</m:t>
                          </m:r>
                        </m:num>
                        <m:den>
                          <m:r>
                            <a:rPr lang="es-ES" b="0" i="1" smtClean="0">
                              <a:latin typeface="Cambria Math" panose="02040503050406030204" pitchFamily="18" charset="0"/>
                            </a:rPr>
                            <m:t>119!</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120·119·118·…·3·2·1</m:t>
                          </m:r>
                        </m:num>
                        <m:den>
                          <m:r>
                            <a:rPr lang="es-ES" b="0" i="1" smtClean="0">
                              <a:latin typeface="Cambria Math" panose="02040503050406030204" pitchFamily="18" charset="0"/>
                            </a:rPr>
                            <m:t>119·118·117·…·3·2·1</m:t>
                          </m:r>
                        </m:den>
                      </m:f>
                      <m:r>
                        <a:rPr lang="es-ES" b="0" i="1" smtClean="0">
                          <a:latin typeface="Cambria Math" panose="02040503050406030204" pitchFamily="18" charset="0"/>
                        </a:rPr>
                        <m:t>=120</m:t>
                      </m:r>
                    </m:oMath>
                  </m:oMathPara>
                </a14:m>
                <a:endParaRPr lang="es-ES" dirty="0" smtClean="0"/>
              </a:p>
              <a:p>
                <a:r>
                  <a:rPr lang="es-ES" dirty="0" smtClean="0"/>
                  <a:t>Nota: La calculadora estándar permite calcular hasta el factorial del número 69 </a:t>
                </a:r>
                <a:endParaRPr lang="es-E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980294" y="3877931"/>
                <a:ext cx="7704667" cy="2754223"/>
              </a:xfrm>
              <a:prstGeom prst="rect">
                <a:avLst/>
              </a:prstGeom>
              <a:blipFill rotWithShape="0">
                <a:blip r:embed="rId4"/>
                <a:stretch>
                  <a:fillRect l="-1820" t="-7522" b="-1549"/>
                </a:stretch>
              </a:blipFill>
            </p:spPr>
            <p:txBody>
              <a:bodyPr/>
              <a:lstStyle/>
              <a:p>
                <a:r>
                  <a:rPr lang="es-ES">
                    <a:noFill/>
                  </a:rPr>
                  <a:t> </a:t>
                </a:r>
              </a:p>
            </p:txBody>
          </p:sp>
        </mc:Fallback>
      </mc:AlternateContent>
      <p:sp>
        <p:nvSpPr>
          <p:cNvPr id="6" name="Rectangle 5"/>
          <p:cNvSpPr/>
          <p:nvPr/>
        </p:nvSpPr>
        <p:spPr>
          <a:xfrm>
            <a:off x="3701667" y="4307595"/>
            <a:ext cx="3701668" cy="363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2981793" y="4704203"/>
            <a:ext cx="4421542" cy="363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p:cNvSpPr/>
          <p:nvPr/>
        </p:nvSpPr>
        <p:spPr>
          <a:xfrm>
            <a:off x="3189277" y="5122846"/>
            <a:ext cx="4214058" cy="7160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19" name="Flowchart: Magnetic Disk 12"/>
          <p:cNvSpPr/>
          <p:nvPr/>
        </p:nvSpPr>
        <p:spPr>
          <a:xfrm>
            <a:off x="1553908" y="142650"/>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owchart: Magnetic Disk 14"/>
          <p:cNvSpPr/>
          <p:nvPr/>
        </p:nvSpPr>
        <p:spPr>
          <a:xfrm>
            <a:off x="1113234" y="137292"/>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owchart: Magnetic Disk 14"/>
          <p:cNvSpPr/>
          <p:nvPr/>
        </p:nvSpPr>
        <p:spPr>
          <a:xfrm>
            <a:off x="1333571" y="137292"/>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2"/>
          <p:cNvSpPr/>
          <p:nvPr/>
        </p:nvSpPr>
        <p:spPr>
          <a:xfrm>
            <a:off x="1774245" y="145329"/>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32080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6.1 Números combinatorios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endParaRPr>
              </a:p>
              <a:p>
                <a:pPr marL="0" indent="0" algn="just">
                  <a:buNone/>
                </a:pPr>
                <a:r>
                  <a:rPr lang="es-ES" dirty="0" smtClean="0">
                    <a:solidFill>
                      <a:schemeClr val="tx1"/>
                    </a:solidFill>
                  </a:rPr>
                  <a:t>Propiedades importantes:</a:t>
                </a:r>
              </a:p>
              <a:p>
                <a:pPr marL="0" indent="0" algn="just">
                  <a:buNone/>
                </a:pPr>
                <a:endParaRPr lang="es-ES" dirty="0" smtClean="0">
                  <a:solidFill>
                    <a:schemeClr val="tx1"/>
                  </a:solidFill>
                </a:endParaRPr>
              </a:p>
              <a:p>
                <a:pPr marL="0" indent="0" algn="just">
                  <a:buNone/>
                </a:pPr>
                <a:endParaRPr lang="es-E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2"/>
                <a:stretch>
                  <a:fillRect l="-118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82131" y="2634080"/>
                <a:ext cx="1854931" cy="554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𝑛</m:t>
                              </m:r>
                            </m:e>
                            <m:e>
                              <m:r>
                                <a:rPr lang="es-ES" sz="2000" i="1">
                                  <a:latin typeface="Cambria Math" panose="02040503050406030204" pitchFamily="18" charset="0"/>
                                </a:rPr>
                                <m:t>𝑛</m:t>
                              </m:r>
                            </m:e>
                          </m:eqArr>
                        </m:e>
                      </m:d>
                      <m:r>
                        <a:rPr lang="es-ES" sz="2000" i="1">
                          <a:latin typeface="Cambria Math" panose="02040503050406030204" pitchFamily="18" charset="0"/>
                        </a:rPr>
                        <m:t>=</m:t>
                      </m:r>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𝑛</m:t>
                              </m:r>
                            </m:e>
                            <m:e>
                              <m:r>
                                <a:rPr lang="es-ES" sz="2000" i="1">
                                  <a:latin typeface="Cambria Math" panose="02040503050406030204" pitchFamily="18" charset="0"/>
                                </a:rPr>
                                <m:t>0</m:t>
                              </m:r>
                            </m:e>
                          </m:eqArr>
                        </m:e>
                      </m:d>
                      <m:r>
                        <a:rPr lang="es-ES" sz="2000" i="1">
                          <a:latin typeface="Cambria Math" panose="02040503050406030204" pitchFamily="18" charset="0"/>
                        </a:rPr>
                        <m:t>=1</m:t>
                      </m:r>
                    </m:oMath>
                  </m:oMathPara>
                </a14:m>
                <a:endParaRPr lang="es-ES" sz="2000" dirty="0"/>
              </a:p>
            </p:txBody>
          </p:sp>
        </mc:Choice>
        <mc:Fallback xmlns="">
          <p:sp>
            <p:nvSpPr>
              <p:cNvPr id="4" name="Rectangle 3"/>
              <p:cNvSpPr>
                <a:spLocks noRot="1" noChangeAspect="1" noMove="1" noResize="1" noEditPoints="1" noAdjustHandles="1" noChangeArrowheads="1" noChangeShapeType="1" noTextEdit="1"/>
              </p:cNvSpPr>
              <p:nvPr/>
            </p:nvSpPr>
            <p:spPr>
              <a:xfrm>
                <a:off x="982131" y="2634080"/>
                <a:ext cx="1854931" cy="554447"/>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82131" y="3400346"/>
                <a:ext cx="1970283" cy="554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i="1">
                                  <a:latin typeface="Cambria Math" panose="02040503050406030204" pitchFamily="18" charset="0"/>
                                </a:rPr>
                                <m:t>𝑛</m:t>
                              </m:r>
                            </m:e>
                          </m:eqArr>
                        </m:e>
                      </m:d>
                      <m:r>
                        <a:rPr lang="es-ES" sz="2000" i="1">
                          <a:latin typeface="Cambria Math" panose="02040503050406030204" pitchFamily="18" charset="0"/>
                        </a:rPr>
                        <m:t>=</m:t>
                      </m:r>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i="1">
                                  <a:latin typeface="Cambria Math" panose="02040503050406030204" pitchFamily="18" charset="0"/>
                                </a:rPr>
                                <m:t>𝑚</m:t>
                              </m:r>
                              <m:r>
                                <a:rPr lang="es-ES" sz="2000" i="1">
                                  <a:latin typeface="Cambria Math" panose="02040503050406030204" pitchFamily="18" charset="0"/>
                                </a:rPr>
                                <m:t>−</m:t>
                              </m:r>
                              <m:r>
                                <a:rPr lang="es-ES" sz="2000" i="1">
                                  <a:latin typeface="Cambria Math" panose="02040503050406030204" pitchFamily="18" charset="0"/>
                                </a:rPr>
                                <m:t>𝑛</m:t>
                              </m:r>
                            </m:e>
                          </m:eqArr>
                        </m:e>
                      </m:d>
                    </m:oMath>
                  </m:oMathPara>
                </a14:m>
                <a:endParaRPr lang="es-ES" sz="2000" dirty="0"/>
              </a:p>
            </p:txBody>
          </p:sp>
        </mc:Choice>
        <mc:Fallback xmlns="">
          <p:sp>
            <p:nvSpPr>
              <p:cNvPr id="5" name="Rectangle 4"/>
              <p:cNvSpPr>
                <a:spLocks noRot="1" noChangeAspect="1" noMove="1" noResize="1" noEditPoints="1" noAdjustHandles="1" noChangeArrowheads="1" noChangeShapeType="1" noTextEdit="1"/>
              </p:cNvSpPr>
              <p:nvPr/>
            </p:nvSpPr>
            <p:spPr>
              <a:xfrm>
                <a:off x="982131" y="3400346"/>
                <a:ext cx="1970283" cy="55444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82131" y="4263453"/>
                <a:ext cx="3119828"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i="1">
                                  <a:latin typeface="Cambria Math" panose="02040503050406030204" pitchFamily="18" charset="0"/>
                                </a:rPr>
                                <m:t>𝑛</m:t>
                              </m:r>
                              <m:r>
                                <a:rPr lang="es-ES" sz="2000" i="1">
                                  <a:latin typeface="Cambria Math" panose="02040503050406030204" pitchFamily="18" charset="0"/>
                                </a:rPr>
                                <m:t>−1</m:t>
                              </m:r>
                            </m:e>
                          </m:eqArr>
                        </m:e>
                      </m:d>
                      <m:r>
                        <a:rPr lang="es-ES" sz="2000" i="1">
                          <a:latin typeface="Cambria Math" panose="02040503050406030204" pitchFamily="18" charset="0"/>
                        </a:rPr>
                        <m:t>+</m:t>
                      </m:r>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i="1">
                                  <a:latin typeface="Cambria Math" panose="02040503050406030204" pitchFamily="18" charset="0"/>
                                </a:rPr>
                                <m:t>𝑛</m:t>
                              </m:r>
                            </m:e>
                          </m:eqArr>
                        </m:e>
                      </m:d>
                      <m:r>
                        <a:rPr lang="es-ES" sz="2000" i="1">
                          <a:latin typeface="Cambria Math" panose="02040503050406030204" pitchFamily="18" charset="0"/>
                        </a:rPr>
                        <m:t>=</m:t>
                      </m:r>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r>
                                <a:rPr lang="es-ES" sz="2000" i="1">
                                  <a:latin typeface="Cambria Math" panose="02040503050406030204" pitchFamily="18" charset="0"/>
                                </a:rPr>
                                <m:t>+1</m:t>
                              </m:r>
                            </m:e>
                            <m:e>
                              <m:r>
                                <a:rPr lang="es-ES" sz="2000" i="1">
                                  <a:latin typeface="Cambria Math" panose="02040503050406030204" pitchFamily="18" charset="0"/>
                                </a:rPr>
                                <m:t>𝑛</m:t>
                              </m:r>
                            </m:e>
                          </m:eqArr>
                        </m:e>
                      </m:d>
                    </m:oMath>
                  </m:oMathPara>
                </a14:m>
                <a:endParaRPr lang="es-ES" sz="2000" dirty="0"/>
              </a:p>
            </p:txBody>
          </p:sp>
        </mc:Choice>
        <mc:Fallback xmlns="">
          <p:sp>
            <p:nvSpPr>
              <p:cNvPr id="6" name="Rectangle 5"/>
              <p:cNvSpPr>
                <a:spLocks noRot="1" noChangeAspect="1" noMove="1" noResize="1" noEditPoints="1" noAdjustHandles="1" noChangeArrowheads="1" noChangeShapeType="1" noTextEdit="1"/>
              </p:cNvSpPr>
              <p:nvPr/>
            </p:nvSpPr>
            <p:spPr>
              <a:xfrm>
                <a:off x="982131" y="4263453"/>
                <a:ext cx="3119828" cy="605550"/>
              </a:xfrm>
              <a:prstGeom prst="rect">
                <a:avLst/>
              </a:prstGeom>
              <a:blipFill rotWithShape="0">
                <a:blip r:embed="rId5"/>
                <a:stretch>
                  <a:fillRect/>
                </a:stretch>
              </a:blipFill>
            </p:spPr>
            <p:txBody>
              <a:bodyPr/>
              <a:lstStyle/>
              <a:p>
                <a:r>
                  <a:rPr lang="es-ES">
                    <a:noFill/>
                  </a:rPr>
                  <a:t> </a:t>
                </a:r>
              </a:p>
            </p:txBody>
          </p:sp>
        </mc:Fallback>
      </mc:AlternateContent>
      <p:sp>
        <p:nvSpPr>
          <p:cNvPr id="7" name="Flowchart: Magnetic Disk 6"/>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333571" y="2981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553908" y="22590"/>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774245"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1994582" y="1625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214919"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431876"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21"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3610" y="3490367"/>
            <a:ext cx="642938" cy="642938"/>
          </a:xfrm>
          <a:prstGeom prst="rect">
            <a:avLst/>
          </a:prstGeom>
        </p:spPr>
      </p:pic>
      <p:sp>
        <p:nvSpPr>
          <p:cNvPr id="23" name="Flowchart: Magnetic Disk 11"/>
          <p:cNvSpPr/>
          <p:nvPr/>
        </p:nvSpPr>
        <p:spPr>
          <a:xfrm>
            <a:off x="2657565" y="2589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59979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6.1 Números combinatorios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6"/>
                <a:ext cx="7704667" cy="5486400"/>
              </a:xfrm>
            </p:spPr>
            <p:txBody>
              <a:bodyPr anchor="t">
                <a:normAutofit/>
              </a:bodyPr>
              <a:lstStyle/>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solidFill>
                                <a:schemeClr val="tx1"/>
                              </a:solidFill>
                              <a:latin typeface="Cambria Math" panose="02040503050406030204" pitchFamily="18" charset="0"/>
                            </a:rPr>
                          </m:ctrlPr>
                        </m:dPr>
                        <m:e>
                          <m:eqArr>
                            <m:eqArrPr>
                              <m:ctrlPr>
                                <a:rPr lang="es-ES" sz="2000" b="0" i="1" smtClean="0">
                                  <a:solidFill>
                                    <a:schemeClr val="tx1"/>
                                  </a:solidFill>
                                  <a:latin typeface="Cambria Math" panose="02040503050406030204" pitchFamily="18" charset="0"/>
                                </a:rPr>
                              </m:ctrlPr>
                            </m:eqArrPr>
                            <m:e>
                              <m:r>
                                <a:rPr lang="es-ES" sz="2000" b="0" i="1" smtClean="0">
                                  <a:solidFill>
                                    <a:schemeClr val="tx1"/>
                                  </a:solidFill>
                                  <a:latin typeface="Cambria Math" panose="02040503050406030204" pitchFamily="18" charset="0"/>
                                </a:rPr>
                                <m:t>𝑛</m:t>
                              </m:r>
                            </m:e>
                            <m:e>
                              <m:r>
                                <a:rPr lang="es-ES" sz="2000" b="0" i="1" smtClean="0">
                                  <a:solidFill>
                                    <a:schemeClr val="tx1"/>
                                  </a:solidFill>
                                  <a:latin typeface="Cambria Math" panose="02040503050406030204" pitchFamily="18" charset="0"/>
                                </a:rPr>
                                <m:t>𝑘</m:t>
                              </m:r>
                            </m:e>
                          </m:eqArr>
                        </m:e>
                      </m:d>
                      <m:r>
                        <a:rPr lang="es-ES" sz="2000" b="0" i="1" smtClean="0">
                          <a:solidFill>
                            <a:schemeClr val="tx1"/>
                          </a:solidFill>
                          <a:latin typeface="Cambria Math" panose="02040503050406030204" pitchFamily="18" charset="0"/>
                        </a:rPr>
                        <m:t>=</m:t>
                      </m:r>
                      <m:f>
                        <m:fPr>
                          <m:ctrlPr>
                            <a:rPr lang="es-ES" sz="2000" b="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num>
                        <m:den>
                          <m:r>
                            <a:rPr lang="es-ES" sz="2000" b="0" i="1" smtClean="0">
                              <a:solidFill>
                                <a:schemeClr val="tx1"/>
                              </a:solidFill>
                              <a:latin typeface="Cambria Math" panose="02040503050406030204" pitchFamily="18" charset="0"/>
                            </a:rPr>
                            <m:t>𝑘</m:t>
                          </m:r>
                          <m:r>
                            <a:rPr lang="es-ES" sz="2000" b="0" i="1" smtClean="0">
                              <a:solidFill>
                                <a:schemeClr val="tx1"/>
                              </a:solidFill>
                              <a:latin typeface="Cambria Math" panose="02040503050406030204" pitchFamily="18" charset="0"/>
                            </a:rPr>
                            <m:t>!</m:t>
                          </m:r>
                          <m:d>
                            <m:dPr>
                              <m:ctrlPr>
                                <a:rPr lang="es-ES" sz="2000" b="0" i="1" smtClean="0">
                                  <a:solidFill>
                                    <a:schemeClr val="tx1"/>
                                  </a:solidFill>
                                  <a:latin typeface="Cambria Math" panose="02040503050406030204" pitchFamily="18" charset="0"/>
                                </a:rPr>
                              </m:ctrlPr>
                            </m:dPr>
                            <m:e>
                              <m:r>
                                <a:rPr lang="es-ES" sz="2000" b="0" i="1" smtClean="0">
                                  <a:solidFill>
                                    <a:schemeClr val="tx1"/>
                                  </a:solidFill>
                                  <a:latin typeface="Cambria Math" panose="02040503050406030204" pitchFamily="18" charset="0"/>
                                </a:rPr>
                                <m:t>𝑛</m:t>
                              </m:r>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rPr>
                                <m:t>𝑘</m:t>
                              </m:r>
                            </m:e>
                          </m:d>
                          <m:r>
                            <a:rPr lang="es-ES" sz="2000" b="0" i="1" smtClean="0">
                              <a:solidFill>
                                <a:schemeClr val="tx1"/>
                              </a:solidFill>
                              <a:latin typeface="Cambria Math" panose="02040503050406030204" pitchFamily="18" charset="0"/>
                            </a:rPr>
                            <m:t>!</m:t>
                          </m:r>
                        </m:den>
                      </m:f>
                    </m:oMath>
                  </m:oMathPara>
                </a14:m>
                <a:endParaRPr lang="es-ES" sz="2000" dirty="0" smtClean="0">
                  <a:solidFill>
                    <a:schemeClr val="tx1"/>
                  </a:solidFill>
                </a:endParaRPr>
              </a:p>
              <a:p>
                <a:pPr marL="0" indent="0" algn="just">
                  <a:buNone/>
                </a:pPr>
                <a:r>
                  <a:rPr lang="es-ES" dirty="0" smtClean="0">
                    <a:solidFill>
                      <a:schemeClr val="tx1"/>
                    </a:solidFill>
                  </a:rPr>
                  <a:t>Ejercicios: calcula los siguientes números combinatorios:</a:t>
                </a:r>
              </a:p>
              <a:p>
                <a:pPr marL="0" indent="0" algn="just">
                  <a:buNone/>
                </a:pPr>
                <a:endParaRPr lang="es-ES" dirty="0" smtClean="0">
                  <a:solidFill>
                    <a:schemeClr val="tx1"/>
                  </a:solidFill>
                </a:endParaRPr>
              </a:p>
              <a:p>
                <a:pPr marL="0" indent="0" algn="just">
                  <a:buNone/>
                </a:pPr>
                <a:endParaRPr lang="es-E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6"/>
                <a:ext cx="7704667" cy="5486400"/>
              </a:xfrm>
              <a:blipFill rotWithShape="0">
                <a:blip r:embed="rId2"/>
                <a:stretch>
                  <a:fillRect l="-118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82131" y="2634080"/>
                <a:ext cx="983731"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𝑎</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6</m:t>
                              </m:r>
                            </m:e>
                            <m:e>
                              <m:r>
                                <a:rPr lang="es-ES" sz="2000" b="0" i="1" smtClean="0">
                                  <a:latin typeface="Cambria Math" panose="02040503050406030204" pitchFamily="18" charset="0"/>
                                </a:rPr>
                                <m:t>2</m:t>
                              </m:r>
                            </m:e>
                          </m:eqArr>
                        </m:e>
                      </m:d>
                    </m:oMath>
                  </m:oMathPara>
                </a14:m>
                <a:endParaRPr lang="es-ES" sz="2000" dirty="0"/>
              </a:p>
            </p:txBody>
          </p:sp>
        </mc:Choice>
        <mc:Fallback xmlns="">
          <p:sp>
            <p:nvSpPr>
              <p:cNvPr id="4" name="Rectangle 3"/>
              <p:cNvSpPr>
                <a:spLocks noRot="1" noChangeAspect="1" noMove="1" noResize="1" noEditPoints="1" noAdjustHandles="1" noChangeArrowheads="1" noChangeShapeType="1" noTextEdit="1"/>
              </p:cNvSpPr>
              <p:nvPr/>
            </p:nvSpPr>
            <p:spPr>
              <a:xfrm>
                <a:off x="982131" y="2634080"/>
                <a:ext cx="983731" cy="603499"/>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10993" y="2683132"/>
                <a:ext cx="978280"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𝑏</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8</m:t>
                              </m:r>
                            </m:e>
                            <m:e>
                              <m:r>
                                <a:rPr lang="es-ES" sz="2000" b="0" i="1" smtClean="0">
                                  <a:latin typeface="Cambria Math" panose="02040503050406030204" pitchFamily="18" charset="0"/>
                                </a:rPr>
                                <m:t>8</m:t>
                              </m:r>
                            </m:e>
                          </m:eqArr>
                        </m:e>
                      </m:d>
                    </m:oMath>
                  </m:oMathPara>
                </a14:m>
                <a:endParaRPr lang="es-ES" sz="2000" dirty="0"/>
              </a:p>
            </p:txBody>
          </p:sp>
        </mc:Choice>
        <mc:Fallback xmlns="">
          <p:sp>
            <p:nvSpPr>
              <p:cNvPr id="5" name="Rectangle 4"/>
              <p:cNvSpPr>
                <a:spLocks noRot="1" noChangeAspect="1" noMove="1" noResize="1" noEditPoints="1" noAdjustHandles="1" noChangeArrowheads="1" noChangeShapeType="1" noTextEdit="1"/>
              </p:cNvSpPr>
              <p:nvPr/>
            </p:nvSpPr>
            <p:spPr>
              <a:xfrm>
                <a:off x="2510993" y="2683132"/>
                <a:ext cx="978280" cy="605550"/>
              </a:xfrm>
              <a:prstGeom prst="rect">
                <a:avLst/>
              </a:prstGeom>
              <a:blipFill rotWithShape="0">
                <a:blip r:embed="rId4"/>
                <a:stretch>
                  <a:fillRect/>
                </a:stretch>
              </a:blipFill>
            </p:spPr>
            <p:txBody>
              <a:bodyPr/>
              <a:lstStyle/>
              <a:p>
                <a:r>
                  <a:rPr lang="es-ES">
                    <a:noFill/>
                  </a:rPr>
                  <a:t> </a:t>
                </a:r>
              </a:p>
            </p:txBody>
          </p:sp>
        </mc:Fallback>
      </mc:AlternateContent>
      <p:sp>
        <p:nvSpPr>
          <p:cNvPr id="7" name="Flowchart: Magnetic Disk 6"/>
          <p:cNvSpPr/>
          <p:nvPr/>
        </p:nvSpPr>
        <p:spPr>
          <a:xfrm>
            <a:off x="1113234" y="3360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333571" y="29812"/>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553908" y="22590"/>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owchart: Magnetic Disk 15"/>
          <p:cNvSpPr/>
          <p:nvPr/>
        </p:nvSpPr>
        <p:spPr>
          <a:xfrm>
            <a:off x="1774245"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owchart: Magnetic Disk 16"/>
          <p:cNvSpPr/>
          <p:nvPr/>
        </p:nvSpPr>
        <p:spPr>
          <a:xfrm>
            <a:off x="1994582" y="16254"/>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owchart: Magnetic Disk 17"/>
          <p:cNvSpPr/>
          <p:nvPr/>
        </p:nvSpPr>
        <p:spPr>
          <a:xfrm>
            <a:off x="2214919"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owchart: Magnetic Disk 18"/>
          <p:cNvSpPr/>
          <p:nvPr/>
        </p:nvSpPr>
        <p:spPr>
          <a:xfrm>
            <a:off x="2435256"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21"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4274" y="2967213"/>
            <a:ext cx="642938" cy="642938"/>
          </a:xfrm>
          <a:prstGeom prst="rect">
            <a:avLst/>
          </a:prstGeom>
        </p:spPr>
      </p:pic>
      <mc:AlternateContent xmlns:mc="http://schemas.openxmlformats.org/markup-compatibility/2006" xmlns:a14="http://schemas.microsoft.com/office/drawing/2010/main">
        <mc:Choice Requires="a14">
          <p:sp>
            <p:nvSpPr>
              <p:cNvPr id="22" name="Rectangle 4"/>
              <p:cNvSpPr/>
              <p:nvPr/>
            </p:nvSpPr>
            <p:spPr>
              <a:xfrm>
                <a:off x="3939198" y="2632029"/>
                <a:ext cx="1120948"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𝑐</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10</m:t>
                              </m:r>
                            </m:e>
                            <m:e>
                              <m:r>
                                <a:rPr lang="es-ES" sz="2000" b="0" i="1" smtClean="0">
                                  <a:latin typeface="Cambria Math" panose="02040503050406030204" pitchFamily="18" charset="0"/>
                                </a:rPr>
                                <m:t>0</m:t>
                              </m:r>
                            </m:e>
                          </m:eqArr>
                        </m:e>
                      </m:d>
                    </m:oMath>
                  </m:oMathPara>
                </a14:m>
                <a:endParaRPr lang="es-ES" sz="2000" dirty="0"/>
              </a:p>
            </p:txBody>
          </p:sp>
        </mc:Choice>
        <mc:Fallback xmlns="">
          <p:sp>
            <p:nvSpPr>
              <p:cNvPr id="22" name="Rectangle 4"/>
              <p:cNvSpPr>
                <a:spLocks noRot="1" noChangeAspect="1" noMove="1" noResize="1" noEditPoints="1" noAdjustHandles="1" noChangeArrowheads="1" noChangeShapeType="1" noTextEdit="1"/>
              </p:cNvSpPr>
              <p:nvPr/>
            </p:nvSpPr>
            <p:spPr>
              <a:xfrm>
                <a:off x="3939198" y="2632029"/>
                <a:ext cx="1120948" cy="603499"/>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angle 4"/>
              <p:cNvSpPr/>
              <p:nvPr/>
            </p:nvSpPr>
            <p:spPr>
              <a:xfrm>
                <a:off x="5245484" y="2632029"/>
                <a:ext cx="1134670" cy="605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𝑑</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20</m:t>
                              </m:r>
                            </m:e>
                            <m:e>
                              <m:r>
                                <a:rPr lang="es-ES" sz="2000" b="0" i="1" smtClean="0">
                                  <a:latin typeface="Cambria Math" panose="02040503050406030204" pitchFamily="18" charset="0"/>
                                </a:rPr>
                                <m:t>19</m:t>
                              </m:r>
                            </m:e>
                          </m:eqArr>
                        </m:e>
                      </m:d>
                    </m:oMath>
                  </m:oMathPara>
                </a14:m>
                <a:endParaRPr lang="es-ES" sz="2000" dirty="0"/>
              </a:p>
            </p:txBody>
          </p:sp>
        </mc:Choice>
        <mc:Fallback xmlns="">
          <p:sp>
            <p:nvSpPr>
              <p:cNvPr id="23" name="Rectangle 4"/>
              <p:cNvSpPr>
                <a:spLocks noRot="1" noChangeAspect="1" noMove="1" noResize="1" noEditPoints="1" noAdjustHandles="1" noChangeArrowheads="1" noChangeShapeType="1" noTextEdit="1"/>
              </p:cNvSpPr>
              <p:nvPr/>
            </p:nvSpPr>
            <p:spPr>
              <a:xfrm>
                <a:off x="5245484" y="2632029"/>
                <a:ext cx="1134670" cy="605550"/>
              </a:xfrm>
              <a:prstGeom prst="rect">
                <a:avLst/>
              </a:prstGeom>
              <a:blipFill rotWithShape="0">
                <a:blip r:embed="rId8"/>
                <a:stretch>
                  <a:fillRect/>
                </a:stretch>
              </a:blipFill>
            </p:spPr>
            <p:txBody>
              <a:bodyPr/>
              <a:lstStyle/>
              <a:p>
                <a:r>
                  <a:rPr lang="es-ES">
                    <a:noFill/>
                  </a:rPr>
                  <a:t> </a:t>
                </a:r>
              </a:p>
            </p:txBody>
          </p:sp>
        </mc:Fallback>
      </mc:AlternateContent>
      <p:sp>
        <p:nvSpPr>
          <p:cNvPr id="25" name="Elipse 24"/>
          <p:cNvSpPr/>
          <p:nvPr/>
        </p:nvSpPr>
        <p:spPr>
          <a:xfrm>
            <a:off x="284110" y="2236289"/>
            <a:ext cx="630289" cy="63028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21</a:t>
            </a:r>
            <a:endParaRPr lang="es-ES" dirty="0">
              <a:latin typeface="Comic Sans MS" panose="030F0702030302020204" pitchFamily="66" charset="0"/>
            </a:endParaRPr>
          </a:p>
        </p:txBody>
      </p:sp>
      <p:sp>
        <p:nvSpPr>
          <p:cNvPr id="26" name="Flowchart: Magnetic Disk 18"/>
          <p:cNvSpPr/>
          <p:nvPr/>
        </p:nvSpPr>
        <p:spPr>
          <a:xfrm>
            <a:off x="2655593" y="25897"/>
            <a:ext cx="220337" cy="147626"/>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5372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6.2 Combinaciones</a:t>
            </a:r>
            <a:endParaRPr lang="es-ES" dirty="0"/>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Las </a:t>
            </a:r>
            <a:r>
              <a:rPr lang="es-ES" b="1" dirty="0" smtClean="0"/>
              <a:t>combinaciones</a:t>
            </a:r>
            <a:r>
              <a:rPr lang="es-ES" dirty="0" smtClean="0"/>
              <a:t> son el tipo de recuento en que se cumplen las siguientes condiciones:</a:t>
            </a:r>
          </a:p>
          <a:p>
            <a:pPr lvl="1" algn="just"/>
            <a:r>
              <a:rPr lang="es-ES" b="1" dirty="0" smtClean="0">
                <a:solidFill>
                  <a:srgbClr val="FF0000"/>
                </a:solidFill>
              </a:rPr>
              <a:t>NO</a:t>
            </a:r>
            <a:r>
              <a:rPr lang="es-ES" b="1" dirty="0" smtClean="0">
                <a:solidFill>
                  <a:srgbClr val="00B050"/>
                </a:solidFill>
              </a:rPr>
              <a:t> </a:t>
            </a:r>
            <a:r>
              <a:rPr lang="es-ES" dirty="0" smtClean="0"/>
              <a:t>son necesarios todos los elementos (como las variaciones)</a:t>
            </a:r>
          </a:p>
          <a:p>
            <a:pPr lvl="1" algn="just"/>
            <a:r>
              <a:rPr lang="es-ES" b="1" dirty="0" smtClean="0">
                <a:solidFill>
                  <a:srgbClr val="FF0000"/>
                </a:solidFill>
              </a:rPr>
              <a:t>NO </a:t>
            </a:r>
            <a:r>
              <a:rPr lang="es-ES" dirty="0" smtClean="0"/>
              <a:t>importa el orden (la única que no importa el orden)</a:t>
            </a:r>
          </a:p>
          <a:p>
            <a:pPr lvl="1" algn="just"/>
            <a:r>
              <a:rPr lang="es-ES" b="1" dirty="0" smtClean="0">
                <a:solidFill>
                  <a:srgbClr val="FF0000"/>
                </a:solidFill>
              </a:rPr>
              <a:t>NO</a:t>
            </a:r>
            <a:r>
              <a:rPr lang="es-ES" dirty="0" smtClean="0">
                <a:solidFill>
                  <a:srgbClr val="FF0000"/>
                </a:solidFill>
              </a:rPr>
              <a:t> </a:t>
            </a:r>
            <a:r>
              <a:rPr lang="es-ES" dirty="0"/>
              <a:t>se </a:t>
            </a:r>
            <a:r>
              <a:rPr lang="es-ES" dirty="0" smtClean="0"/>
              <a:t>repiten los elementos</a:t>
            </a:r>
          </a:p>
          <a:p>
            <a:pPr algn="just"/>
            <a:r>
              <a:rPr lang="es-ES" dirty="0" smtClean="0">
                <a:solidFill>
                  <a:srgbClr val="0070C0"/>
                </a:solidFill>
              </a:rPr>
              <a:t>Ejemplo: ¿Cuántas formas hay de castigar a tres alumnos al azar de entre 20 que hay en clase?</a:t>
            </a:r>
          </a:p>
          <a:p>
            <a:pPr lvl="1" algn="just"/>
            <a:r>
              <a:rPr lang="es-ES" b="1" dirty="0" smtClean="0">
                <a:solidFill>
                  <a:srgbClr val="FF0000"/>
                </a:solidFill>
              </a:rPr>
              <a:t>NO </a:t>
            </a:r>
            <a:r>
              <a:rPr lang="es-ES" dirty="0" smtClean="0"/>
              <a:t>son </a:t>
            </a:r>
            <a:r>
              <a:rPr lang="es-ES" dirty="0"/>
              <a:t>necesarios todos los </a:t>
            </a:r>
            <a:r>
              <a:rPr lang="es-ES" dirty="0" smtClean="0"/>
              <a:t>elementos (tres alumnos de 20)</a:t>
            </a:r>
            <a:endParaRPr lang="es-ES" dirty="0"/>
          </a:p>
          <a:p>
            <a:pPr lvl="1" algn="just"/>
            <a:r>
              <a:rPr lang="es-ES" b="1" dirty="0" smtClean="0">
                <a:solidFill>
                  <a:srgbClr val="FF0000"/>
                </a:solidFill>
              </a:rPr>
              <a:t>NO</a:t>
            </a:r>
            <a:r>
              <a:rPr lang="es-ES" b="1" dirty="0" smtClean="0">
                <a:solidFill>
                  <a:srgbClr val="00B050"/>
                </a:solidFill>
              </a:rPr>
              <a:t> </a:t>
            </a:r>
            <a:r>
              <a:rPr lang="es-ES" dirty="0" smtClean="0"/>
              <a:t>importa </a:t>
            </a:r>
            <a:r>
              <a:rPr lang="es-ES" dirty="0"/>
              <a:t>el </a:t>
            </a:r>
            <a:r>
              <a:rPr lang="es-ES" dirty="0" smtClean="0"/>
              <a:t>orden (da igual a quien castigue primero)</a:t>
            </a:r>
            <a:endParaRPr lang="es-ES" dirty="0"/>
          </a:p>
          <a:p>
            <a:pPr lvl="1" algn="just"/>
            <a:r>
              <a:rPr lang="es-ES" b="1" dirty="0" smtClean="0">
                <a:solidFill>
                  <a:srgbClr val="FF0000"/>
                </a:solidFill>
              </a:rPr>
              <a:t>NO</a:t>
            </a:r>
            <a:r>
              <a:rPr lang="es-ES" b="1" dirty="0" smtClean="0">
                <a:solidFill>
                  <a:srgbClr val="00B050"/>
                </a:solidFill>
              </a:rPr>
              <a:t> </a:t>
            </a:r>
            <a:r>
              <a:rPr lang="es-ES" dirty="0" smtClean="0"/>
              <a:t>se </a:t>
            </a:r>
            <a:r>
              <a:rPr lang="es-ES" dirty="0"/>
              <a:t>repiten los </a:t>
            </a:r>
            <a:r>
              <a:rPr lang="es-ES" dirty="0" smtClean="0"/>
              <a:t>elementos (son alumnos…)</a:t>
            </a:r>
            <a:endParaRPr lang="es-ES" dirty="0"/>
          </a:p>
        </p:txBody>
      </p:sp>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Magnetic Disk 5"/>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182" y="35722"/>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640" y="3037786"/>
            <a:ext cx="642938" cy="642938"/>
          </a:xfrm>
          <a:prstGeom prst="rect">
            <a:avLst/>
          </a:prstGeom>
        </p:spPr>
      </p:pic>
    </p:spTree>
    <p:extLst>
      <p:ext uri="{BB962C8B-B14F-4D97-AF65-F5344CB8AC3E}">
        <p14:creationId xmlns:p14="http://schemas.microsoft.com/office/powerpoint/2010/main" val="2830725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6.2. Combinaciones</a:t>
            </a:r>
            <a:endParaRPr lang="es-ES" dirty="0"/>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a:t>
            </a:r>
            <a:r>
              <a:rPr lang="es-ES" b="1" dirty="0" smtClean="0"/>
              <a:t>combinaciones </a:t>
            </a:r>
            <a:r>
              <a:rPr lang="es-ES" dirty="0" smtClean="0"/>
              <a:t>de m elementos tomados de n en n</a:t>
            </a:r>
          </a:p>
          <a:p>
            <a:pPr algn="just"/>
            <a:r>
              <a:rPr lang="es-ES" dirty="0" smtClean="0"/>
              <a:t>En el ejemplo, realizamos </a:t>
            </a:r>
            <a:r>
              <a:rPr lang="es-ES" b="1" dirty="0" smtClean="0"/>
              <a:t>combinaciones </a:t>
            </a:r>
            <a:r>
              <a:rPr lang="es-ES" dirty="0" smtClean="0"/>
              <a:t>de 20 elementos, tomados de 3 en 3.</a:t>
            </a:r>
          </a:p>
          <a:p>
            <a:pPr algn="just"/>
            <a:r>
              <a:rPr lang="es-ES" dirty="0">
                <a:solidFill>
                  <a:srgbClr val="0070C0"/>
                </a:solidFill>
              </a:rPr>
              <a:t>Ejemplo: ¿Cuántas formas hay de castigar a tres alumnos al azar de entre 20 que hay en clase?</a:t>
            </a:r>
          </a:p>
        </p:txBody>
      </p:sp>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53522" y="35722"/>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332799"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3359227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6.2</a:t>
            </a:r>
            <a:r>
              <a:rPr lang="es-ES" dirty="0"/>
              <a:t>. Combinaciones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a:t>
                </a:r>
                <a:r>
                  <a:rPr lang="es-ES" b="1" dirty="0" smtClean="0"/>
                  <a:t>combinaciones </a:t>
                </a:r>
                <a:r>
                  <a:rPr lang="es-ES" dirty="0" smtClean="0"/>
                  <a:t>de </a:t>
                </a:r>
                <a14:m>
                  <m:oMath xmlns:m="http://schemas.openxmlformats.org/officeDocument/2006/math">
                    <m:r>
                      <a:rPr lang="es-ES" i="1" dirty="0" smtClean="0">
                        <a:latin typeface="Cambria Math" panose="02040503050406030204" pitchFamily="18" charset="0"/>
                      </a:rPr>
                      <m:t>𝑚</m:t>
                    </m:r>
                  </m:oMath>
                </a14:m>
                <a:r>
                  <a:rPr lang="es-ES" dirty="0" smtClean="0"/>
                  <a:t> elementos tomados de </a:t>
                </a:r>
                <a14:m>
                  <m:oMath xmlns:m="http://schemas.openxmlformats.org/officeDocument/2006/math">
                    <m:r>
                      <a:rPr lang="es-ES" i="1" dirty="0" smtClean="0">
                        <a:latin typeface="Cambria Math" panose="02040503050406030204" pitchFamily="18" charset="0"/>
                      </a:rPr>
                      <m:t>𝑛</m:t>
                    </m:r>
                  </m:oMath>
                </a14:m>
                <a:r>
                  <a:rPr lang="es-ES" dirty="0" smtClean="0"/>
                  <a:t> en </a:t>
                </a:r>
                <a14:m>
                  <m:oMath xmlns:m="http://schemas.openxmlformats.org/officeDocument/2006/math">
                    <m:r>
                      <a:rPr lang="es-ES" i="1" dirty="0" smtClean="0">
                        <a:latin typeface="Cambria Math" panose="02040503050406030204" pitchFamily="18" charset="0"/>
                      </a:rPr>
                      <m:t>𝑛</m:t>
                    </m:r>
                  </m:oMath>
                </a14:m>
                <a:endParaRPr lang="es-ES" dirty="0" smtClean="0"/>
              </a:p>
              <a:p>
                <a:pPr algn="just"/>
                <a:r>
                  <a:rPr lang="es-ES" dirty="0" smtClean="0"/>
                  <a:t>La notación utilizada es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𝑚𝑛</m:t>
                        </m:r>
                      </m:sub>
                    </m:sSub>
                  </m:oMath>
                </a14:m>
                <a:endParaRPr lang="es-ES" dirty="0" smtClean="0"/>
              </a:p>
              <a:p>
                <a:pPr algn="just"/>
                <a:r>
                  <a:rPr lang="es-ES" dirty="0">
                    <a:solidFill>
                      <a:srgbClr val="0070C0"/>
                    </a:solidFill>
                  </a:rPr>
                  <a:t>Ejemplo: ¿Cuántas formas hay de castigar a tres alumnos al azar de entre 20 que hay en clase?</a:t>
                </a:r>
              </a:p>
              <a:p>
                <a:pPr lvl="1" algn="just"/>
                <a:r>
                  <a:rPr lang="es-ES" dirty="0" smtClean="0">
                    <a:solidFill>
                      <a:srgbClr val="0070C0"/>
                    </a:solidFill>
                  </a:rPr>
                  <a:t>Debemos calcular, pues, las combinaciones de 20 elementos, tomados de 3 en 3. Por tanto, debemos calcular:</a:t>
                </a:r>
              </a:p>
              <a:p>
                <a:pPr marL="914400" lvl="2" indent="0" algn="just">
                  <a:buNone/>
                </a:pPr>
                <a14:m>
                  <m:oMathPara xmlns:m="http://schemas.openxmlformats.org/officeDocument/2006/math">
                    <m:oMathParaPr>
                      <m:jc m:val="centerGroup"/>
                    </m:oMathParaPr>
                    <m:oMath xmlns:m="http://schemas.openxmlformats.org/officeDocument/2006/math">
                      <m:sSub>
                        <m:sSubPr>
                          <m:ctrlPr>
                            <a:rPr lang="es-ES" sz="2500" b="0" i="1" dirty="0" smtClean="0">
                              <a:solidFill>
                                <a:srgbClr val="0070C0"/>
                              </a:solidFill>
                              <a:latin typeface="Cambria Math" panose="02040503050406030204" pitchFamily="18" charset="0"/>
                            </a:rPr>
                          </m:ctrlPr>
                        </m:sSubPr>
                        <m:e>
                          <m:r>
                            <a:rPr lang="es-ES" sz="2500" b="0" i="1" dirty="0" smtClean="0">
                              <a:solidFill>
                                <a:srgbClr val="0070C0"/>
                              </a:solidFill>
                              <a:latin typeface="Cambria Math" panose="02040503050406030204" pitchFamily="18" charset="0"/>
                            </a:rPr>
                            <m:t>𝐶</m:t>
                          </m:r>
                        </m:e>
                        <m:sub>
                          <m:r>
                            <a:rPr lang="es-ES" sz="2500" b="0" i="1" dirty="0" smtClean="0">
                              <a:solidFill>
                                <a:srgbClr val="0070C0"/>
                              </a:solidFill>
                              <a:latin typeface="Cambria Math" panose="02040503050406030204" pitchFamily="18" charset="0"/>
                            </a:rPr>
                            <m:t>20,3</m:t>
                          </m:r>
                        </m:sub>
                      </m:sSub>
                    </m:oMath>
                  </m:oMathPara>
                </a14:m>
                <a:endParaRPr lang="es-ES" sz="2500"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773862" y="35722"/>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35723"/>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553136" y="35723"/>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2110916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6.2</a:t>
            </a:r>
            <a:r>
              <a:rPr lang="es-ES" dirty="0"/>
              <a:t>. Combinaciones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13550"/>
                <a:ext cx="7886446" cy="5673687"/>
              </a:xfrm>
            </p:spPr>
            <p:txBody>
              <a:bodyPr anchor="t">
                <a:normAutofit/>
              </a:bodyPr>
              <a:lstStyle/>
              <a:p>
                <a:pPr algn="just"/>
                <a:r>
                  <a:rPr lang="es-ES" sz="2000" dirty="0" smtClean="0"/>
                  <a:t>La expresión que determina el número de opciones es:</a:t>
                </a:r>
              </a:p>
              <a:p>
                <a:pPr marL="0" indent="0" algn="just">
                  <a:buNone/>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𝐶</m:t>
                          </m:r>
                        </m:e>
                        <m:sub>
                          <m:r>
                            <a:rPr lang="es-ES" sz="2000" b="0" i="1" smtClean="0">
                              <a:latin typeface="Cambria Math" panose="02040503050406030204" pitchFamily="18" charset="0"/>
                            </a:rPr>
                            <m:t>𝑚𝑛</m:t>
                          </m:r>
                        </m:sub>
                      </m:sSub>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𝑚</m:t>
                              </m:r>
                            </m:e>
                            <m:e>
                              <m:r>
                                <a:rPr lang="es-ES" sz="2000" b="0" i="1" smtClean="0">
                                  <a:latin typeface="Cambria Math" panose="02040503050406030204" pitchFamily="18" charset="0"/>
                                </a:rPr>
                                <m:t>𝑛</m:t>
                              </m:r>
                            </m:e>
                          </m:eqArr>
                        </m:e>
                      </m:d>
                    </m:oMath>
                  </m:oMathPara>
                </a14:m>
                <a:endParaRPr lang="es-ES" sz="2000" dirty="0" smtClean="0"/>
              </a:p>
              <a:p>
                <a:pPr algn="just"/>
                <a:r>
                  <a:rPr lang="es-ES" sz="2000" dirty="0">
                    <a:solidFill>
                      <a:srgbClr val="0070C0"/>
                    </a:solidFill>
                  </a:rPr>
                  <a:t>Ejemplo: ¿Cuántas formas hay de castigar a tres alumnos al azar de entre 20 que hay en clase?</a:t>
                </a:r>
              </a:p>
              <a:p>
                <a:pPr lvl="1" algn="just"/>
                <a:r>
                  <a:rPr lang="es-ES" dirty="0" smtClean="0">
                    <a:solidFill>
                      <a:srgbClr val="0070C0"/>
                    </a:solidFill>
                  </a:rPr>
                  <a:t>Debemos calcular, pues, las combinaciones de 20 elementos, tomados de 3 en 3. Por tanto, debemos calcular:</a:t>
                </a:r>
              </a:p>
              <a:p>
                <a:pPr marL="457200" lvl="1" indent="0" algn="just">
                  <a:buNone/>
                </a:pPr>
                <a14:m>
                  <m:oMathPara xmlns:m="http://schemas.openxmlformats.org/officeDocument/2006/math">
                    <m:oMathParaPr>
                      <m:jc m:val="centerGroup"/>
                    </m:oMathParaPr>
                    <m:oMath xmlns:m="http://schemas.openxmlformats.org/officeDocument/2006/math">
                      <m:sSub>
                        <m:sSubPr>
                          <m:ctrlPr>
                            <a:rPr lang="es-ES" b="0" i="1" smtClean="0">
                              <a:solidFill>
                                <a:srgbClr val="0070C0"/>
                              </a:solidFill>
                              <a:latin typeface="Cambria Math" panose="02040503050406030204" pitchFamily="18" charset="0"/>
                            </a:rPr>
                          </m:ctrlPr>
                        </m:sSubPr>
                        <m:e>
                          <m:r>
                            <a:rPr lang="es-ES" b="0" i="1" smtClean="0">
                              <a:solidFill>
                                <a:srgbClr val="0070C0"/>
                              </a:solidFill>
                              <a:latin typeface="Cambria Math" panose="02040503050406030204" pitchFamily="18" charset="0"/>
                            </a:rPr>
                            <m:t>𝐶</m:t>
                          </m:r>
                        </m:e>
                        <m:sub>
                          <m:r>
                            <a:rPr lang="es-ES" b="0" i="1" smtClean="0">
                              <a:solidFill>
                                <a:srgbClr val="0070C0"/>
                              </a:solidFill>
                              <a:latin typeface="Cambria Math" panose="02040503050406030204" pitchFamily="18" charset="0"/>
                            </a:rPr>
                            <m:t>20,3</m:t>
                          </m:r>
                        </m:sub>
                      </m:sSub>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20!</m:t>
                          </m:r>
                        </m:num>
                        <m:den>
                          <m:r>
                            <a:rPr lang="es-ES" b="0" i="1" smtClean="0">
                              <a:solidFill>
                                <a:srgbClr val="0070C0"/>
                              </a:solidFill>
                              <a:latin typeface="Cambria Math" panose="02040503050406030204" pitchFamily="18" charset="0"/>
                            </a:rPr>
                            <m:t>3!·</m:t>
                          </m:r>
                          <m:d>
                            <m:dPr>
                              <m:ctrlPr>
                                <a:rPr lang="es-ES" b="0" i="1" smtClean="0">
                                  <a:solidFill>
                                    <a:srgbClr val="0070C0"/>
                                  </a:solidFill>
                                  <a:latin typeface="Cambria Math" panose="02040503050406030204" pitchFamily="18" charset="0"/>
                                </a:rPr>
                              </m:ctrlPr>
                            </m:dPr>
                            <m:e>
                              <m:r>
                                <a:rPr lang="es-ES" b="0" i="1" smtClean="0">
                                  <a:solidFill>
                                    <a:srgbClr val="0070C0"/>
                                  </a:solidFill>
                                  <a:latin typeface="Cambria Math" panose="02040503050406030204" pitchFamily="18" charset="0"/>
                                </a:rPr>
                                <m:t>20−3</m:t>
                              </m:r>
                            </m:e>
                          </m:d>
                          <m:r>
                            <a:rPr lang="es-ES" b="0" i="1" smtClean="0">
                              <a:solidFill>
                                <a:srgbClr val="0070C0"/>
                              </a:solidFill>
                              <a:latin typeface="Cambria Math" panose="02040503050406030204" pitchFamily="18" charset="0"/>
                            </a:rPr>
                            <m:t>!</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20!</m:t>
                          </m:r>
                        </m:num>
                        <m:den>
                          <m:r>
                            <a:rPr lang="es-ES" b="0" i="1" smtClean="0">
                              <a:solidFill>
                                <a:srgbClr val="0070C0"/>
                              </a:solidFill>
                              <a:latin typeface="Cambria Math" panose="02040503050406030204" pitchFamily="18" charset="0"/>
                            </a:rPr>
                            <m:t>3!·17!</m:t>
                          </m:r>
                        </m:den>
                      </m:f>
                    </m:oMath>
                  </m:oMathPara>
                </a14:m>
                <a:endParaRPr lang="es-ES" dirty="0" smtClean="0">
                  <a:solidFill>
                    <a:srgbClr val="0070C0"/>
                  </a:solidFill>
                </a:endParaRPr>
              </a:p>
              <a:p>
                <a:pPr marL="457200" lvl="1" indent="0" algn="just">
                  <a:buNone/>
                </a:pPr>
                <a:r>
                  <a:rPr lang="es-ES" dirty="0" smtClean="0">
                    <a:solidFill>
                      <a:srgbClr val="0070C0"/>
                    </a:solidFill>
                  </a:rPr>
                  <a:t>OJO: hay que intentar calcular siempre utilizando cierta “elegancia” matemática, desarrollando y pensando:</a:t>
                </a:r>
                <a:endParaRPr lang="es-ES" dirty="0">
                  <a:solidFill>
                    <a:srgbClr val="0070C0"/>
                  </a:solidFill>
                </a:endParaRPr>
              </a:p>
              <a:p>
                <a:pPr marL="457200" lvl="1" indent="0" algn="just">
                  <a:buNone/>
                </a:pPr>
                <a14:m>
                  <m:oMathPara xmlns:m="http://schemas.openxmlformats.org/officeDocument/2006/math">
                    <m:oMathParaPr>
                      <m:jc m:val="centerGroup"/>
                    </m:oMathParaPr>
                    <m:oMath xmlns:m="http://schemas.openxmlformats.org/officeDocument/2006/math">
                      <m:f>
                        <m:fPr>
                          <m:ctrlPr>
                            <a:rPr lang="es-ES" i="1">
                              <a:solidFill>
                                <a:srgbClr val="0070C0"/>
                              </a:solidFill>
                              <a:latin typeface="Cambria Math" panose="02040503050406030204" pitchFamily="18" charset="0"/>
                            </a:rPr>
                          </m:ctrlPr>
                        </m:fPr>
                        <m:num>
                          <m:r>
                            <a:rPr lang="es-ES" i="1">
                              <a:solidFill>
                                <a:srgbClr val="0070C0"/>
                              </a:solidFill>
                              <a:latin typeface="Cambria Math" panose="02040503050406030204" pitchFamily="18" charset="0"/>
                            </a:rPr>
                            <m:t>20!</m:t>
                          </m:r>
                        </m:num>
                        <m:den>
                          <m:r>
                            <a:rPr lang="es-ES" i="1">
                              <a:solidFill>
                                <a:srgbClr val="0070C0"/>
                              </a:solidFill>
                              <a:latin typeface="Cambria Math" panose="02040503050406030204" pitchFamily="18" charset="0"/>
                            </a:rPr>
                            <m:t>3!·17!</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20·19·18·</m:t>
                          </m:r>
                          <m:r>
                            <a:rPr lang="es-ES" b="0" i="1" smtClean="0">
                              <a:solidFill>
                                <a:srgbClr val="FF0000"/>
                              </a:solidFill>
                              <a:latin typeface="Cambria Math" panose="02040503050406030204" pitchFamily="18" charset="0"/>
                            </a:rPr>
                            <m:t>17·16·…·4·3·2·1</m:t>
                          </m:r>
                        </m:num>
                        <m:den>
                          <m:r>
                            <a:rPr lang="es-ES" b="0" i="1" smtClean="0">
                              <a:solidFill>
                                <a:srgbClr val="0070C0"/>
                              </a:solidFill>
                              <a:latin typeface="Cambria Math" panose="02040503050406030204" pitchFamily="18" charset="0"/>
                            </a:rPr>
                            <m:t>3·2·1·</m:t>
                          </m:r>
                          <m:r>
                            <a:rPr lang="es-ES" b="0" i="1" smtClean="0">
                              <a:solidFill>
                                <a:srgbClr val="FF0000"/>
                              </a:solidFill>
                              <a:latin typeface="Cambria Math" panose="02040503050406030204" pitchFamily="18" charset="0"/>
                            </a:rPr>
                            <m:t>17·16·…·4·3·2·1</m:t>
                          </m:r>
                        </m:den>
                      </m:f>
                      <m:r>
                        <a:rPr lang="es-ES" b="0" i="1" smtClean="0">
                          <a:solidFill>
                            <a:srgbClr val="0070C0"/>
                          </a:solidFill>
                          <a:latin typeface="Cambria Math" panose="02040503050406030204" pitchFamily="18" charset="0"/>
                        </a:rPr>
                        <m:t>=</m:t>
                      </m:r>
                      <m:f>
                        <m:fPr>
                          <m:ctrlPr>
                            <a:rPr lang="es-ES" b="0" i="1" smtClean="0">
                              <a:solidFill>
                                <a:srgbClr val="0070C0"/>
                              </a:solidFill>
                              <a:latin typeface="Cambria Math" panose="02040503050406030204" pitchFamily="18" charset="0"/>
                            </a:rPr>
                          </m:ctrlPr>
                        </m:fPr>
                        <m:num>
                          <m:r>
                            <a:rPr lang="es-ES" b="0" i="1" smtClean="0">
                              <a:solidFill>
                                <a:srgbClr val="0070C0"/>
                              </a:solidFill>
                              <a:latin typeface="Cambria Math" panose="02040503050406030204" pitchFamily="18" charset="0"/>
                            </a:rPr>
                            <m:t>20·19·18</m:t>
                          </m:r>
                        </m:num>
                        <m:den>
                          <m:r>
                            <a:rPr lang="es-ES" b="0" i="1" smtClean="0">
                              <a:solidFill>
                                <a:srgbClr val="0070C0"/>
                              </a:solidFill>
                              <a:latin typeface="Cambria Math" panose="02040503050406030204" pitchFamily="18" charset="0"/>
                            </a:rPr>
                            <m:t>3·2·1</m:t>
                          </m:r>
                        </m:den>
                      </m:f>
                      <m:r>
                        <a:rPr lang="es-ES" b="0" i="1" smtClean="0">
                          <a:solidFill>
                            <a:srgbClr val="0070C0"/>
                          </a:solidFill>
                          <a:latin typeface="Cambria Math" panose="02040503050406030204" pitchFamily="18" charset="0"/>
                        </a:rPr>
                        <m:t>=10·19·6=1140 </m:t>
                      </m:r>
                      <m:r>
                        <a:rPr lang="es-ES" b="0" i="1" smtClean="0">
                          <a:solidFill>
                            <a:srgbClr val="0070C0"/>
                          </a:solidFill>
                          <a:latin typeface="Cambria Math" panose="02040503050406030204" pitchFamily="18" charset="0"/>
                        </a:rPr>
                        <m:t>𝑓𝑜𝑟𝑚𝑎𝑠</m:t>
                      </m:r>
                      <m:r>
                        <a:rPr lang="es-ES" b="0" i="1" smtClean="0">
                          <a:solidFill>
                            <a:srgbClr val="0070C0"/>
                          </a:solidFill>
                          <a:latin typeface="Cambria Math" panose="02040503050406030204" pitchFamily="18" charset="0"/>
                        </a:rPr>
                        <m:t> </m:t>
                      </m:r>
                      <m:r>
                        <a:rPr lang="es-ES" b="0" i="1" smtClean="0">
                          <a:solidFill>
                            <a:srgbClr val="0070C0"/>
                          </a:solidFill>
                          <a:latin typeface="Cambria Math" panose="02040503050406030204" pitchFamily="18" charset="0"/>
                        </a:rPr>
                        <m:t>𝑑𝑒</m:t>
                      </m:r>
                      <m:r>
                        <a:rPr lang="es-ES" b="0" i="1" smtClean="0">
                          <a:solidFill>
                            <a:srgbClr val="0070C0"/>
                          </a:solidFill>
                          <a:latin typeface="Cambria Math" panose="02040503050406030204" pitchFamily="18" charset="0"/>
                        </a:rPr>
                        <m:t> </m:t>
                      </m:r>
                      <m:r>
                        <a:rPr lang="es-ES" b="0" i="1" smtClean="0">
                          <a:solidFill>
                            <a:srgbClr val="0070C0"/>
                          </a:solidFill>
                          <a:latin typeface="Cambria Math" panose="02040503050406030204" pitchFamily="18" charset="0"/>
                        </a:rPr>
                        <m:t>𝑐𝑎𝑠𝑡𝑖𝑔𝑎𝑟</m:t>
                      </m:r>
                    </m:oMath>
                  </m:oMathPara>
                </a14:m>
                <a:endParaRPr lang="es-ES" dirty="0" smtClean="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13550"/>
                <a:ext cx="7886446" cy="5673687"/>
              </a:xfrm>
              <a:blipFill>
                <a:blip r:embed="rId3"/>
                <a:stretch>
                  <a:fillRect l="-1468" t="-2578" r="-850"/>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994200" y="35722"/>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9" y="31491"/>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553916"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773481"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5"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3072" y="1207588"/>
            <a:ext cx="642938" cy="642938"/>
          </a:xfrm>
          <a:prstGeom prst="rect">
            <a:avLst/>
          </a:prstGeom>
        </p:spPr>
      </p:pic>
    </p:spTree>
    <p:extLst>
      <p:ext uri="{BB962C8B-B14F-4D97-AF65-F5344CB8AC3E}">
        <p14:creationId xmlns:p14="http://schemas.microsoft.com/office/powerpoint/2010/main" val="169109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6.2</a:t>
            </a:r>
            <a:r>
              <a:rPr lang="es-ES" dirty="0"/>
              <a:t>. Combinaciones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13550"/>
                <a:ext cx="7886446" cy="5673687"/>
              </a:xfrm>
            </p:spPr>
            <p:txBody>
              <a:bodyPr anchor="t">
                <a:normAutofit/>
              </a:bodyPr>
              <a:lstStyle/>
              <a:p>
                <a:pPr algn="just"/>
                <a:r>
                  <a:rPr lang="es-ES" sz="2000" dirty="0" smtClean="0"/>
                  <a:t>Nótese que, desde este punto de vista, muchas propiedades de las vistas anteriormente son obvias. Por ejemplo:</a:t>
                </a:r>
              </a:p>
              <a:p>
                <a:pPr marL="0" indent="0" algn="just">
                  <a:buNone/>
                </a:pPr>
                <a14:m>
                  <m:oMathPara xmlns:m="http://schemas.openxmlformats.org/officeDocument/2006/math">
                    <m:oMathParaPr>
                      <m:jc m:val="centerGroup"/>
                    </m:oMathParaPr>
                    <m:oMath xmlns:m="http://schemas.openxmlformats.org/officeDocument/2006/math">
                      <m:d>
                        <m:dPr>
                          <m:ctrlPr>
                            <a:rPr lang="es-ES" sz="2000" b="0" i="1" smtClean="0">
                              <a:latin typeface="Cambria Math" panose="02040503050406030204" pitchFamily="18" charset="0"/>
                            </a:rPr>
                          </m:ctrlPr>
                        </m:dPr>
                        <m:e>
                          <m:eqArr>
                            <m:eqArrPr>
                              <m:ctrlPr>
                                <a:rPr lang="es-ES" sz="2000" b="0" i="1" smtClean="0">
                                  <a:latin typeface="Cambria Math" panose="02040503050406030204" pitchFamily="18" charset="0"/>
                                </a:rPr>
                              </m:ctrlPr>
                            </m:eqArrPr>
                            <m:e>
                              <m:r>
                                <a:rPr lang="es-ES" sz="2000" b="0" i="1" smtClean="0">
                                  <a:latin typeface="Cambria Math" panose="02040503050406030204" pitchFamily="18" charset="0"/>
                                </a:rPr>
                                <m:t>𝑚</m:t>
                              </m:r>
                            </m:e>
                            <m:e>
                              <m:r>
                                <a:rPr lang="es-ES" sz="2000" b="0" i="1" smtClean="0">
                                  <a:latin typeface="Cambria Math" panose="02040503050406030204" pitchFamily="18" charset="0"/>
                                </a:rPr>
                                <m:t>𝑚</m:t>
                              </m:r>
                            </m:e>
                          </m:eqArr>
                        </m:e>
                      </m:d>
                      <m:r>
                        <a:rPr lang="es-ES" sz="2000" b="0" i="1" smtClean="0">
                          <a:latin typeface="Cambria Math" panose="02040503050406030204" pitchFamily="18" charset="0"/>
                        </a:rPr>
                        <m:t>=1</m:t>
                      </m:r>
                    </m:oMath>
                  </m:oMathPara>
                </a14:m>
                <a:endParaRPr lang="es-ES" sz="2000" dirty="0" smtClean="0">
                  <a:solidFill>
                    <a:srgbClr val="0070C0"/>
                  </a:solidFill>
                </a:endParaRPr>
              </a:p>
              <a:p>
                <a:pPr marL="0" indent="0" algn="just">
                  <a:buNone/>
                </a:pPr>
                <a:r>
                  <a:rPr lang="es-ES" sz="2000" dirty="0" smtClean="0"/>
                  <a:t>	¿De cuántas formas se pueden colocar m elementos tomando m de 	ellos, sin importar el orden? Obviamente de 1 manera: cogiendo 	todos</a:t>
                </a:r>
              </a:p>
              <a:p>
                <a:pPr marL="0" indent="0" algn="just">
                  <a:buNone/>
                </a:pPr>
                <a14:m>
                  <m:oMathPara xmlns:m="http://schemas.openxmlformats.org/officeDocument/2006/math">
                    <m:oMathParaPr>
                      <m:jc m:val="centerGroup"/>
                    </m:oMathParaPr>
                    <m:oMath xmlns:m="http://schemas.openxmlformats.org/officeDocument/2006/math">
                      <m:d>
                        <m:dPr>
                          <m:ctrlPr>
                            <a:rPr lang="es-ES" sz="2000" i="1">
                              <a:latin typeface="Cambria Math" panose="02040503050406030204" pitchFamily="18" charset="0"/>
                            </a:rPr>
                          </m:ctrlPr>
                        </m:dPr>
                        <m:e>
                          <m:eqArr>
                            <m:eqArrPr>
                              <m:ctrlPr>
                                <a:rPr lang="es-ES" sz="2000" i="1">
                                  <a:latin typeface="Cambria Math" panose="02040503050406030204" pitchFamily="18" charset="0"/>
                                </a:rPr>
                              </m:ctrlPr>
                            </m:eqArrPr>
                            <m:e>
                              <m:r>
                                <a:rPr lang="es-ES" sz="2000" i="1">
                                  <a:latin typeface="Cambria Math" panose="02040503050406030204" pitchFamily="18" charset="0"/>
                                </a:rPr>
                                <m:t>𝑚</m:t>
                              </m:r>
                            </m:e>
                            <m:e>
                              <m:r>
                                <a:rPr lang="es-ES" sz="2000" b="0" i="1" smtClean="0">
                                  <a:latin typeface="Cambria Math" panose="02040503050406030204" pitchFamily="18" charset="0"/>
                                </a:rPr>
                                <m:t>0</m:t>
                              </m:r>
                            </m:e>
                          </m:eqArr>
                        </m:e>
                      </m:d>
                      <m:r>
                        <a:rPr lang="es-ES" sz="2000" i="1">
                          <a:latin typeface="Cambria Math" panose="02040503050406030204" pitchFamily="18" charset="0"/>
                        </a:rPr>
                        <m:t>=</m:t>
                      </m:r>
                      <m:r>
                        <a:rPr lang="es-ES" sz="2000" b="0" i="1" smtClean="0">
                          <a:latin typeface="Cambria Math" panose="02040503050406030204" pitchFamily="18" charset="0"/>
                        </a:rPr>
                        <m:t>1</m:t>
                      </m:r>
                    </m:oMath>
                  </m:oMathPara>
                </a14:m>
                <a:endParaRPr lang="es-ES" sz="2000" dirty="0" smtClean="0"/>
              </a:p>
              <a:p>
                <a:pPr marL="0" indent="0" algn="just">
                  <a:buNone/>
                </a:pPr>
                <a:r>
                  <a:rPr lang="es-ES" sz="2000" dirty="0" smtClean="0"/>
                  <a:t>	¿De cuántas formas se pueden colocar m elementos sin tomar 	ninguno de ellos? De una forma: no cogiendo ninguno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13550"/>
                <a:ext cx="7886446" cy="5673687"/>
              </a:xfrm>
              <a:blipFill rotWithShape="0">
                <a:blip r:embed="rId3"/>
                <a:stretch>
                  <a:fillRect l="-1468" t="-2578" r="-850"/>
                </a:stretch>
              </a:blipFill>
            </p:spPr>
            <p:txBody>
              <a:bodyPr/>
              <a:lstStyle/>
              <a:p>
                <a:r>
                  <a:rPr lang="es-ES">
                    <a:noFill/>
                  </a:rPr>
                  <a:t> </a:t>
                </a:r>
              </a:p>
            </p:txBody>
          </p:sp>
        </mc:Fallback>
      </mc:AlternateContent>
      <p:sp>
        <p:nvSpPr>
          <p:cNvPr id="4" name="Flowchart: Magnetic Disk 3"/>
          <p:cNvSpPr/>
          <p:nvPr/>
        </p:nvSpPr>
        <p:spPr>
          <a:xfrm>
            <a:off x="1135797" y="29375"/>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333571" y="31491"/>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1553908"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994582" y="31401"/>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owchart: Magnetic Disk 14"/>
          <p:cNvSpPr/>
          <p:nvPr/>
        </p:nvSpPr>
        <p:spPr>
          <a:xfrm>
            <a:off x="1785262" y="29375"/>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5317428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6.2</a:t>
            </a:r>
            <a:r>
              <a:rPr lang="es-ES" dirty="0"/>
              <a:t>. Combinaciones</a:t>
            </a:r>
          </a:p>
        </p:txBody>
      </p:sp>
      <p:sp>
        <p:nvSpPr>
          <p:cNvPr id="3" name="Content Placeholder 2"/>
          <p:cNvSpPr>
            <a:spLocks noGrp="1"/>
          </p:cNvSpPr>
          <p:nvPr>
            <p:ph idx="1"/>
          </p:nvPr>
        </p:nvSpPr>
        <p:spPr>
          <a:xfrm>
            <a:off x="982132" y="1068635"/>
            <a:ext cx="7886446" cy="5673687"/>
          </a:xfrm>
        </p:spPr>
        <p:txBody>
          <a:bodyPr anchor="t">
            <a:normAutofit/>
          </a:bodyPr>
          <a:lstStyle/>
          <a:p>
            <a:pPr algn="just"/>
            <a:r>
              <a:rPr lang="es-ES" dirty="0" smtClean="0"/>
              <a:t>Ejercicios. </a:t>
            </a:r>
            <a:r>
              <a:rPr lang="es-ES" b="1" u="sng" dirty="0" smtClean="0"/>
              <a:t>Comprueba primero qué tipo de recuento es.</a:t>
            </a:r>
          </a:p>
          <a:p>
            <a:pPr lvl="1" algn="just"/>
            <a:r>
              <a:rPr lang="es-ES" sz="2100" dirty="0" smtClean="0">
                <a:solidFill>
                  <a:srgbClr val="0070C0"/>
                </a:solidFill>
              </a:rPr>
              <a:t>Determina de cuántas maneras puede quedar la clasificación de la liga alemana, que cuenta con 17 equipos.</a:t>
            </a:r>
          </a:p>
          <a:p>
            <a:pPr lvl="1" algn="just"/>
            <a:r>
              <a:rPr lang="es-ES" sz="2100" dirty="0" smtClean="0">
                <a:solidFill>
                  <a:srgbClr val="0070C0"/>
                </a:solidFill>
              </a:rPr>
              <a:t>En una bodega hay 50 botellas diferentes, y quiero sacar dos de ellas para comer. Determina de cuántas formas puede hacerse.</a:t>
            </a:r>
          </a:p>
          <a:p>
            <a:pPr lvl="1" algn="just"/>
            <a:r>
              <a:rPr lang="es-ES" sz="2100" dirty="0" smtClean="0">
                <a:solidFill>
                  <a:srgbClr val="0070C0"/>
                </a:solidFill>
              </a:rPr>
              <a:t>Quiero sacar a cinco alumnos de una clase de 25 alumnos para ayudar a montar un escenario. Determina de cuántas formas puede hacerse.</a:t>
            </a:r>
          </a:p>
          <a:p>
            <a:pPr lvl="1" algn="just"/>
            <a:r>
              <a:rPr lang="es-ES" sz="2100" dirty="0" smtClean="0">
                <a:solidFill>
                  <a:srgbClr val="0070C0"/>
                </a:solidFill>
              </a:rPr>
              <a:t>En una baraja de póker hay 52 cartas. Inicialmente dan 2 a cada jugador. Determina cuántas manos posibles puedes tener en </a:t>
            </a:r>
            <a:r>
              <a:rPr lang="es-ES" sz="2100" dirty="0" err="1" smtClean="0">
                <a:solidFill>
                  <a:srgbClr val="0070C0"/>
                </a:solidFill>
              </a:rPr>
              <a:t>preflop</a:t>
            </a:r>
            <a:r>
              <a:rPr lang="es-ES" sz="2100" dirty="0" smtClean="0">
                <a:solidFill>
                  <a:srgbClr val="0070C0"/>
                </a:solidFill>
              </a:rPr>
              <a:t>.</a:t>
            </a:r>
          </a:p>
        </p:txBody>
      </p:sp>
      <p:sp>
        <p:nvSpPr>
          <p:cNvPr id="4" name="Flowchart: Magnetic Disk 3"/>
          <p:cNvSpPr/>
          <p:nvPr/>
        </p:nvSpPr>
        <p:spPr>
          <a:xfrm>
            <a:off x="1113234"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31345" y="35723"/>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51682" y="37839"/>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owchart: Magnetic Disk 12"/>
          <p:cNvSpPr/>
          <p:nvPr/>
        </p:nvSpPr>
        <p:spPr>
          <a:xfrm>
            <a:off x="2192356" y="35633"/>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owchart: Magnetic Disk 13"/>
          <p:cNvSpPr/>
          <p:nvPr/>
        </p:nvSpPr>
        <p:spPr>
          <a:xfrm>
            <a:off x="1983036" y="33607"/>
            <a:ext cx="220337" cy="147626"/>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330" y="4821645"/>
            <a:ext cx="642938" cy="642938"/>
          </a:xfrm>
          <a:prstGeom prst="rect">
            <a:avLst/>
          </a:prstGeom>
        </p:spPr>
      </p:pic>
      <p:sp>
        <p:nvSpPr>
          <p:cNvPr id="17" name="Elipse 16"/>
          <p:cNvSpPr/>
          <p:nvPr/>
        </p:nvSpPr>
        <p:spPr>
          <a:xfrm>
            <a:off x="779095" y="1617980"/>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22</a:t>
            </a:r>
            <a:endParaRPr lang="es-ES" dirty="0">
              <a:latin typeface="Comic Sans MS" panose="030F0702030302020204" pitchFamily="66" charset="0"/>
            </a:endParaRPr>
          </a:p>
        </p:txBody>
      </p:sp>
      <p:sp>
        <p:nvSpPr>
          <p:cNvPr id="18" name="Elipse 17"/>
          <p:cNvSpPr/>
          <p:nvPr/>
        </p:nvSpPr>
        <p:spPr>
          <a:xfrm>
            <a:off x="775462" y="2459182"/>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23</a:t>
            </a:r>
            <a:endParaRPr lang="es-ES" dirty="0">
              <a:latin typeface="Comic Sans MS" panose="030F0702030302020204" pitchFamily="66" charset="0"/>
            </a:endParaRPr>
          </a:p>
        </p:txBody>
      </p:sp>
      <p:sp>
        <p:nvSpPr>
          <p:cNvPr id="19" name="Elipse 18"/>
          <p:cNvSpPr/>
          <p:nvPr/>
        </p:nvSpPr>
        <p:spPr>
          <a:xfrm>
            <a:off x="766842" y="3346585"/>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24</a:t>
            </a:r>
            <a:endParaRPr lang="es-ES" dirty="0">
              <a:latin typeface="Comic Sans MS" panose="030F0702030302020204" pitchFamily="66" charset="0"/>
            </a:endParaRPr>
          </a:p>
        </p:txBody>
      </p:sp>
      <p:sp>
        <p:nvSpPr>
          <p:cNvPr id="20" name="Elipse 19"/>
          <p:cNvSpPr/>
          <p:nvPr/>
        </p:nvSpPr>
        <p:spPr>
          <a:xfrm>
            <a:off x="766841" y="4388923"/>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25</a:t>
            </a:r>
            <a:endParaRPr lang="es-ES" dirty="0">
              <a:latin typeface="Comic Sans MS" panose="030F0702030302020204" pitchFamily="66" charset="0"/>
            </a:endParaRPr>
          </a:p>
        </p:txBody>
      </p:sp>
      <p:sp>
        <p:nvSpPr>
          <p:cNvPr id="5" name="Flecha abajo 4"/>
          <p:cNvSpPr/>
          <p:nvPr/>
        </p:nvSpPr>
        <p:spPr>
          <a:xfrm>
            <a:off x="4589417" y="5782491"/>
            <a:ext cx="461554" cy="931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21629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6.3 Combinaciones con repetición</a:t>
            </a:r>
            <a:endParaRPr lang="es-ES" dirty="0"/>
          </a:p>
        </p:txBody>
      </p:sp>
      <p:sp>
        <p:nvSpPr>
          <p:cNvPr id="5" name="Content Placeholder 4"/>
          <p:cNvSpPr>
            <a:spLocks noGrp="1"/>
          </p:cNvSpPr>
          <p:nvPr>
            <p:ph idx="1"/>
          </p:nvPr>
        </p:nvSpPr>
        <p:spPr/>
        <p:txBody>
          <a:bodyPr/>
          <a:lstStyle/>
          <a:p>
            <a:endParaRPr lang="es-ES"/>
          </a:p>
        </p:txBody>
      </p:sp>
      <p:pic>
        <p:nvPicPr>
          <p:cNvPr id="1026" name="Picture 2" descr="http://clipstonevillage.co.uk/wp-content/uploads/2012/01/comings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179" y="1250405"/>
            <a:ext cx="7590621" cy="5607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Flecha abajo 5"/>
          <p:cNvSpPr/>
          <p:nvPr/>
        </p:nvSpPr>
        <p:spPr>
          <a:xfrm>
            <a:off x="8679086" y="4885508"/>
            <a:ext cx="461554" cy="931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74105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38" y="404813"/>
            <a:ext cx="7515225" cy="617537"/>
          </a:xfrm>
        </p:spPr>
        <p:txBody>
          <a:bodyPr rtlCol="0">
            <a:normAutofit fontScale="90000"/>
          </a:bodyPr>
          <a:lstStyle/>
          <a:p>
            <a:pPr fontAlgn="auto">
              <a:spcAft>
                <a:spcPts val="0"/>
              </a:spcAft>
              <a:defRPr/>
            </a:pPr>
            <a:r>
              <a:rPr lang="es-ES" dirty="0" smtClean="0"/>
              <a:t>RESUMEN</a:t>
            </a:r>
            <a:endParaRPr lang="es-E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063" y="629285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130" y="232228"/>
            <a:ext cx="642938" cy="642938"/>
          </a:xfrm>
          <a:prstGeom prst="rect">
            <a:avLst/>
          </a:prstGeom>
        </p:spPr>
      </p:pic>
      <p:pic>
        <p:nvPicPr>
          <p:cNvPr id="7"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068" y="232228"/>
            <a:ext cx="642938" cy="642938"/>
          </a:xfrm>
          <a:prstGeom prst="rect">
            <a:avLst/>
          </a:prstGeom>
        </p:spPr>
      </p:pic>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3753286595"/>
                  </p:ext>
                </p:extLst>
              </p:nvPr>
            </p:nvGraphicFramePr>
            <p:xfrm>
              <a:off x="559725" y="1047751"/>
              <a:ext cx="8467895" cy="4488562"/>
            </p:xfrm>
            <a:graphic>
              <a:graphicData uri="http://schemas.openxmlformats.org/drawingml/2006/table">
                <a:tbl>
                  <a:tblPr firstRow="1" bandRow="1">
                    <a:tableStyleId>{5C22544A-7EE6-4342-B048-85BDC9FD1C3A}</a:tableStyleId>
                  </a:tblPr>
                  <a:tblGrid>
                    <a:gridCol w="1526769">
                      <a:extLst>
                        <a:ext uri="{9D8B030D-6E8A-4147-A177-3AD203B41FA5}">
                          <a16:colId xmlns:a16="http://schemas.microsoft.com/office/drawing/2014/main" val="1910144209"/>
                        </a:ext>
                      </a:extLst>
                    </a:gridCol>
                    <a:gridCol w="1363287">
                      <a:extLst>
                        <a:ext uri="{9D8B030D-6E8A-4147-A177-3AD203B41FA5}">
                          <a16:colId xmlns:a16="http://schemas.microsoft.com/office/drawing/2014/main" val="3558255184"/>
                        </a:ext>
                      </a:extLst>
                    </a:gridCol>
                    <a:gridCol w="1180407">
                      <a:extLst>
                        <a:ext uri="{9D8B030D-6E8A-4147-A177-3AD203B41FA5}">
                          <a16:colId xmlns:a16="http://schemas.microsoft.com/office/drawing/2014/main" val="1483013687"/>
                        </a:ext>
                      </a:extLst>
                    </a:gridCol>
                    <a:gridCol w="1105594">
                      <a:extLst>
                        <a:ext uri="{9D8B030D-6E8A-4147-A177-3AD203B41FA5}">
                          <a16:colId xmlns:a16="http://schemas.microsoft.com/office/drawing/2014/main" val="1803672249"/>
                        </a:ext>
                      </a:extLst>
                    </a:gridCol>
                    <a:gridCol w="3291838">
                      <a:extLst>
                        <a:ext uri="{9D8B030D-6E8A-4147-A177-3AD203B41FA5}">
                          <a16:colId xmlns:a16="http://schemas.microsoft.com/office/drawing/2014/main" val="309279218"/>
                        </a:ext>
                      </a:extLst>
                    </a:gridCol>
                  </a:tblGrid>
                  <a:tr h="370840">
                    <a:tc>
                      <a:txBody>
                        <a:bodyPr/>
                        <a:lstStyle/>
                        <a:p>
                          <a:pPr algn="ctr"/>
                          <a:r>
                            <a:rPr lang="es-ES" sz="1600" dirty="0" smtClean="0"/>
                            <a:t>Nombre</a:t>
                          </a:r>
                          <a:endParaRPr lang="es-ES" sz="1600" dirty="0"/>
                        </a:p>
                      </a:txBody>
                      <a:tcPr anchor="ctr"/>
                    </a:tc>
                    <a:tc>
                      <a:txBody>
                        <a:bodyPr/>
                        <a:lstStyle/>
                        <a:p>
                          <a:pPr algn="ctr"/>
                          <a:r>
                            <a:rPr lang="es-ES" sz="1600" dirty="0" smtClean="0"/>
                            <a:t>¿Son</a:t>
                          </a:r>
                          <a:r>
                            <a:rPr lang="es-ES" sz="1600" baseline="0" dirty="0" smtClean="0"/>
                            <a:t> necesarios todos los elementos?</a:t>
                          </a:r>
                          <a:endParaRPr lang="es-ES" sz="1600" dirty="0"/>
                        </a:p>
                      </a:txBody>
                      <a:tcPr anchor="ctr"/>
                    </a:tc>
                    <a:tc>
                      <a:txBody>
                        <a:bodyPr/>
                        <a:lstStyle/>
                        <a:p>
                          <a:pPr algn="ctr"/>
                          <a:r>
                            <a:rPr lang="es-ES" sz="1600" dirty="0" smtClean="0"/>
                            <a:t>¿Importa el orden?</a:t>
                          </a:r>
                          <a:endParaRPr lang="es-ES" sz="1600" dirty="0"/>
                        </a:p>
                      </a:txBody>
                      <a:tcPr anchor="ctr"/>
                    </a:tc>
                    <a:tc>
                      <a:txBody>
                        <a:bodyPr/>
                        <a:lstStyle/>
                        <a:p>
                          <a:pPr algn="ctr"/>
                          <a:r>
                            <a:rPr lang="es-ES" sz="1600" dirty="0" smtClean="0"/>
                            <a:t>¿Pueden repetirse?</a:t>
                          </a:r>
                          <a:endParaRPr lang="es-ES" sz="1600" dirty="0"/>
                        </a:p>
                      </a:txBody>
                      <a:tcPr anchor="ctr"/>
                    </a:tc>
                    <a:tc>
                      <a:txBody>
                        <a:bodyPr/>
                        <a:lstStyle/>
                        <a:p>
                          <a:r>
                            <a:rPr lang="es-ES" sz="1800" dirty="0" smtClean="0"/>
                            <a:t>Cálculo</a:t>
                          </a:r>
                          <a:endParaRPr lang="es-ES" dirty="0"/>
                        </a:p>
                      </a:txBody>
                      <a:tcPr/>
                    </a:tc>
                    <a:extLst>
                      <a:ext uri="{0D108BD9-81ED-4DB2-BD59-A6C34878D82A}">
                        <a16:rowId xmlns:a16="http://schemas.microsoft.com/office/drawing/2014/main" val="2719695180"/>
                      </a:ext>
                    </a:extLst>
                  </a:tr>
                  <a:tr h="370840">
                    <a:tc>
                      <a:txBody>
                        <a:bodyPr/>
                        <a:lstStyle/>
                        <a:p>
                          <a:r>
                            <a:rPr lang="es-ES" sz="1600" dirty="0" smtClean="0"/>
                            <a:t>Variaciones</a:t>
                          </a:r>
                          <a:endParaRPr lang="es-ES" sz="1600" dirty="0"/>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𝑚𝑛</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𝑚</m:t>
                                    </m:r>
                                    <m:r>
                                      <a:rPr lang="es-ES" b="0" i="1" smtClean="0">
                                        <a:latin typeface="Cambria Math" panose="02040503050406030204" pitchFamily="18" charset="0"/>
                                      </a:rPr>
                                      <m:t>!</m:t>
                                    </m:r>
                                  </m:num>
                                  <m:den>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e>
                                    </m:d>
                                    <m:r>
                                      <a:rPr lang="es-ES" b="0" i="1" smtClean="0">
                                        <a:latin typeface="Cambria Math" panose="02040503050406030204" pitchFamily="18" charset="0"/>
                                      </a:rPr>
                                      <m:t>!</m:t>
                                    </m:r>
                                  </m:den>
                                </m:f>
                              </m:oMath>
                            </m:oMathPara>
                          </a14:m>
                          <a:endParaRPr lang="es-ES" dirty="0"/>
                        </a:p>
                      </a:txBody>
                      <a:tcPr/>
                    </a:tc>
                    <a:extLst>
                      <a:ext uri="{0D108BD9-81ED-4DB2-BD59-A6C34878D82A}">
                        <a16:rowId xmlns:a16="http://schemas.microsoft.com/office/drawing/2014/main" val="3430280954"/>
                      </a:ext>
                    </a:extLst>
                  </a:tr>
                  <a:tr h="370840">
                    <a:tc>
                      <a:txBody>
                        <a:bodyPr/>
                        <a:lstStyle/>
                        <a:p>
                          <a:r>
                            <a:rPr lang="es-ES" sz="1600" dirty="0" smtClean="0"/>
                            <a:t>Variaciones con Repetición</a:t>
                          </a:r>
                          <a:endParaRPr lang="es-ES" sz="1600" dirty="0"/>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𝑚𝑛</m:t>
                                    </m:r>
                                  </m:sub>
                                </m:sSub>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𝑛</m:t>
                                    </m:r>
                                  </m:sup>
                                </m:sSup>
                              </m:oMath>
                            </m:oMathPara>
                          </a14:m>
                          <a:endParaRPr lang="es-ES" dirty="0"/>
                        </a:p>
                      </a:txBody>
                      <a:tcPr/>
                    </a:tc>
                    <a:extLst>
                      <a:ext uri="{0D108BD9-81ED-4DB2-BD59-A6C34878D82A}">
                        <a16:rowId xmlns:a16="http://schemas.microsoft.com/office/drawing/2014/main" val="157040481"/>
                      </a:ext>
                    </a:extLst>
                  </a:tr>
                  <a:tr h="370840">
                    <a:tc>
                      <a:txBody>
                        <a:bodyPr/>
                        <a:lstStyle/>
                        <a:p>
                          <a:r>
                            <a:rPr lang="es-ES" sz="1600" dirty="0" smtClean="0"/>
                            <a:t>Permutaciones</a:t>
                          </a:r>
                          <a:endParaRPr lang="es-ES" sz="1600" dirty="0"/>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𝑛</m:t>
                                    </m:r>
                                  </m:sub>
                                </m:sSub>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m:t>
                                </m:r>
                              </m:oMath>
                            </m:oMathPara>
                          </a14:m>
                          <a:endParaRPr lang="es-ES" dirty="0"/>
                        </a:p>
                      </a:txBody>
                      <a:tcPr/>
                    </a:tc>
                    <a:extLst>
                      <a:ext uri="{0D108BD9-81ED-4DB2-BD59-A6C34878D82A}">
                        <a16:rowId xmlns:a16="http://schemas.microsoft.com/office/drawing/2014/main" val="104053791"/>
                      </a:ext>
                    </a:extLst>
                  </a:tr>
                  <a:tr h="370840">
                    <a:tc>
                      <a:txBody>
                        <a:bodyPr/>
                        <a:lstStyle/>
                        <a:p>
                          <a:r>
                            <a:rPr lang="es-ES" sz="1600" dirty="0" smtClean="0"/>
                            <a:t>Permutaciones con repetición</a:t>
                          </a:r>
                          <a:endParaRPr lang="es-ES" sz="1600" dirty="0"/>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𝑅</m:t>
                                    </m:r>
                                  </m:e>
                                  <m:sub>
                                    <m:r>
                                      <a:rPr lang="es-ES" b="0" i="1" smtClean="0">
                                        <a:latin typeface="Cambria Math" panose="02040503050406030204" pitchFamily="18" charset="0"/>
                                      </a:rPr>
                                      <m:t>𝑛</m:t>
                                    </m:r>
                                  </m:sub>
                                  <m:sup>
                                    <m:r>
                                      <a:rPr lang="es-ES" b="0" i="1" smtClean="0">
                                        <a:latin typeface="Cambria Math" panose="02040503050406030204" pitchFamily="18" charset="0"/>
                                      </a:rPr>
                                      <m:t>𝑎</m:t>
                                    </m:r>
                                    <m:r>
                                      <a:rPr lang="es-ES" b="0" i="1" smtClean="0">
                                        <a:latin typeface="Cambria Math" panose="02040503050406030204" pitchFamily="18" charset="0"/>
                                      </a:rPr>
                                      <m:t>,</m:t>
                                    </m:r>
                                    <m:r>
                                      <a:rPr lang="es-ES" b="0" i="1" smtClean="0">
                                        <a:latin typeface="Cambria Math" panose="02040503050406030204" pitchFamily="18" charset="0"/>
                                      </a:rPr>
                                      <m:t>𝑏</m:t>
                                    </m:r>
                                    <m:r>
                                      <a:rPr lang="es-ES" b="0" i="1" smtClean="0">
                                        <a:latin typeface="Cambria Math" panose="02040503050406030204" pitchFamily="18" charset="0"/>
                                      </a:rPr>
                                      <m:t>,</m:t>
                                    </m:r>
                                    <m:r>
                                      <a:rPr lang="es-ES" b="0" i="1" smtClean="0">
                                        <a:latin typeface="Cambria Math" panose="02040503050406030204" pitchFamily="18" charset="0"/>
                                      </a:rPr>
                                      <m:t>𝑐</m:t>
                                    </m:r>
                                    <m:r>
                                      <a:rPr lang="es-ES" b="0" i="1" smtClean="0">
                                        <a:latin typeface="Cambria Math" panose="02040503050406030204" pitchFamily="18" charset="0"/>
                                      </a:rPr>
                                      <m:t>…</m:t>
                                    </m:r>
                                  </m:sup>
                                </m:sSub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𝑛</m:t>
                                    </m:r>
                                    <m:r>
                                      <a:rPr lang="es-ES" b="0" i="1" smtClean="0">
                                        <a:latin typeface="Cambria Math" panose="02040503050406030204" pitchFamily="18" charset="0"/>
                                      </a:rPr>
                                      <m:t>!</m:t>
                                    </m:r>
                                  </m:num>
                                  <m:den>
                                    <m:r>
                                      <a:rPr lang="es-ES" b="0" i="1" smtClean="0">
                                        <a:latin typeface="Cambria Math" panose="02040503050406030204" pitchFamily="18" charset="0"/>
                                      </a:rPr>
                                      <m:t>𝑎</m:t>
                                    </m:r>
                                    <m:r>
                                      <a:rPr lang="es-ES" b="0" i="1" smtClean="0">
                                        <a:latin typeface="Cambria Math" panose="02040503050406030204" pitchFamily="18" charset="0"/>
                                      </a:rPr>
                                      <m:t>!·</m:t>
                                    </m:r>
                                    <m:r>
                                      <a:rPr lang="es-ES" b="0" i="1" smtClean="0">
                                        <a:latin typeface="Cambria Math" panose="02040503050406030204" pitchFamily="18" charset="0"/>
                                      </a:rPr>
                                      <m:t>𝑏</m:t>
                                    </m:r>
                                    <m:r>
                                      <a:rPr lang="es-ES" b="0" i="1" smtClean="0">
                                        <a:latin typeface="Cambria Math" panose="02040503050406030204" pitchFamily="18" charset="0"/>
                                      </a:rPr>
                                      <m:t>!·</m:t>
                                    </m:r>
                                    <m:r>
                                      <a:rPr lang="es-ES" b="0" i="1" smtClean="0">
                                        <a:latin typeface="Cambria Math" panose="02040503050406030204" pitchFamily="18" charset="0"/>
                                      </a:rPr>
                                      <m:t>𝑐</m:t>
                                    </m:r>
                                    <m:r>
                                      <a:rPr lang="es-ES" b="0" i="1" smtClean="0">
                                        <a:latin typeface="Cambria Math" panose="02040503050406030204" pitchFamily="18" charset="0"/>
                                      </a:rPr>
                                      <m:t>!·…</m:t>
                                    </m:r>
                                  </m:den>
                                </m:f>
                              </m:oMath>
                            </m:oMathPara>
                          </a14:m>
                          <a:endParaRPr lang="es-ES" dirty="0"/>
                        </a:p>
                      </a:txBody>
                      <a:tcPr/>
                    </a:tc>
                    <a:extLst>
                      <a:ext uri="{0D108BD9-81ED-4DB2-BD59-A6C34878D82A}">
                        <a16:rowId xmlns:a16="http://schemas.microsoft.com/office/drawing/2014/main" val="4137219104"/>
                      </a:ext>
                    </a:extLst>
                  </a:tr>
                  <a:tr h="370840">
                    <a:tc>
                      <a:txBody>
                        <a:bodyPr/>
                        <a:lstStyle/>
                        <a:p>
                          <a:r>
                            <a:rPr lang="es-ES" sz="1600" dirty="0" smtClean="0"/>
                            <a:t>Combinaciones</a:t>
                          </a:r>
                          <a:endParaRPr lang="es-ES" sz="1600" dirty="0"/>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𝑚𝑛</m:t>
                                    </m:r>
                                  </m:sub>
                                </m:sSub>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𝑛</m:t>
                                        </m:r>
                                      </m:e>
                                    </m:eqAr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𝑚</m:t>
                                    </m:r>
                                    <m:r>
                                      <a:rPr lang="es-ES" b="0" i="1" smtClean="0">
                                        <a:latin typeface="Cambria Math" panose="02040503050406030204" pitchFamily="18" charset="0"/>
                                      </a:rPr>
                                      <m:t>!</m:t>
                                    </m:r>
                                  </m:num>
                                  <m:den>
                                    <m:r>
                                      <a:rPr lang="es-ES" b="0" i="1" smtClean="0">
                                        <a:latin typeface="Cambria Math" panose="02040503050406030204" pitchFamily="18" charset="0"/>
                                      </a:rPr>
                                      <m:t>𝑛</m:t>
                                    </m:r>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e>
                                    </m:d>
                                    <m:r>
                                      <a:rPr lang="es-ES" b="0" i="1" smtClean="0">
                                        <a:latin typeface="Cambria Math" panose="02040503050406030204" pitchFamily="18" charset="0"/>
                                      </a:rPr>
                                      <m:t>!</m:t>
                                    </m:r>
                                  </m:den>
                                </m:f>
                              </m:oMath>
                            </m:oMathPara>
                          </a14:m>
                          <a:endParaRPr lang="es-ES" dirty="0"/>
                        </a:p>
                      </a:txBody>
                      <a:tcPr/>
                    </a:tc>
                    <a:extLst>
                      <a:ext uri="{0D108BD9-81ED-4DB2-BD59-A6C34878D82A}">
                        <a16:rowId xmlns:a16="http://schemas.microsoft.com/office/drawing/2014/main" val="600963507"/>
                      </a:ext>
                    </a:extLst>
                  </a:tr>
                  <a:tr h="370840">
                    <a:tc>
                      <a:txBody>
                        <a:bodyPr/>
                        <a:lstStyle/>
                        <a:p>
                          <a:r>
                            <a:rPr lang="es-ES" sz="1600" dirty="0" smtClean="0"/>
                            <a:t>Combinaciones con repetición</a:t>
                          </a:r>
                          <a:endParaRPr lang="es-ES" sz="1600" dirty="0"/>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𝑚𝑛</m:t>
                                    </m:r>
                                  </m:sub>
                                </m:sSub>
                                <m:r>
                                  <a:rPr lang="es-ES" b="0" i="1" smtClean="0">
                                    <a:latin typeface="Cambria Math" panose="02040503050406030204" pitchFamily="18" charset="0"/>
                                  </a:rPr>
                                  <m:t>=</m:t>
                                </m:r>
                                <m:d>
                                  <m:dPr>
                                    <m:ctrlPr>
                                      <a:rPr lang="es-ES" b="0" i="1" smtClean="0">
                                        <a:latin typeface="Cambria Math" panose="02040503050406030204" pitchFamily="18" charset="0"/>
                                      </a:rPr>
                                    </m:ctrlPr>
                                  </m:dPr>
                                  <m:e>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e>
                                          <m:e>
                                            <m:r>
                                              <a:rPr lang="es-ES" b="0" i="1" smtClean="0">
                                                <a:latin typeface="Cambria Math" panose="02040503050406030204" pitchFamily="18" charset="0"/>
                                              </a:rPr>
                                              <m:t>𝑛</m:t>
                                            </m:r>
                                          </m:e>
                                        </m:eqArr>
                                      </m:e>
                                    </m:d>
                                  </m:e>
                                </m:d>
                                <m:r>
                                  <a:rPr lang="es-ES" b="0" i="1" smtClean="0">
                                    <a:latin typeface="Cambria Math" panose="02040503050406030204" pitchFamily="18" charset="0"/>
                                  </a:rPr>
                                  <m:t>=</m:t>
                                </m:r>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𝑛</m:t>
                                        </m:r>
                                        <m:r>
                                          <a:rPr lang="es-ES" b="0" i="1" smtClean="0">
                                            <a:latin typeface="Cambria Math" panose="02040503050406030204" pitchFamily="18" charset="0"/>
                                          </a:rPr>
                                          <m:t>−1</m:t>
                                        </m:r>
                                      </m:e>
                                      <m:e>
                                        <m:r>
                                          <a:rPr lang="es-ES" b="0" i="1" smtClean="0">
                                            <a:latin typeface="Cambria Math" panose="02040503050406030204" pitchFamily="18" charset="0"/>
                                          </a:rPr>
                                          <m:t>𝑛</m:t>
                                        </m:r>
                                      </m:e>
                                    </m:eqArr>
                                  </m:e>
                                </m:d>
                              </m:oMath>
                            </m:oMathPara>
                          </a14:m>
                          <a:endParaRPr lang="es-ES" dirty="0"/>
                        </a:p>
                      </a:txBody>
                      <a:tcPr/>
                    </a:tc>
                    <a:extLst>
                      <a:ext uri="{0D108BD9-81ED-4DB2-BD59-A6C34878D82A}">
                        <a16:rowId xmlns:a16="http://schemas.microsoft.com/office/drawing/2014/main" val="821516105"/>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3753286595"/>
                  </p:ext>
                </p:extLst>
              </p:nvPr>
            </p:nvGraphicFramePr>
            <p:xfrm>
              <a:off x="559725" y="1047751"/>
              <a:ext cx="8467895" cy="4488562"/>
            </p:xfrm>
            <a:graphic>
              <a:graphicData uri="http://schemas.openxmlformats.org/drawingml/2006/table">
                <a:tbl>
                  <a:tblPr firstRow="1" bandRow="1">
                    <a:tableStyleId>{5C22544A-7EE6-4342-B048-85BDC9FD1C3A}</a:tableStyleId>
                  </a:tblPr>
                  <a:tblGrid>
                    <a:gridCol w="1526769">
                      <a:extLst>
                        <a:ext uri="{9D8B030D-6E8A-4147-A177-3AD203B41FA5}">
                          <a16:colId xmlns:a16="http://schemas.microsoft.com/office/drawing/2014/main" val="1910144209"/>
                        </a:ext>
                      </a:extLst>
                    </a:gridCol>
                    <a:gridCol w="1363287">
                      <a:extLst>
                        <a:ext uri="{9D8B030D-6E8A-4147-A177-3AD203B41FA5}">
                          <a16:colId xmlns:a16="http://schemas.microsoft.com/office/drawing/2014/main" val="3558255184"/>
                        </a:ext>
                      </a:extLst>
                    </a:gridCol>
                    <a:gridCol w="1180407">
                      <a:extLst>
                        <a:ext uri="{9D8B030D-6E8A-4147-A177-3AD203B41FA5}">
                          <a16:colId xmlns:a16="http://schemas.microsoft.com/office/drawing/2014/main" val="1483013687"/>
                        </a:ext>
                      </a:extLst>
                    </a:gridCol>
                    <a:gridCol w="1105594">
                      <a:extLst>
                        <a:ext uri="{9D8B030D-6E8A-4147-A177-3AD203B41FA5}">
                          <a16:colId xmlns:a16="http://schemas.microsoft.com/office/drawing/2014/main" val="1803672249"/>
                        </a:ext>
                      </a:extLst>
                    </a:gridCol>
                    <a:gridCol w="3291838">
                      <a:extLst>
                        <a:ext uri="{9D8B030D-6E8A-4147-A177-3AD203B41FA5}">
                          <a16:colId xmlns:a16="http://schemas.microsoft.com/office/drawing/2014/main" val="309279218"/>
                        </a:ext>
                      </a:extLst>
                    </a:gridCol>
                  </a:tblGrid>
                  <a:tr h="1066800">
                    <a:tc>
                      <a:txBody>
                        <a:bodyPr/>
                        <a:lstStyle/>
                        <a:p>
                          <a:pPr algn="ctr"/>
                          <a:r>
                            <a:rPr lang="es-ES" sz="1600" dirty="0" smtClean="0"/>
                            <a:t>Nombre</a:t>
                          </a:r>
                          <a:endParaRPr lang="es-ES" sz="1600" dirty="0"/>
                        </a:p>
                      </a:txBody>
                      <a:tcPr anchor="ctr"/>
                    </a:tc>
                    <a:tc>
                      <a:txBody>
                        <a:bodyPr/>
                        <a:lstStyle/>
                        <a:p>
                          <a:pPr algn="ctr"/>
                          <a:r>
                            <a:rPr lang="es-ES" sz="1600" dirty="0" smtClean="0"/>
                            <a:t>¿Son</a:t>
                          </a:r>
                          <a:r>
                            <a:rPr lang="es-ES" sz="1600" baseline="0" dirty="0" smtClean="0"/>
                            <a:t> necesarios todos los elementos?</a:t>
                          </a:r>
                          <a:endParaRPr lang="es-ES" sz="1600" dirty="0"/>
                        </a:p>
                      </a:txBody>
                      <a:tcPr anchor="ctr"/>
                    </a:tc>
                    <a:tc>
                      <a:txBody>
                        <a:bodyPr/>
                        <a:lstStyle/>
                        <a:p>
                          <a:pPr algn="ctr"/>
                          <a:r>
                            <a:rPr lang="es-ES" sz="1600" dirty="0" smtClean="0"/>
                            <a:t>¿Importa el orden?</a:t>
                          </a:r>
                          <a:endParaRPr lang="es-ES" sz="1600" dirty="0"/>
                        </a:p>
                      </a:txBody>
                      <a:tcPr anchor="ctr"/>
                    </a:tc>
                    <a:tc>
                      <a:txBody>
                        <a:bodyPr/>
                        <a:lstStyle/>
                        <a:p>
                          <a:pPr algn="ctr"/>
                          <a:r>
                            <a:rPr lang="es-ES" sz="1600" dirty="0" smtClean="0"/>
                            <a:t>¿Pueden repetirse?</a:t>
                          </a:r>
                          <a:endParaRPr lang="es-ES" sz="1600" dirty="0"/>
                        </a:p>
                      </a:txBody>
                      <a:tcPr anchor="ctr"/>
                    </a:tc>
                    <a:tc>
                      <a:txBody>
                        <a:bodyPr/>
                        <a:lstStyle/>
                        <a:p>
                          <a:r>
                            <a:rPr lang="es-ES" sz="1800" dirty="0" smtClean="0"/>
                            <a:t>Cálculo</a:t>
                          </a:r>
                          <a:endParaRPr lang="es-ES" dirty="0"/>
                        </a:p>
                      </a:txBody>
                      <a:tcPr/>
                    </a:tc>
                    <a:extLst>
                      <a:ext uri="{0D108BD9-81ED-4DB2-BD59-A6C34878D82A}">
                        <a16:rowId xmlns:a16="http://schemas.microsoft.com/office/drawing/2014/main" val="2719695180"/>
                      </a:ext>
                    </a:extLst>
                  </a:tr>
                  <a:tr h="643827">
                    <a:tc>
                      <a:txBody>
                        <a:bodyPr/>
                        <a:lstStyle/>
                        <a:p>
                          <a:r>
                            <a:rPr lang="es-ES" sz="1600" dirty="0" smtClean="0"/>
                            <a:t>Variaciones</a:t>
                          </a:r>
                          <a:endParaRPr lang="es-ES" sz="1600" dirty="0"/>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endParaRPr lang="es-ES"/>
                        </a:p>
                      </a:txBody>
                      <a:tcPr>
                        <a:blipFill>
                          <a:blip r:embed="rId5"/>
                          <a:stretch>
                            <a:fillRect l="-157593" t="-169811" r="-926" b="-442453"/>
                          </a:stretch>
                        </a:blipFill>
                      </a:tcPr>
                    </a:tc>
                    <a:extLst>
                      <a:ext uri="{0D108BD9-81ED-4DB2-BD59-A6C34878D82A}">
                        <a16:rowId xmlns:a16="http://schemas.microsoft.com/office/drawing/2014/main" val="3430280954"/>
                      </a:ext>
                    </a:extLst>
                  </a:tr>
                  <a:tr h="579120">
                    <a:tc>
                      <a:txBody>
                        <a:bodyPr/>
                        <a:lstStyle/>
                        <a:p>
                          <a:r>
                            <a:rPr lang="es-ES" sz="1600" dirty="0" smtClean="0"/>
                            <a:t>Variaciones con Repetición</a:t>
                          </a:r>
                          <a:endParaRPr lang="es-ES" sz="1600" dirty="0"/>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endParaRPr lang="es-ES"/>
                        </a:p>
                      </a:txBody>
                      <a:tcPr>
                        <a:blipFill>
                          <a:blip r:embed="rId5"/>
                          <a:stretch>
                            <a:fillRect l="-157593" t="-301053" r="-926" b="-393684"/>
                          </a:stretch>
                        </a:blipFill>
                      </a:tcPr>
                    </a:tc>
                    <a:extLst>
                      <a:ext uri="{0D108BD9-81ED-4DB2-BD59-A6C34878D82A}">
                        <a16:rowId xmlns:a16="http://schemas.microsoft.com/office/drawing/2014/main" val="157040481"/>
                      </a:ext>
                    </a:extLst>
                  </a:tr>
                  <a:tr h="370840">
                    <a:tc>
                      <a:txBody>
                        <a:bodyPr/>
                        <a:lstStyle/>
                        <a:p>
                          <a:r>
                            <a:rPr lang="es-ES" sz="1600" dirty="0" smtClean="0"/>
                            <a:t>Permutaciones</a:t>
                          </a:r>
                          <a:endParaRPr lang="es-ES" sz="1600" dirty="0"/>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endParaRPr lang="es-ES"/>
                        </a:p>
                      </a:txBody>
                      <a:tcPr>
                        <a:blipFill>
                          <a:blip r:embed="rId5"/>
                          <a:stretch>
                            <a:fillRect l="-157593" t="-624590" r="-926" b="-513115"/>
                          </a:stretch>
                        </a:blipFill>
                      </a:tcPr>
                    </a:tc>
                    <a:extLst>
                      <a:ext uri="{0D108BD9-81ED-4DB2-BD59-A6C34878D82A}">
                        <a16:rowId xmlns:a16="http://schemas.microsoft.com/office/drawing/2014/main" val="104053791"/>
                      </a:ext>
                    </a:extLst>
                  </a:tr>
                  <a:tr h="605028">
                    <a:tc>
                      <a:txBody>
                        <a:bodyPr/>
                        <a:lstStyle/>
                        <a:p>
                          <a:r>
                            <a:rPr lang="es-ES" sz="1600" dirty="0" smtClean="0"/>
                            <a:t>Permutaciones con repetición</a:t>
                          </a:r>
                          <a:endParaRPr lang="es-ES" sz="1600" dirty="0"/>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endParaRPr lang="es-ES"/>
                        </a:p>
                      </a:txBody>
                      <a:tcPr>
                        <a:blipFill>
                          <a:blip r:embed="rId5"/>
                          <a:stretch>
                            <a:fillRect l="-157593" t="-442000" r="-926" b="-213000"/>
                          </a:stretch>
                        </a:blipFill>
                      </a:tcPr>
                    </a:tc>
                    <a:extLst>
                      <a:ext uri="{0D108BD9-81ED-4DB2-BD59-A6C34878D82A}">
                        <a16:rowId xmlns:a16="http://schemas.microsoft.com/office/drawing/2014/main" val="4137219104"/>
                      </a:ext>
                    </a:extLst>
                  </a:tr>
                  <a:tr h="643827">
                    <a:tc>
                      <a:txBody>
                        <a:bodyPr/>
                        <a:lstStyle/>
                        <a:p>
                          <a:r>
                            <a:rPr lang="es-ES" sz="1600" dirty="0" smtClean="0"/>
                            <a:t>Combinaciones</a:t>
                          </a:r>
                          <a:endParaRPr lang="es-ES" sz="1600" dirty="0"/>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endParaRPr lang="es-ES"/>
                        </a:p>
                      </a:txBody>
                      <a:tcPr>
                        <a:blipFill>
                          <a:blip r:embed="rId5"/>
                          <a:stretch>
                            <a:fillRect l="-157593" t="-511321" r="-926" b="-100943"/>
                          </a:stretch>
                        </a:blipFill>
                      </a:tcPr>
                    </a:tc>
                    <a:extLst>
                      <a:ext uri="{0D108BD9-81ED-4DB2-BD59-A6C34878D82A}">
                        <a16:rowId xmlns:a16="http://schemas.microsoft.com/office/drawing/2014/main" val="600963507"/>
                      </a:ext>
                    </a:extLst>
                  </a:tr>
                  <a:tr h="579120">
                    <a:tc>
                      <a:txBody>
                        <a:bodyPr/>
                        <a:lstStyle/>
                        <a:p>
                          <a:r>
                            <a:rPr lang="es-ES" sz="1600" dirty="0" smtClean="0"/>
                            <a:t>Combinaciones con repetición</a:t>
                          </a:r>
                          <a:endParaRPr lang="es-ES" sz="1600" dirty="0"/>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FF0000"/>
                              </a:solidFill>
                            </a:rPr>
                            <a:t>NO</a:t>
                          </a:r>
                          <a:endParaRPr lang="es-ES" sz="1600" b="1" dirty="0">
                            <a:solidFill>
                              <a:srgbClr val="FF0000"/>
                            </a:solidFill>
                          </a:endParaRPr>
                        </a:p>
                      </a:txBody>
                      <a:tcPr anchor="ctr"/>
                    </a:tc>
                    <a:tc>
                      <a:txBody>
                        <a:bodyPr/>
                        <a:lstStyle/>
                        <a:p>
                          <a:pPr algn="ctr"/>
                          <a:r>
                            <a:rPr lang="es-ES" sz="1600" b="1" dirty="0" smtClean="0">
                              <a:solidFill>
                                <a:srgbClr val="00B050"/>
                              </a:solidFill>
                            </a:rPr>
                            <a:t>SI</a:t>
                          </a:r>
                          <a:endParaRPr lang="es-ES" sz="1600" b="1" dirty="0">
                            <a:solidFill>
                              <a:srgbClr val="00B050"/>
                            </a:solidFill>
                          </a:endParaRPr>
                        </a:p>
                      </a:txBody>
                      <a:tcPr anchor="ctr"/>
                    </a:tc>
                    <a:tc>
                      <a:txBody>
                        <a:bodyPr/>
                        <a:lstStyle/>
                        <a:p>
                          <a:endParaRPr lang="es-ES"/>
                        </a:p>
                      </a:txBody>
                      <a:tcPr>
                        <a:blipFill>
                          <a:blip r:embed="rId5"/>
                          <a:stretch>
                            <a:fillRect l="-157593" t="-682105" r="-926" b="-12632"/>
                          </a:stretch>
                        </a:blipFill>
                      </a:tcPr>
                    </a:tc>
                    <a:extLst>
                      <a:ext uri="{0D108BD9-81ED-4DB2-BD59-A6C34878D82A}">
                        <a16:rowId xmlns:a16="http://schemas.microsoft.com/office/drawing/2014/main" val="821516105"/>
                      </a:ext>
                    </a:extLst>
                  </a:tr>
                </a:tbl>
              </a:graphicData>
            </a:graphic>
          </p:graphicFrame>
        </mc:Fallback>
      </mc:AlternateContent>
      <p:sp>
        <p:nvSpPr>
          <p:cNvPr id="3" name="Rectángulo 2"/>
          <p:cNvSpPr/>
          <p:nvPr/>
        </p:nvSpPr>
        <p:spPr>
          <a:xfrm>
            <a:off x="6679474" y="6248853"/>
            <a:ext cx="653143"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574370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033400"/>
            <a:ext cx="7514035" cy="575414"/>
          </a:xfrm>
        </p:spPr>
        <p:txBody>
          <a:bodyPr>
            <a:normAutofit fontScale="90000"/>
          </a:bodyPr>
          <a:lstStyle/>
          <a:p>
            <a:r>
              <a:rPr lang="es-ES" dirty="0" smtClean="0"/>
              <a:t>1. Árboles de decisión</a:t>
            </a:r>
            <a:endParaRPr lang="es-ES" dirty="0"/>
          </a:p>
        </p:txBody>
      </p:sp>
      <p:sp>
        <p:nvSpPr>
          <p:cNvPr id="3" name="Content Placeholder 2"/>
          <p:cNvSpPr>
            <a:spLocks noGrp="1"/>
          </p:cNvSpPr>
          <p:nvPr>
            <p:ph idx="1"/>
          </p:nvPr>
        </p:nvSpPr>
        <p:spPr>
          <a:xfrm>
            <a:off x="1227534" y="2650822"/>
            <a:ext cx="6231718" cy="1042011"/>
          </a:xfrm>
        </p:spPr>
        <p:txBody>
          <a:bodyPr>
            <a:normAutofit fontScale="77500" lnSpcReduction="20000"/>
          </a:bodyPr>
          <a:lstStyle/>
          <a:p>
            <a:pPr algn="just"/>
            <a:r>
              <a:rPr lang="es-ES" dirty="0" smtClean="0">
                <a:solidFill>
                  <a:srgbClr val="0070C0"/>
                </a:solidFill>
              </a:rPr>
              <a:t>Ejemplo: tengo una camiseta verde, una roja, unos pantalones vaqueros, unos pantalones cortos, unos náuticos y unas deportivas. Realiza un diagrama de árbol con las distintas opciones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330" y="1673792"/>
            <a:ext cx="642938" cy="642938"/>
          </a:xfrm>
          <a:prstGeom prst="rect">
            <a:avLst/>
          </a:prstGeom>
        </p:spPr>
      </p:pic>
      <p:sp>
        <p:nvSpPr>
          <p:cNvPr id="5" name="Content Placeholder 2"/>
          <p:cNvSpPr txBox="1">
            <a:spLocks/>
          </p:cNvSpPr>
          <p:nvPr/>
        </p:nvSpPr>
        <p:spPr>
          <a:xfrm>
            <a:off x="1227533" y="1788094"/>
            <a:ext cx="6306873" cy="786792"/>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ES" sz="1800" dirty="0" smtClean="0">
                <a:solidFill>
                  <a:srgbClr val="0070C0"/>
                </a:solidFill>
              </a:rPr>
              <a:t>Ejemplo: realiza un árbol </a:t>
            </a:r>
            <a:r>
              <a:rPr lang="es-ES" sz="1800" dirty="0">
                <a:solidFill>
                  <a:srgbClr val="0070C0"/>
                </a:solidFill>
              </a:rPr>
              <a:t>de decisión para el lanzamiento de una </a:t>
            </a:r>
            <a:r>
              <a:rPr lang="es-ES" sz="1800" dirty="0" smtClean="0">
                <a:solidFill>
                  <a:srgbClr val="0070C0"/>
                </a:solidFill>
              </a:rPr>
              <a:t>moneda. Realiza un </a:t>
            </a:r>
            <a:r>
              <a:rPr lang="es-ES" sz="1800" dirty="0">
                <a:solidFill>
                  <a:srgbClr val="0070C0"/>
                </a:solidFill>
              </a:rPr>
              <a:t>á</a:t>
            </a:r>
            <a:r>
              <a:rPr lang="es-ES" sz="1800" dirty="0" smtClean="0">
                <a:solidFill>
                  <a:srgbClr val="0070C0"/>
                </a:solidFill>
              </a:rPr>
              <a:t>rbol para dos monedas.</a:t>
            </a:r>
            <a:endParaRPr lang="es-ES" sz="1800" dirty="0">
              <a:solidFill>
                <a:srgbClr val="0070C0"/>
              </a:solidFill>
            </a:endParaRPr>
          </a:p>
        </p:txBody>
      </p:sp>
      <p:sp>
        <p:nvSpPr>
          <p:cNvPr id="6" name="Content Placeholder 2"/>
          <p:cNvSpPr txBox="1">
            <a:spLocks/>
          </p:cNvSpPr>
          <p:nvPr/>
        </p:nvSpPr>
        <p:spPr>
          <a:xfrm>
            <a:off x="1227533" y="3692833"/>
            <a:ext cx="6231718" cy="968417"/>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ES" sz="1800" dirty="0">
                <a:solidFill>
                  <a:srgbClr val="0070C0"/>
                </a:solidFill>
              </a:rPr>
              <a:t>Ejemplo: realiza un diagrama de decisión con las posibles combinaciones que se pueden realizar con la palabra MATES</a:t>
            </a:r>
          </a:p>
        </p:txBody>
      </p:sp>
      <p:sp>
        <p:nvSpPr>
          <p:cNvPr id="7" name="Content Placeholder 2"/>
          <p:cNvSpPr txBox="1">
            <a:spLocks/>
          </p:cNvSpPr>
          <p:nvPr/>
        </p:nvSpPr>
        <p:spPr>
          <a:xfrm>
            <a:off x="1227532" y="4658905"/>
            <a:ext cx="6231718" cy="968417"/>
          </a:xfrm>
          <a:prstGeom prst="rect">
            <a:avLst/>
          </a:prstGeom>
        </p:spPr>
        <p:txBody>
          <a:bodyPr vert="horz" lIns="68580" tIns="34290" rIns="68580" bIns="3429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s-ES" sz="1800" b="1" dirty="0">
                <a:solidFill>
                  <a:srgbClr val="FF0000"/>
                </a:solidFill>
              </a:rPr>
              <a:t>Ejercicio</a:t>
            </a:r>
            <a:r>
              <a:rPr lang="es-ES" sz="1800" dirty="0"/>
              <a:t>: realiza un diagrama de árbol con las posibles palabras que se pueden realizar con la palabra ANDAR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330" y="2746333"/>
            <a:ext cx="642938" cy="64293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330" y="3818875"/>
            <a:ext cx="642938" cy="6429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330" y="4821645"/>
            <a:ext cx="642938" cy="64293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23" name="Flowchart: Magnetic Disk 14"/>
          <p:cNvSpPr/>
          <p:nvPr/>
        </p:nvSpPr>
        <p:spPr>
          <a:xfrm>
            <a:off x="1113234" y="137292"/>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owchart: Magnetic Disk 14"/>
          <p:cNvSpPr/>
          <p:nvPr/>
        </p:nvSpPr>
        <p:spPr>
          <a:xfrm>
            <a:off x="1333571" y="137292"/>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owchart: Magnetic Disk 14"/>
          <p:cNvSpPr/>
          <p:nvPr/>
        </p:nvSpPr>
        <p:spPr>
          <a:xfrm>
            <a:off x="1553908" y="137292"/>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694766" y="4935947"/>
            <a:ext cx="528636" cy="5286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1</a:t>
            </a:r>
            <a:endParaRPr lang="es-ES" dirty="0">
              <a:latin typeface="Comic Sans MS" panose="030F0702030302020204" pitchFamily="66" charset="0"/>
            </a:endParaRPr>
          </a:p>
        </p:txBody>
      </p:sp>
      <p:sp>
        <p:nvSpPr>
          <p:cNvPr id="16" name="Flowchart: Magnetic Disk 12"/>
          <p:cNvSpPr/>
          <p:nvPr/>
        </p:nvSpPr>
        <p:spPr>
          <a:xfrm>
            <a:off x="1774245" y="145329"/>
            <a:ext cx="220337" cy="147626"/>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76613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smtClean="0"/>
              <a:t>7.1 Ecuaciones factoriales</a:t>
            </a:r>
            <a:endParaRPr lang="es-E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540841" cy="369332"/>
          </a:xfrm>
          <a:prstGeom prst="rect">
            <a:avLst/>
          </a:prstGeom>
          <a:solidFill>
            <a:schemeClr val="accent2"/>
          </a:solidFill>
        </p:spPr>
        <p:txBody>
          <a:bodyPr wrap="none" rtlCol="0">
            <a:spAutoFit/>
          </a:bodyPr>
          <a:lstStyle/>
          <a:p>
            <a:r>
              <a:rPr lang="es-ES" b="1" dirty="0" smtClean="0"/>
              <a:t>Números factoriales. Aplicaciones</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605949"/>
                <a:ext cx="7417508" cy="5008038"/>
              </a:xfrm>
              <a:prstGeom prst="rect">
                <a:avLst/>
              </a:prstGeom>
              <a:noFill/>
            </p:spPr>
            <p:txBody>
              <a:bodyPr wrap="square" rtlCol="0">
                <a:spAutoFit/>
              </a:bodyPr>
              <a:lstStyle/>
              <a:p>
                <a:r>
                  <a:rPr lang="es-ES" dirty="0" smtClean="0"/>
                  <a:t>Simplifica las siguientes operaciones:</a:t>
                </a:r>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𝑎</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8!</m:t>
                          </m:r>
                        </m:num>
                        <m:den>
                          <m:r>
                            <a:rPr lang="es-ES" sz="1600" b="0" i="1" smtClean="0">
                              <a:latin typeface="Cambria Math" panose="02040503050406030204" pitchFamily="18" charset="0"/>
                            </a:rPr>
                            <m:t>4!·3!</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8·7·</m:t>
                          </m:r>
                          <m:r>
                            <a:rPr lang="es-ES" sz="1600" b="0" i="1" smtClean="0">
                              <a:solidFill>
                                <a:srgbClr val="7030A0"/>
                              </a:solidFill>
                              <a:latin typeface="Cambria Math" panose="02040503050406030204" pitchFamily="18" charset="0"/>
                            </a:rPr>
                            <m:t>6</m:t>
                          </m:r>
                          <m:r>
                            <a:rPr lang="es-ES" sz="1600" b="0" i="1" smtClean="0">
                              <a:latin typeface="Cambria Math" panose="02040503050406030204" pitchFamily="18" charset="0"/>
                            </a:rPr>
                            <m:t>·5·</m:t>
                          </m:r>
                          <m:r>
                            <a:rPr lang="es-ES" sz="1600" b="0" i="1" smtClean="0">
                              <a:solidFill>
                                <a:srgbClr val="FF0000"/>
                              </a:solidFill>
                              <a:latin typeface="Cambria Math" panose="02040503050406030204" pitchFamily="18" charset="0"/>
                            </a:rPr>
                            <m:t>4</m:t>
                          </m:r>
                          <m:r>
                            <a:rPr lang="es-ES" sz="1600" b="0" i="1" smtClean="0">
                              <a:latin typeface="Cambria Math" panose="02040503050406030204" pitchFamily="18" charset="0"/>
                            </a:rPr>
                            <m:t>·</m:t>
                          </m:r>
                          <m:r>
                            <a:rPr lang="es-ES" sz="1600" b="0" i="1" smtClean="0">
                              <a:solidFill>
                                <a:srgbClr val="00B050"/>
                              </a:solidFill>
                              <a:latin typeface="Cambria Math" panose="02040503050406030204" pitchFamily="18" charset="0"/>
                            </a:rPr>
                            <m:t>3·2·1</m:t>
                          </m:r>
                        </m:num>
                        <m:den>
                          <m:r>
                            <a:rPr lang="es-ES" sz="1600" b="0" i="1" smtClean="0">
                              <a:solidFill>
                                <a:srgbClr val="FF0000"/>
                              </a:solidFill>
                              <a:latin typeface="Cambria Math" panose="02040503050406030204" pitchFamily="18" charset="0"/>
                            </a:rPr>
                            <m:t>4</m:t>
                          </m:r>
                          <m:r>
                            <a:rPr lang="es-ES" sz="1600" b="0" i="1" smtClean="0">
                              <a:latin typeface="Cambria Math" panose="02040503050406030204" pitchFamily="18" charset="0"/>
                            </a:rPr>
                            <m:t>·</m:t>
                          </m:r>
                          <m:r>
                            <a:rPr lang="es-ES" sz="1600" b="0" i="1" smtClean="0">
                              <a:solidFill>
                                <a:srgbClr val="7030A0"/>
                              </a:solidFill>
                              <a:latin typeface="Cambria Math" panose="02040503050406030204" pitchFamily="18" charset="0"/>
                            </a:rPr>
                            <m:t>3·2</m:t>
                          </m:r>
                          <m:r>
                            <a:rPr lang="es-ES" sz="1600" b="0" i="1" smtClean="0">
                              <a:latin typeface="Cambria Math" panose="02040503050406030204" pitchFamily="18" charset="0"/>
                            </a:rPr>
                            <m:t>·1·</m:t>
                          </m:r>
                          <m:r>
                            <a:rPr lang="es-ES" sz="1600" b="0" i="1" smtClean="0">
                              <a:solidFill>
                                <a:srgbClr val="00B050"/>
                              </a:solidFill>
                              <a:latin typeface="Cambria Math" panose="02040503050406030204" pitchFamily="18" charset="0"/>
                            </a:rPr>
                            <m:t>3·2·1</m:t>
                          </m:r>
                        </m:den>
                      </m:f>
                      <m:r>
                        <a:rPr lang="es-ES" sz="1600" b="0" i="1" smtClean="0">
                          <a:latin typeface="Cambria Math" panose="02040503050406030204" pitchFamily="18" charset="0"/>
                        </a:rPr>
                        <m:t>=8·7·5=280</m:t>
                      </m:r>
                    </m:oMath>
                  </m:oMathPara>
                </a14:m>
                <a:endParaRPr lang="es-ES" sz="1600" b="0" dirty="0" smtClean="0"/>
              </a:p>
              <a:p>
                <a:endParaRPr lang="es-ES" sz="1600" b="0" dirty="0" smtClean="0"/>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𝑏</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9!·5!</m:t>
                          </m:r>
                        </m:num>
                        <m:den>
                          <m:r>
                            <a:rPr lang="es-ES" sz="1600" b="0" i="1" smtClean="0">
                              <a:latin typeface="Cambria Math" panose="02040503050406030204" pitchFamily="18" charset="0"/>
                            </a:rPr>
                            <m:t>6!·7!</m:t>
                          </m:r>
                        </m:den>
                      </m:f>
                      <m:r>
                        <a:rPr lang="es-ES" sz="1600" b="0" i="1" smtClean="0">
                          <a:latin typeface="Cambria Math" panose="02040503050406030204" pitchFamily="18" charset="0"/>
                        </a:rPr>
                        <m:t>=</m:t>
                      </m:r>
                    </m:oMath>
                  </m:oMathPara>
                </a14:m>
                <a:endParaRPr lang="es-ES" sz="1600" dirty="0" smtClean="0"/>
              </a:p>
              <a:p>
                <a:endParaRPr lang="es-ES" sz="1600" dirty="0"/>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𝑐</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+2</m:t>
                              </m:r>
                            </m:e>
                          </m:d>
                          <m:r>
                            <a:rPr lang="es-ES" sz="1600" b="0" i="1" smtClean="0">
                              <a:latin typeface="Cambria Math" panose="02040503050406030204" pitchFamily="18" charset="0"/>
                            </a:rPr>
                            <m:t>!</m:t>
                          </m:r>
                        </m:num>
                        <m:den>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−2</m:t>
                              </m:r>
                            </m:e>
                          </m:d>
                          <m:r>
                            <a:rPr lang="es-ES" sz="1600" b="0" i="1" smtClean="0">
                              <a:latin typeface="Cambria Math" panose="02040503050406030204" pitchFamily="18" charset="0"/>
                            </a:rPr>
                            <m:t>!</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+2</m:t>
                              </m:r>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r>
                            <a:rPr lang="es-ES" sz="1600" b="0" i="1" smtClean="0">
                              <a:latin typeface="Cambria Math" panose="02040503050406030204" pitchFamily="18" charset="0"/>
                            </a:rPr>
                            <m:t>𝑛</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𝑛</m:t>
                              </m:r>
                              <m:r>
                                <a:rPr lang="es-ES" sz="1600" b="0" i="1" smtClean="0">
                                  <a:solidFill>
                                    <a:srgbClr val="FF0000"/>
                                  </a:solidFill>
                                  <a:latin typeface="Cambria Math" panose="02040503050406030204" pitchFamily="18" charset="0"/>
                                </a:rPr>
                                <m:t>−2</m:t>
                              </m:r>
                            </m:e>
                          </m:d>
                          <m:r>
                            <a:rPr lang="es-ES" sz="1600" b="0" i="1" smtClean="0">
                              <a:solidFill>
                                <a:srgbClr val="FF0000"/>
                              </a:solidFill>
                              <a:latin typeface="Cambria Math" panose="02040503050406030204" pitchFamily="18" charset="0"/>
                            </a:rPr>
                            <m:t>·</m:t>
                          </m:r>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𝑛</m:t>
                              </m:r>
                              <m:r>
                                <a:rPr lang="es-ES" sz="1600" b="0" i="1" smtClean="0">
                                  <a:solidFill>
                                    <a:srgbClr val="FF0000"/>
                                  </a:solidFill>
                                  <a:latin typeface="Cambria Math" panose="02040503050406030204" pitchFamily="18" charset="0"/>
                                </a:rPr>
                                <m:t>−3</m:t>
                              </m:r>
                            </m:e>
                          </m:d>
                          <m:r>
                            <a:rPr lang="es-ES" sz="1600" b="0" i="1" smtClean="0">
                              <a:solidFill>
                                <a:srgbClr val="FF0000"/>
                              </a:solidFill>
                              <a:latin typeface="Cambria Math" panose="02040503050406030204" pitchFamily="18" charset="0"/>
                            </a:rPr>
                            <m:t>·…·3·2·1</m:t>
                          </m:r>
                        </m:num>
                        <m:den>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𝑛</m:t>
                              </m:r>
                              <m:r>
                                <a:rPr lang="es-ES" sz="1600" b="0" i="1" smtClean="0">
                                  <a:solidFill>
                                    <a:srgbClr val="FF0000"/>
                                  </a:solidFill>
                                  <a:latin typeface="Cambria Math" panose="02040503050406030204" pitchFamily="18" charset="0"/>
                                </a:rPr>
                                <m:t>−2</m:t>
                              </m:r>
                            </m:e>
                          </m:d>
                          <m:r>
                            <a:rPr lang="es-ES" sz="1600" b="0" i="1" smtClean="0">
                              <a:solidFill>
                                <a:srgbClr val="FF0000"/>
                              </a:solidFill>
                              <a:latin typeface="Cambria Math" panose="02040503050406030204" pitchFamily="18" charset="0"/>
                            </a:rPr>
                            <m:t>·</m:t>
                          </m:r>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𝑛</m:t>
                              </m:r>
                              <m:r>
                                <a:rPr lang="es-ES" sz="1600" b="0" i="1" smtClean="0">
                                  <a:solidFill>
                                    <a:srgbClr val="FF0000"/>
                                  </a:solidFill>
                                  <a:latin typeface="Cambria Math" panose="02040503050406030204" pitchFamily="18" charset="0"/>
                                </a:rPr>
                                <m:t>−3</m:t>
                              </m:r>
                            </m:e>
                          </m:d>
                          <m:r>
                            <a:rPr lang="es-ES" sz="1600" b="0" i="1" smtClean="0">
                              <a:solidFill>
                                <a:srgbClr val="FF0000"/>
                              </a:solidFill>
                              <a:latin typeface="Cambria Math" panose="02040503050406030204" pitchFamily="18" charset="0"/>
                            </a:rPr>
                            <m:t>·…·3·2·1</m:t>
                          </m:r>
                        </m:den>
                      </m:f>
                      <m:r>
                        <a:rPr lang="es-ES" sz="1600" b="0" i="1" smtClean="0">
                          <a:latin typeface="Cambria Math" panose="02040503050406030204" pitchFamily="18" charset="0"/>
                        </a:rPr>
                        <m:t>=</m:t>
                      </m:r>
                    </m:oMath>
                  </m:oMathPara>
                </a14:m>
                <a:endParaRPr lang="es-ES" sz="1600" b="0" i="1" dirty="0" smtClean="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+2</m:t>
                          </m:r>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r>
                        <a:rPr lang="es-ES" sz="1600" b="0" i="1" smtClean="0">
                          <a:latin typeface="Cambria Math" panose="02040503050406030204" pitchFamily="18" charset="0"/>
                        </a:rPr>
                        <m:t>𝑛</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oMath>
                  </m:oMathPara>
                </a14:m>
                <a:endParaRPr lang="es-ES" sz="1600" b="0" dirty="0" smtClean="0"/>
              </a:p>
              <a:p>
                <a:endParaRPr lang="es-ES" sz="1600" b="0" dirty="0" smtClean="0"/>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𝑑</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num>
                        <m:den>
                          <m:r>
                            <a:rPr lang="es-ES" sz="1600" b="0" i="1" smtClean="0">
                              <a:latin typeface="Cambria Math" panose="02040503050406030204" pitchFamily="18" charset="0"/>
                            </a:rPr>
                            <m:t>2!</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den>
                      </m:f>
                      <m:r>
                        <a:rPr lang="es-ES" sz="1600" b="0" i="1" smtClean="0">
                          <a:latin typeface="Cambria Math" panose="02040503050406030204" pitchFamily="18" charset="0"/>
                        </a:rPr>
                        <m:t>=</m:t>
                      </m:r>
                    </m:oMath>
                  </m:oMathPara>
                </a14:m>
                <a:endParaRPr lang="es-ES" sz="1600" b="0" dirty="0" smtClean="0"/>
              </a:p>
              <a:p>
                <a:endParaRPr lang="es-ES" sz="1600" b="0" dirty="0" smtClean="0"/>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𝑒</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𝑛</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num>
                        <m:den>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m:t>
                                  </m:r>
                                </m:e>
                              </m:d>
                            </m:e>
                            <m:sup>
                              <m:r>
                                <a:rPr lang="es-ES" sz="1600" b="0" i="1" smtClean="0">
                                  <a:latin typeface="Cambria Math" panose="02040503050406030204" pitchFamily="18" charset="0"/>
                                </a:rPr>
                                <m:t>2</m:t>
                              </m:r>
                            </m:sup>
                          </m:sSup>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solidFill>
                                <a:srgbClr val="FF0000"/>
                              </a:solidFill>
                              <a:latin typeface="Cambria Math" panose="02040503050406030204" pitchFamily="18" charset="0"/>
                            </a:rPr>
                            <m:t>𝑛</m:t>
                          </m:r>
                          <m:r>
                            <a:rPr lang="es-ES" sz="1600" b="0" i="1" smtClean="0">
                              <a:solidFill>
                                <a:srgbClr val="FF0000"/>
                              </a:solidFill>
                              <a:latin typeface="Cambria Math" panose="02040503050406030204" pitchFamily="18" charset="0"/>
                            </a:rPr>
                            <m:t>·</m:t>
                          </m:r>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𝑛</m:t>
                              </m:r>
                              <m:r>
                                <a:rPr lang="es-ES" sz="1600" b="0" i="1" smtClean="0">
                                  <a:solidFill>
                                    <a:srgbClr val="FF0000"/>
                                  </a:solidFill>
                                  <a:latin typeface="Cambria Math" panose="02040503050406030204" pitchFamily="18" charset="0"/>
                                </a:rPr>
                                <m:t>−1</m:t>
                              </m:r>
                            </m:e>
                          </m:d>
                          <m:r>
                            <a:rPr lang="es-ES" sz="1600" b="0" i="1" smtClean="0">
                              <a:solidFill>
                                <a:srgbClr val="FF0000"/>
                              </a:solidFill>
                              <a:latin typeface="Cambria Math" panose="02040503050406030204" pitchFamily="18" charset="0"/>
                            </a:rPr>
                            <m:t>·…·3·2·1</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r>
                            <a:rPr lang="es-ES" sz="1600" b="0" i="1" smtClean="0">
                              <a:solidFill>
                                <a:srgbClr val="00B050"/>
                              </a:solidFill>
                              <a:latin typeface="Cambria Math" panose="02040503050406030204" pitchFamily="18" charset="0"/>
                            </a:rPr>
                            <m:t>𝑛</m:t>
                          </m:r>
                          <m:r>
                            <a:rPr lang="es-ES" sz="1600" b="0" i="1" smtClean="0">
                              <a:solidFill>
                                <a:srgbClr val="00B050"/>
                              </a:solidFill>
                              <a:latin typeface="Cambria Math" panose="02040503050406030204" pitchFamily="18" charset="0"/>
                            </a:rPr>
                            <m:t>·</m:t>
                          </m:r>
                          <m:d>
                            <m:dPr>
                              <m:ctrlPr>
                                <a:rPr lang="es-ES" sz="1600" b="0" i="1" smtClean="0">
                                  <a:solidFill>
                                    <a:srgbClr val="00B050"/>
                                  </a:solidFill>
                                  <a:latin typeface="Cambria Math" panose="02040503050406030204" pitchFamily="18" charset="0"/>
                                </a:rPr>
                              </m:ctrlPr>
                            </m:dPr>
                            <m:e>
                              <m:r>
                                <a:rPr lang="es-ES" sz="1600" b="0" i="1" smtClean="0">
                                  <a:solidFill>
                                    <a:srgbClr val="00B050"/>
                                  </a:solidFill>
                                  <a:latin typeface="Cambria Math" panose="02040503050406030204" pitchFamily="18" charset="0"/>
                                </a:rPr>
                                <m:t>𝑛</m:t>
                              </m:r>
                              <m:r>
                                <a:rPr lang="es-ES" sz="1600" b="0" i="1" smtClean="0">
                                  <a:solidFill>
                                    <a:srgbClr val="00B050"/>
                                  </a:solidFill>
                                  <a:latin typeface="Cambria Math" panose="02040503050406030204" pitchFamily="18" charset="0"/>
                                </a:rPr>
                                <m:t>−1</m:t>
                              </m:r>
                            </m:e>
                          </m:d>
                          <m:r>
                            <a:rPr lang="es-ES" sz="1600" b="0" i="1" smtClean="0">
                              <a:solidFill>
                                <a:srgbClr val="00B050"/>
                              </a:solidFill>
                              <a:latin typeface="Cambria Math" panose="02040503050406030204" pitchFamily="18" charset="0"/>
                            </a:rPr>
                            <m:t>·…·3·2·1</m:t>
                          </m:r>
                        </m:num>
                        <m:den>
                          <m:groupChr>
                            <m:groupChrPr>
                              <m:chr m:val="⏟"/>
                              <m:ctrlPr>
                                <a:rPr lang="es-ES" sz="1600" b="0" i="1" smtClean="0">
                                  <a:latin typeface="Cambria Math" panose="02040503050406030204" pitchFamily="18" charset="0"/>
                                </a:rPr>
                              </m:ctrlPr>
                            </m:groupChrPr>
                            <m:e>
                              <m:r>
                                <a:rPr lang="es-ES" sz="1600" i="1" smtClean="0">
                                  <a:solidFill>
                                    <a:srgbClr val="FF0000"/>
                                  </a:solidFill>
                                  <a:latin typeface="Cambria Math" panose="02040503050406030204" pitchFamily="18" charset="0"/>
                                </a:rPr>
                                <m:t>𝑛</m:t>
                              </m:r>
                              <m:r>
                                <a:rPr lang="es-ES" sz="1600" i="1" smtClean="0">
                                  <a:solidFill>
                                    <a:srgbClr val="FF0000"/>
                                  </a:solidFill>
                                  <a:latin typeface="Cambria Math" panose="02040503050406030204" pitchFamily="18" charset="0"/>
                                </a:rPr>
                                <m:t>·</m:t>
                              </m:r>
                              <m:d>
                                <m:dPr>
                                  <m:ctrlPr>
                                    <a:rPr lang="es-ES" sz="1600" i="1">
                                      <a:solidFill>
                                        <a:srgbClr val="FF0000"/>
                                      </a:solidFill>
                                      <a:latin typeface="Cambria Math" panose="02040503050406030204" pitchFamily="18" charset="0"/>
                                    </a:rPr>
                                  </m:ctrlPr>
                                </m:dPr>
                                <m:e>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−1</m:t>
                                  </m:r>
                                </m:e>
                              </m:d>
                              <m:r>
                                <a:rPr lang="es-ES" sz="1600" i="1">
                                  <a:solidFill>
                                    <a:srgbClr val="FF0000"/>
                                  </a:solidFill>
                                  <a:latin typeface="Cambria Math" panose="02040503050406030204" pitchFamily="18" charset="0"/>
                                </a:rPr>
                                <m:t>·…·3·2·</m:t>
                              </m:r>
                              <m:r>
                                <a:rPr lang="es-ES" sz="1600" b="0" i="1" smtClean="0">
                                  <a:solidFill>
                                    <a:srgbClr val="FF0000"/>
                                  </a:solidFill>
                                  <a:latin typeface="Cambria Math" panose="02040503050406030204" pitchFamily="18" charset="0"/>
                                </a:rPr>
                                <m:t>1</m:t>
                              </m:r>
                            </m:e>
                          </m:groupChr>
                          <m:r>
                            <a:rPr lang="es-ES" sz="1600" b="0" i="1" smtClean="0">
                              <a:latin typeface="Cambria Math" panose="02040503050406030204" pitchFamily="18" charset="0"/>
                            </a:rPr>
                            <m:t>·</m:t>
                          </m:r>
                          <m:groupChr>
                            <m:groupChrPr>
                              <m:chr m:val="⏟"/>
                              <m:ctrlPr>
                                <a:rPr lang="es-ES" sz="1600" b="0" i="1" smtClean="0">
                                  <a:latin typeface="Cambria Math" panose="02040503050406030204" pitchFamily="18" charset="0"/>
                                </a:rPr>
                              </m:ctrlPr>
                            </m:groupChrPr>
                            <m:e>
                              <m:r>
                                <a:rPr lang="es-ES" sz="1600" i="1" smtClean="0">
                                  <a:solidFill>
                                    <a:srgbClr val="00B050"/>
                                  </a:solidFill>
                                  <a:latin typeface="Cambria Math" panose="02040503050406030204" pitchFamily="18" charset="0"/>
                                </a:rPr>
                                <m:t>𝑛</m:t>
                              </m:r>
                              <m:r>
                                <a:rPr lang="es-ES" sz="1600" i="1" smtClean="0">
                                  <a:solidFill>
                                    <a:srgbClr val="00B050"/>
                                  </a:solidFill>
                                  <a:latin typeface="Cambria Math" panose="02040503050406030204" pitchFamily="18" charset="0"/>
                                </a:rPr>
                                <m:t>·</m:t>
                              </m:r>
                              <m:d>
                                <m:dPr>
                                  <m:ctrlPr>
                                    <a:rPr lang="es-ES" sz="1600" i="1">
                                      <a:solidFill>
                                        <a:srgbClr val="00B050"/>
                                      </a:solidFill>
                                      <a:latin typeface="Cambria Math" panose="02040503050406030204" pitchFamily="18" charset="0"/>
                                    </a:rPr>
                                  </m:ctrlPr>
                                </m:dPr>
                                <m:e>
                                  <m:r>
                                    <a:rPr lang="es-ES" sz="1600" i="1">
                                      <a:solidFill>
                                        <a:srgbClr val="00B050"/>
                                      </a:solidFill>
                                      <a:latin typeface="Cambria Math" panose="02040503050406030204" pitchFamily="18" charset="0"/>
                                    </a:rPr>
                                    <m:t>𝑛</m:t>
                                  </m:r>
                                  <m:r>
                                    <a:rPr lang="es-ES" sz="1600" i="1">
                                      <a:solidFill>
                                        <a:srgbClr val="00B050"/>
                                      </a:solidFill>
                                      <a:latin typeface="Cambria Math" panose="02040503050406030204" pitchFamily="18" charset="0"/>
                                    </a:rPr>
                                    <m:t>−1</m:t>
                                  </m:r>
                                </m:e>
                              </m:d>
                              <m:r>
                                <a:rPr lang="es-ES" sz="1600" i="1">
                                  <a:solidFill>
                                    <a:srgbClr val="00B050"/>
                                  </a:solidFill>
                                  <a:latin typeface="Cambria Math" panose="02040503050406030204" pitchFamily="18" charset="0"/>
                                </a:rPr>
                                <m:t>·</m:t>
                              </m:r>
                              <m:d>
                                <m:dPr>
                                  <m:ctrlPr>
                                    <a:rPr lang="es-ES" sz="1600" i="1">
                                      <a:solidFill>
                                        <a:srgbClr val="00B050"/>
                                      </a:solidFill>
                                      <a:latin typeface="Cambria Math" panose="02040503050406030204" pitchFamily="18" charset="0"/>
                                    </a:rPr>
                                  </m:ctrlPr>
                                </m:dPr>
                                <m:e>
                                  <m:r>
                                    <a:rPr lang="es-ES" sz="1600" i="1">
                                      <a:solidFill>
                                        <a:srgbClr val="00B050"/>
                                      </a:solidFill>
                                      <a:latin typeface="Cambria Math" panose="02040503050406030204" pitchFamily="18" charset="0"/>
                                    </a:rPr>
                                    <m:t>𝑛</m:t>
                                  </m:r>
                                  <m:r>
                                    <a:rPr lang="es-ES" sz="1600" i="1">
                                      <a:solidFill>
                                        <a:srgbClr val="00B050"/>
                                      </a:solidFill>
                                      <a:latin typeface="Cambria Math" panose="02040503050406030204" pitchFamily="18" charset="0"/>
                                    </a:rPr>
                                    <m:t>−2</m:t>
                                  </m:r>
                                </m:e>
                              </m:d>
                              <m:r>
                                <a:rPr lang="es-ES" sz="1600" i="1">
                                  <a:solidFill>
                                    <a:srgbClr val="00B050"/>
                                  </a:solidFill>
                                  <a:latin typeface="Cambria Math" panose="02040503050406030204" pitchFamily="18" charset="0"/>
                                </a:rPr>
                                <m:t>·…·3·2·1</m:t>
                              </m:r>
                            </m:e>
                          </m:groupChr>
                        </m:den>
                      </m:f>
                      <m:r>
                        <a:rPr lang="es-ES" sz="1600" b="0" i="1" smtClean="0">
                          <a:latin typeface="Cambria Math" panose="02040503050406030204" pitchFamily="18" charset="0"/>
                        </a:rPr>
                        <m:t>=</m:t>
                      </m:r>
                      <m:r>
                        <a:rPr lang="es-ES" sz="1600" b="0" i="1" smtClean="0">
                          <a:latin typeface="Cambria Math" panose="02040503050406030204" pitchFamily="18" charset="0"/>
                        </a:rPr>
                        <m:t>𝑛</m:t>
                      </m:r>
                      <m:r>
                        <a:rPr lang="es-ES" sz="1600" b="0" i="1" smtClean="0">
                          <a:latin typeface="Cambria Math" panose="02040503050406030204" pitchFamily="18" charset="0"/>
                        </a:rPr>
                        <m:t>+1</m:t>
                      </m:r>
                    </m:oMath>
                  </m:oMathPara>
                </a14:m>
                <a:endParaRPr lang="es-ES" sz="1600" b="0" dirty="0" smtClean="0"/>
              </a:p>
              <a:p>
                <a:endParaRPr lang="es-ES" sz="1600" b="0" dirty="0" smtClean="0"/>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𝑓</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𝑛</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num>
                        <m:den>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r>
                                        <a:rPr lang="es-ES" sz="1600" b="0" i="1" smtClean="0">
                                          <a:latin typeface="Cambria Math" panose="02040503050406030204" pitchFamily="18" charset="0"/>
                                        </a:rPr>
                                        <m:t>−1</m:t>
                                      </m:r>
                                    </m:e>
                                  </m:d>
                                  <m:r>
                                    <a:rPr lang="es-ES" sz="1600" b="0" i="1" smtClean="0">
                                      <a:latin typeface="Cambria Math" panose="02040503050406030204" pitchFamily="18" charset="0"/>
                                    </a:rPr>
                                    <m:t>!</m:t>
                                  </m:r>
                                </m:e>
                              </m:d>
                            </m:e>
                            <m:sup>
                              <m:r>
                                <a:rPr lang="es-ES" sz="1600" b="0" i="1" smtClean="0">
                                  <a:latin typeface="Cambria Math" panose="02040503050406030204" pitchFamily="18" charset="0"/>
                                </a:rPr>
                                <m:t>2</m:t>
                              </m:r>
                            </m:sup>
                          </m:sSup>
                        </m:den>
                      </m:f>
                      <m:r>
                        <a:rPr lang="es-ES" sz="1600" b="0" i="1" smtClean="0">
                          <a:latin typeface="Cambria Math" panose="02040503050406030204" pitchFamily="18" charset="0"/>
                        </a:rPr>
                        <m:t>=</m:t>
                      </m:r>
                    </m:oMath>
                  </m:oMathPara>
                </a14:m>
                <a:endParaRPr lang="es-ES" sz="1600" b="0" dirty="0" smtClean="0"/>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605949"/>
                <a:ext cx="7417508" cy="5008038"/>
              </a:xfrm>
              <a:prstGeom prst="rect">
                <a:avLst/>
              </a:prstGeom>
              <a:blipFill rotWithShape="0">
                <a:blip r:embed="rId3"/>
                <a:stretch>
                  <a:fillRect l="-740" t="-608"/>
                </a:stretch>
              </a:blipFill>
            </p:spPr>
            <p:txBody>
              <a:bodyPr/>
              <a:lstStyle/>
              <a:p>
                <a:r>
                  <a:rPr lang="es-ES">
                    <a:noFill/>
                  </a:rPr>
                  <a:t> </a:t>
                </a:r>
              </a:p>
            </p:txBody>
          </p:sp>
        </mc:Fallback>
      </mc:AlternateContent>
      <p:sp>
        <p:nvSpPr>
          <p:cNvPr id="5" name="Rectángulo 4"/>
          <p:cNvSpPr/>
          <p:nvPr/>
        </p:nvSpPr>
        <p:spPr>
          <a:xfrm>
            <a:off x="2595154" y="1933303"/>
            <a:ext cx="6398605" cy="56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2805278" y="3232120"/>
            <a:ext cx="6188482" cy="982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3149266" y="4947709"/>
            <a:ext cx="5844493" cy="89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a la derecha con muesca 5"/>
          <p:cNvSpPr/>
          <p:nvPr/>
        </p:nvSpPr>
        <p:spPr>
          <a:xfrm>
            <a:off x="1034857" y="30405"/>
            <a:ext cx="1770421" cy="374469"/>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factoriales</a:t>
            </a:r>
            <a:endParaRPr lang="es-ES" sz="1200" dirty="0">
              <a:solidFill>
                <a:sysClr val="windowText" lastClr="000000"/>
              </a:solidFill>
            </a:endParaRPr>
          </a:p>
        </p:txBody>
      </p:sp>
      <p:sp>
        <p:nvSpPr>
          <p:cNvPr id="10" name="Flecha a la derecha con muesca 9"/>
          <p:cNvSpPr/>
          <p:nvPr/>
        </p:nvSpPr>
        <p:spPr>
          <a:xfrm>
            <a:off x="2737383" y="30405"/>
            <a:ext cx="1770421" cy="374469"/>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factoriales</a:t>
            </a:r>
            <a:endParaRPr lang="es-ES" sz="1200" dirty="0">
              <a:solidFill>
                <a:sysClr val="windowText" lastClr="000000"/>
              </a:solidFill>
            </a:endParaRPr>
          </a:p>
        </p:txBody>
      </p:sp>
      <p:sp>
        <p:nvSpPr>
          <p:cNvPr id="11" name="Flecha a la derecha con muesca 10"/>
          <p:cNvSpPr/>
          <p:nvPr/>
        </p:nvSpPr>
        <p:spPr>
          <a:xfrm>
            <a:off x="4439909" y="26734"/>
            <a:ext cx="2082811" cy="374469"/>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combinatorias</a:t>
            </a:r>
            <a:endParaRPr lang="es-ES" sz="1200" dirty="0">
              <a:solidFill>
                <a:sysClr val="windowText" lastClr="000000"/>
              </a:solidFill>
            </a:endParaRPr>
          </a:p>
        </p:txBody>
      </p:sp>
      <p:sp>
        <p:nvSpPr>
          <p:cNvPr id="14" name="Flecha a la derecha con muesca 13"/>
          <p:cNvSpPr/>
          <p:nvPr/>
        </p:nvSpPr>
        <p:spPr>
          <a:xfrm>
            <a:off x="6444339" y="23063"/>
            <a:ext cx="2082811" cy="374469"/>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combinatorias</a:t>
            </a:r>
            <a:endParaRPr lang="es-ES" sz="1200" dirty="0">
              <a:solidFill>
                <a:sysClr val="windowText" lastClr="000000"/>
              </a:solidFill>
            </a:endParaRPr>
          </a:p>
        </p:txBody>
      </p:sp>
      <p:pic>
        <p:nvPicPr>
          <p:cNvPr id="13"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987" y="2459253"/>
            <a:ext cx="642938" cy="642938"/>
          </a:xfrm>
          <a:prstGeom prst="rect">
            <a:avLst/>
          </a:prstGeom>
        </p:spPr>
      </p:pic>
      <p:sp>
        <p:nvSpPr>
          <p:cNvPr id="15" name="Elipse 14"/>
          <p:cNvSpPr/>
          <p:nvPr/>
        </p:nvSpPr>
        <p:spPr>
          <a:xfrm>
            <a:off x="286846" y="4279432"/>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26</a:t>
            </a:r>
            <a:endParaRPr lang="es-ES" dirty="0">
              <a:latin typeface="Comic Sans MS" panose="030F0702030302020204" pitchFamily="66" charset="0"/>
            </a:endParaRPr>
          </a:p>
        </p:txBody>
      </p:sp>
      <p:cxnSp>
        <p:nvCxnSpPr>
          <p:cNvPr id="16" name="Conector recto de flecha 15"/>
          <p:cNvCxnSpPr>
            <a:stCxn id="15" idx="6"/>
          </p:cNvCxnSpPr>
          <p:nvPr/>
        </p:nvCxnSpPr>
        <p:spPr>
          <a:xfrm flipV="1">
            <a:off x="955123" y="2943497"/>
            <a:ext cx="708214" cy="16700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15" idx="6"/>
          </p:cNvCxnSpPr>
          <p:nvPr/>
        </p:nvCxnSpPr>
        <p:spPr>
          <a:xfrm>
            <a:off x="955123" y="4613571"/>
            <a:ext cx="66827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15" idx="6"/>
          </p:cNvCxnSpPr>
          <p:nvPr/>
        </p:nvCxnSpPr>
        <p:spPr>
          <a:xfrm>
            <a:off x="955123" y="4613571"/>
            <a:ext cx="621127" cy="14214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158" y="4235204"/>
            <a:ext cx="642938" cy="642938"/>
          </a:xfrm>
          <a:prstGeom prst="rect">
            <a:avLst/>
          </a:prstGeom>
        </p:spPr>
      </p:pic>
      <p:pic>
        <p:nvPicPr>
          <p:cNvPr id="27"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124" y="5877985"/>
            <a:ext cx="642938" cy="642938"/>
          </a:xfrm>
          <a:prstGeom prst="rect">
            <a:avLst/>
          </a:prstGeom>
        </p:spPr>
      </p:pic>
    </p:spTree>
    <p:extLst>
      <p:ext uri="{BB962C8B-B14F-4D97-AF65-F5344CB8AC3E}">
        <p14:creationId xmlns:p14="http://schemas.microsoft.com/office/powerpoint/2010/main" val="31744028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smtClean="0"/>
              <a:t>1.7.1 </a:t>
            </a:r>
            <a:r>
              <a:rPr lang="es-ES" dirty="0"/>
              <a:t>Ecuaciones factoriales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540841" cy="369332"/>
          </a:xfrm>
          <a:prstGeom prst="rect">
            <a:avLst/>
          </a:prstGeom>
          <a:solidFill>
            <a:schemeClr val="accent2"/>
          </a:solidFill>
        </p:spPr>
        <p:txBody>
          <a:bodyPr wrap="none" rtlCol="0">
            <a:spAutoFit/>
          </a:bodyPr>
          <a:lstStyle/>
          <a:p>
            <a:r>
              <a:rPr lang="es-ES" b="1" dirty="0" smtClean="0"/>
              <a:t>Números factoriales. Aplicaciones</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605949"/>
                <a:ext cx="7417508" cy="4155368"/>
              </a:xfrm>
              <a:prstGeom prst="rect">
                <a:avLst/>
              </a:prstGeom>
              <a:noFill/>
            </p:spPr>
            <p:txBody>
              <a:bodyPr wrap="square" rtlCol="0">
                <a:spAutoFit/>
              </a:bodyPr>
              <a:lstStyle/>
              <a:p>
                <a:r>
                  <a:rPr lang="es-ES" dirty="0" smtClean="0"/>
                  <a:t>Resuelve la ecuación:</a:t>
                </a:r>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𝑎</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𝑥</m:t>
                          </m:r>
                          <m:r>
                            <a:rPr lang="es-ES" sz="1600" b="0" i="1" smtClean="0">
                              <a:latin typeface="Cambria Math" panose="02040503050406030204" pitchFamily="18" charset="0"/>
                            </a:rPr>
                            <m:t>!</m:t>
                          </m:r>
                        </m:num>
                        <m:den>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−2</m:t>
                              </m:r>
                            </m:e>
                          </m:d>
                          <m:r>
                            <a:rPr lang="es-ES" sz="1600" b="0" i="1" smtClean="0">
                              <a:latin typeface="Cambria Math" panose="02040503050406030204" pitchFamily="18" charset="0"/>
                            </a:rPr>
                            <m:t>!</m:t>
                          </m:r>
                        </m:den>
                      </m:f>
                      <m:r>
                        <a:rPr lang="es-ES" sz="1600" b="0" i="1" smtClean="0">
                          <a:latin typeface="Cambria Math" panose="02040503050406030204" pitchFamily="18" charset="0"/>
                        </a:rPr>
                        <m:t>=</m:t>
                      </m:r>
                      <m:r>
                        <a:rPr lang="es-ES" sz="1600" b="0" i="1" smtClean="0">
                          <a:latin typeface="Cambria Math" panose="02040503050406030204" pitchFamily="18" charset="0"/>
                        </a:rPr>
                        <m:t>𝑥</m:t>
                      </m:r>
                    </m:oMath>
                  </m:oMathPara>
                </a14:m>
                <a:endParaRPr lang="es-ES" sz="1600" b="0" i="1" dirty="0" smtClean="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f>
                        <m:fPr>
                          <m:ctrlPr>
                            <a:rPr lang="es-ES" sz="1600" b="0" i="1" smtClean="0">
                              <a:latin typeface="Cambria Math" panose="02040503050406030204" pitchFamily="18" charset="0"/>
                            </a:rPr>
                          </m:ctrlPr>
                        </m:fPr>
                        <m:num>
                          <m:r>
                            <a:rPr lang="es-ES" sz="1600" i="1">
                              <a:latin typeface="Cambria Math" panose="02040503050406030204" pitchFamily="18" charset="0"/>
                            </a:rPr>
                            <m:t>𝑥</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−1</m:t>
                              </m:r>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−2</m:t>
                              </m:r>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−3</m:t>
                              </m:r>
                            </m:e>
                          </m:d>
                          <m:r>
                            <a:rPr lang="es-ES" sz="1600" b="0" i="1" smtClean="0">
                              <a:latin typeface="Cambria Math" panose="02040503050406030204" pitchFamily="18" charset="0"/>
                            </a:rPr>
                            <m:t>·…·3·2·1</m:t>
                          </m:r>
                        </m:num>
                        <m:den>
                          <m:d>
                            <m:dPr>
                              <m:ctrlPr>
                                <a:rPr lang="es-ES" sz="1600" i="1">
                                  <a:latin typeface="Cambria Math" panose="02040503050406030204" pitchFamily="18" charset="0"/>
                                </a:rPr>
                              </m:ctrlPr>
                            </m:dPr>
                            <m:e>
                              <m:r>
                                <a:rPr lang="es-ES" sz="1600" i="1">
                                  <a:latin typeface="Cambria Math" panose="02040503050406030204" pitchFamily="18" charset="0"/>
                                </a:rPr>
                                <m:t>𝑥</m:t>
                              </m:r>
                              <m:r>
                                <a:rPr lang="es-ES" sz="1600" i="1">
                                  <a:latin typeface="Cambria Math" panose="02040503050406030204" pitchFamily="18" charset="0"/>
                                </a:rPr>
                                <m:t>−2</m:t>
                              </m:r>
                            </m:e>
                          </m:d>
                          <m:r>
                            <a:rPr lang="es-ES" sz="1600" i="1">
                              <a:latin typeface="Cambria Math" panose="02040503050406030204" pitchFamily="18" charset="0"/>
                            </a:rPr>
                            <m:t>·</m:t>
                          </m:r>
                          <m:d>
                            <m:dPr>
                              <m:ctrlPr>
                                <a:rPr lang="es-ES" sz="1600" i="1">
                                  <a:latin typeface="Cambria Math" panose="02040503050406030204" pitchFamily="18" charset="0"/>
                                </a:rPr>
                              </m:ctrlPr>
                            </m:dPr>
                            <m:e>
                              <m:r>
                                <a:rPr lang="es-ES" sz="1600" i="1">
                                  <a:latin typeface="Cambria Math" panose="02040503050406030204" pitchFamily="18" charset="0"/>
                                </a:rPr>
                                <m:t>𝑥</m:t>
                              </m:r>
                              <m:r>
                                <a:rPr lang="es-ES" sz="1600" i="1">
                                  <a:latin typeface="Cambria Math" panose="02040503050406030204" pitchFamily="18" charset="0"/>
                                </a:rPr>
                                <m:t>−3</m:t>
                              </m:r>
                            </m:e>
                          </m:d>
                          <m:r>
                            <a:rPr lang="es-ES" sz="1600" i="1">
                              <a:latin typeface="Cambria Math" panose="02040503050406030204" pitchFamily="18" charset="0"/>
                            </a:rPr>
                            <m:t>·…·3·2·1</m:t>
                          </m:r>
                        </m:den>
                      </m:f>
                      <m:r>
                        <a:rPr lang="es-ES" sz="1600" b="0" i="1" smtClean="0">
                          <a:latin typeface="Cambria Math" panose="02040503050406030204" pitchFamily="18" charset="0"/>
                        </a:rPr>
                        <m:t>=</m:t>
                      </m:r>
                      <m:r>
                        <a:rPr lang="es-ES" sz="1600" b="0" i="1" smtClean="0">
                          <a:latin typeface="Cambria Math" panose="02040503050406030204" pitchFamily="18" charset="0"/>
                        </a:rPr>
                        <m:t>𝑥</m:t>
                      </m:r>
                    </m:oMath>
                  </m:oMathPara>
                </a14:m>
                <a:endParaRPr lang="es-ES" sz="1600" b="0" dirty="0" smtClean="0"/>
              </a:p>
              <a:p>
                <a:pPr/>
                <a14:m>
                  <m:oMathPara xmlns:m="http://schemas.openxmlformats.org/officeDocument/2006/math">
                    <m:oMathParaPr>
                      <m:jc m:val="center"/>
                    </m:oMathParaPr>
                    <m:oMath xmlns:m="http://schemas.openxmlformats.org/officeDocument/2006/math">
                      <m:r>
                        <a:rPr lang="es-ES" sz="1600" b="0" i="1" smtClean="0">
                          <a:latin typeface="Cambria Math" panose="02040503050406030204" pitchFamily="18" charset="0"/>
                        </a:rPr>
                        <m:t>𝑥</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−1</m:t>
                          </m:r>
                        </m:e>
                      </m:d>
                      <m:r>
                        <a:rPr lang="es-ES" sz="1600" b="0" i="1" smtClean="0">
                          <a:latin typeface="Cambria Math" panose="02040503050406030204" pitchFamily="18" charset="0"/>
                        </a:rPr>
                        <m:t>=</m:t>
                      </m:r>
                      <m:r>
                        <a:rPr lang="es-ES" sz="1600" b="0" i="1" smtClean="0">
                          <a:latin typeface="Cambria Math" panose="02040503050406030204" pitchFamily="18" charset="0"/>
                        </a:rPr>
                        <m:t>𝑥</m:t>
                      </m:r>
                    </m:oMath>
                  </m:oMathPara>
                </a14:m>
                <a:endParaRPr lang="es-ES" sz="1600" b="0" dirty="0" smtClean="0"/>
              </a:p>
              <a:p>
                <a:pPr/>
                <a14:m>
                  <m:oMathPara xmlns:m="http://schemas.openxmlformats.org/officeDocument/2006/math">
                    <m:oMathParaPr>
                      <m:jc m:val="center"/>
                    </m:oMathParaPr>
                    <m:oMath xmlns:m="http://schemas.openxmlformats.org/officeDocument/2006/math">
                      <m:sSup>
                        <m:sSupPr>
                          <m:ctrlPr>
                            <a:rPr lang="es-ES" sz="1600" b="0" i="1" smtClean="0">
                              <a:latin typeface="Cambria Math" panose="02040503050406030204" pitchFamily="18" charset="0"/>
                            </a:rPr>
                          </m:ctrlPr>
                        </m:sSupPr>
                        <m:e>
                          <m:r>
                            <a:rPr lang="es-ES" sz="1600" i="1" smtClean="0">
                              <a:latin typeface="Cambria Math" panose="02040503050406030204" pitchFamily="18" charset="0"/>
                            </a:rPr>
                            <m:t>𝑥</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r>
                        <a:rPr lang="es-ES" sz="1600" b="0" i="1" smtClean="0">
                          <a:latin typeface="Cambria Math" panose="02040503050406030204" pitchFamily="18" charset="0"/>
                        </a:rPr>
                        <m:t>𝑥</m:t>
                      </m:r>
                      <m:r>
                        <a:rPr lang="es-ES" sz="1600" b="0" i="1" smtClean="0">
                          <a:latin typeface="Cambria Math" panose="02040503050406030204" pitchFamily="18" charset="0"/>
                        </a:rPr>
                        <m:t>=</m:t>
                      </m:r>
                      <m:r>
                        <a:rPr lang="es-ES" sz="1600" b="0" i="1" smtClean="0">
                          <a:latin typeface="Cambria Math" panose="02040503050406030204" pitchFamily="18" charset="0"/>
                        </a:rPr>
                        <m:t>𝑥</m:t>
                      </m:r>
                    </m:oMath>
                  </m:oMathPara>
                </a14:m>
                <a:endParaRPr lang="es-ES" sz="1600" b="0" dirty="0" smtClean="0"/>
              </a:p>
              <a:p>
                <a:pPr/>
                <a14:m>
                  <m:oMathPara xmlns:m="http://schemas.openxmlformats.org/officeDocument/2006/math">
                    <m:oMathParaPr>
                      <m:jc m:val="center"/>
                    </m:oMathParaPr>
                    <m:oMath xmlns:m="http://schemas.openxmlformats.org/officeDocument/2006/math">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𝑥</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𝑥</m:t>
                      </m:r>
                      <m:r>
                        <a:rPr lang="es-ES" sz="1600" b="0" i="1" smtClean="0">
                          <a:latin typeface="Cambria Math" panose="02040503050406030204" pitchFamily="18" charset="0"/>
                        </a:rPr>
                        <m:t>=0</m:t>
                      </m:r>
                    </m:oMath>
                  </m:oMathPara>
                </a14:m>
                <a:endParaRPr lang="es-ES" sz="1600" b="0" dirty="0" smtClean="0"/>
              </a:p>
              <a:p>
                <a:pPr/>
                <a14:m>
                  <m:oMathPara xmlns:m="http://schemas.openxmlformats.org/officeDocument/2006/math">
                    <m:oMathParaPr>
                      <m:jc m:val="center"/>
                    </m:oMathParaPr>
                    <m:oMath xmlns:m="http://schemas.openxmlformats.org/officeDocument/2006/math">
                      <m:r>
                        <a:rPr lang="es-ES" sz="1600" b="0" i="1" smtClean="0">
                          <a:latin typeface="Cambria Math" panose="02040503050406030204" pitchFamily="18" charset="0"/>
                        </a:rPr>
                        <m:t>𝑥</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−2</m:t>
                          </m:r>
                        </m:e>
                      </m:d>
                      <m:r>
                        <a:rPr lang="es-ES" sz="1600" b="0" i="1" smtClean="0">
                          <a:latin typeface="Cambria Math" panose="02040503050406030204" pitchFamily="18" charset="0"/>
                        </a:rPr>
                        <m:t>=0⇒</m:t>
                      </m:r>
                      <m:d>
                        <m:dPr>
                          <m:begChr m:val="{"/>
                          <m:endChr m:val=""/>
                          <m:ctrlPr>
                            <a:rPr lang="es-ES" sz="1600" b="0" i="1" smtClean="0">
                              <a:latin typeface="Cambria Math" panose="02040503050406030204" pitchFamily="18" charset="0"/>
                            </a:rPr>
                          </m:ctrlPr>
                        </m:dPr>
                        <m:e>
                          <m:m>
                            <m:mPr>
                              <m:mcs>
                                <m:mc>
                                  <m:mcPr>
                                    <m:count m:val="1"/>
                                    <m:mcJc m:val="center"/>
                                  </m:mcPr>
                                </m:mc>
                              </m:mcs>
                              <m:ctrlPr>
                                <a:rPr lang="es-ES" sz="1600" i="1">
                                  <a:latin typeface="Cambria Math" panose="02040503050406030204" pitchFamily="18" charset="0"/>
                                </a:rPr>
                              </m:ctrlPr>
                            </m:mPr>
                            <m:mr>
                              <m:e>
                                <m:r>
                                  <m:rPr>
                                    <m:brk m:alnAt="7"/>
                                  </m:rPr>
                                  <a:rPr lang="es-ES" sz="1600" b="0" i="1" smtClean="0">
                                    <a:latin typeface="Cambria Math" panose="02040503050406030204" pitchFamily="18" charset="0"/>
                                  </a:rPr>
                                  <m:t>𝑥</m:t>
                                </m:r>
                                <m:r>
                                  <a:rPr lang="es-ES" sz="1600" b="0" i="1" smtClean="0">
                                    <a:latin typeface="Cambria Math" panose="02040503050406030204" pitchFamily="18" charset="0"/>
                                  </a:rPr>
                                  <m:t>=0</m:t>
                                </m:r>
                              </m:e>
                            </m:mr>
                            <m:mr>
                              <m:e>
                                <m:r>
                                  <a:rPr lang="es-ES" sz="1600" b="0" i="1" smtClean="0">
                                    <a:latin typeface="Cambria Math" panose="02040503050406030204" pitchFamily="18" charset="0"/>
                                  </a:rPr>
                                  <m:t>𝑥</m:t>
                                </m:r>
                                <m:r>
                                  <a:rPr lang="es-ES" sz="1600" b="0" i="1" smtClean="0">
                                    <a:latin typeface="Cambria Math" panose="02040503050406030204" pitchFamily="18" charset="0"/>
                                  </a:rPr>
                                  <m:t>=2</m:t>
                                </m:r>
                              </m:e>
                            </m:mr>
                          </m:m>
                        </m:e>
                      </m:d>
                    </m:oMath>
                  </m:oMathPara>
                </a14:m>
                <a:endParaRPr lang="es-ES" sz="1600" b="0" dirty="0" smtClean="0"/>
              </a:p>
              <a:p>
                <a:endParaRPr lang="es-ES" sz="1600" b="0" dirty="0" smtClean="0"/>
              </a:p>
              <a:p>
                <a:pPr/>
                <a14:m>
                  <m:oMathPara xmlns:m="http://schemas.openxmlformats.org/officeDocument/2006/math">
                    <m:oMathParaPr>
                      <m:jc m:val="center"/>
                    </m:oMathParaPr>
                    <m:oMath xmlns:m="http://schemas.openxmlformats.org/officeDocument/2006/math">
                      <m:r>
                        <a:rPr lang="es-ES" sz="1600" b="0" i="1" smtClean="0">
                          <a:latin typeface="Cambria Math" panose="02040503050406030204" pitchFamily="18" charset="0"/>
                        </a:rPr>
                        <m:t>𝑆𝑜𝑙𝑢𝑐𝑖</m:t>
                      </m:r>
                      <m:r>
                        <a:rPr lang="es-ES" sz="1600" b="0" i="1" smtClean="0">
                          <a:latin typeface="Cambria Math" panose="02040503050406030204" pitchFamily="18" charset="0"/>
                        </a:rPr>
                        <m:t>ó</m:t>
                      </m:r>
                      <m:r>
                        <a:rPr lang="es-ES" sz="1600" b="0" i="1" smtClean="0">
                          <a:latin typeface="Cambria Math" panose="02040503050406030204" pitchFamily="18" charset="0"/>
                        </a:rPr>
                        <m:t>𝑛</m:t>
                      </m:r>
                      <m:r>
                        <a:rPr lang="es-ES" sz="1600" b="0" i="1" smtClean="0">
                          <a:latin typeface="Cambria Math" panose="02040503050406030204" pitchFamily="18" charset="0"/>
                        </a:rPr>
                        <m:t>: </m:t>
                      </m:r>
                      <m:r>
                        <a:rPr lang="es-ES" sz="1600" b="0" i="1" smtClean="0">
                          <a:latin typeface="Cambria Math" panose="02040503050406030204" pitchFamily="18" charset="0"/>
                        </a:rPr>
                        <m:t>𝑥</m:t>
                      </m:r>
                      <m:r>
                        <a:rPr lang="es-ES" sz="1600" b="0" i="1" smtClean="0">
                          <a:latin typeface="Cambria Math" panose="02040503050406030204" pitchFamily="18" charset="0"/>
                        </a:rPr>
                        <m:t>=0 </m:t>
                      </m:r>
                      <m:r>
                        <a:rPr lang="es-ES" sz="1600" b="0" i="1" smtClean="0">
                          <a:latin typeface="Cambria Math" panose="02040503050406030204" pitchFamily="18" charset="0"/>
                        </a:rPr>
                        <m:t>𝑛𝑜</m:t>
                      </m:r>
                      <m:r>
                        <a:rPr lang="es-ES" sz="1600" b="0" i="1" smtClean="0">
                          <a:latin typeface="Cambria Math" panose="02040503050406030204" pitchFamily="18" charset="0"/>
                        </a:rPr>
                        <m:t> </m:t>
                      </m:r>
                      <m:r>
                        <a:rPr lang="es-ES" sz="1600" b="0" i="1" smtClean="0">
                          <a:latin typeface="Cambria Math" panose="02040503050406030204" pitchFamily="18" charset="0"/>
                        </a:rPr>
                        <m:t>𝑝𝑢𝑒𝑑𝑒</m:t>
                      </m:r>
                      <m:r>
                        <a:rPr lang="es-ES" sz="1600" b="0" i="1" smtClean="0">
                          <a:latin typeface="Cambria Math" panose="02040503050406030204" pitchFamily="18" charset="0"/>
                        </a:rPr>
                        <m:t> </m:t>
                      </m:r>
                      <m:r>
                        <a:rPr lang="es-ES" sz="1600" b="0" i="1" smtClean="0">
                          <a:latin typeface="Cambria Math" panose="02040503050406030204" pitchFamily="18" charset="0"/>
                        </a:rPr>
                        <m:t>𝑠𝑒𝑟</m:t>
                      </m:r>
                      <m:r>
                        <a:rPr lang="es-ES" sz="1600" b="0" i="1" smtClean="0">
                          <a:latin typeface="Cambria Math" panose="02040503050406030204" pitchFamily="18" charset="0"/>
                        </a:rPr>
                        <m:t> </m:t>
                      </m:r>
                      <m:r>
                        <a:rPr lang="es-ES" sz="1600" b="0" i="1" smtClean="0">
                          <a:latin typeface="Cambria Math" panose="02040503050406030204" pitchFamily="18" charset="0"/>
                        </a:rPr>
                        <m:t>𝑝𝑜𝑟𝑞𝑢𝑒</m:t>
                      </m:r>
                      <m:r>
                        <a:rPr lang="es-ES" sz="1600" b="0" i="1" smtClean="0">
                          <a:latin typeface="Cambria Math" panose="02040503050406030204" pitchFamily="18" charset="0"/>
                        </a:rPr>
                        <m:t> </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0−2</m:t>
                          </m:r>
                        </m:e>
                      </m:d>
                      <m:r>
                        <a:rPr lang="es-ES" sz="1600" b="0" i="1" smtClean="0">
                          <a:latin typeface="Cambria Math" panose="02040503050406030204" pitchFamily="18" charset="0"/>
                        </a:rPr>
                        <m:t>!</m:t>
                      </m:r>
                      <m:r>
                        <a:rPr lang="es-ES" sz="1600" b="0" i="1" smtClean="0">
                          <a:latin typeface="Cambria Math" panose="02040503050406030204" pitchFamily="18" charset="0"/>
                        </a:rPr>
                        <m:t>𝑛𝑜</m:t>
                      </m:r>
                      <m:r>
                        <a:rPr lang="es-ES" sz="1600" b="0" i="1" smtClean="0">
                          <a:latin typeface="Cambria Math" panose="02040503050406030204" pitchFamily="18" charset="0"/>
                        </a:rPr>
                        <m:t> </m:t>
                      </m:r>
                      <m:r>
                        <a:rPr lang="es-ES" sz="1600" b="0" i="1" smtClean="0">
                          <a:latin typeface="Cambria Math" panose="02040503050406030204" pitchFamily="18" charset="0"/>
                        </a:rPr>
                        <m:t>𝑒𝑥𝑖𝑠𝑡𝑒</m:t>
                      </m:r>
                    </m:oMath>
                  </m:oMathPara>
                </a14:m>
                <a:endParaRPr lang="es-ES" sz="1600" b="0" i="1" dirty="0" smtClean="0"/>
              </a:p>
              <a:p>
                <a:pPr/>
                <a14:m>
                  <m:oMathPara xmlns:m="http://schemas.openxmlformats.org/officeDocument/2006/math">
                    <m:oMathParaPr>
                      <m:jc m:val="center"/>
                    </m:oMathParaPr>
                    <m:oMath xmlns:m="http://schemas.openxmlformats.org/officeDocument/2006/math">
                      <m:r>
                        <a:rPr lang="es-ES" sz="1600" b="0" i="1" smtClean="0">
                          <a:latin typeface="Cambria Math" panose="02040503050406030204" pitchFamily="18" charset="0"/>
                        </a:rPr>
                        <m:t>𝑆𝑜𝑙𝑢𝑐𝑖</m:t>
                      </m:r>
                      <m:r>
                        <a:rPr lang="es-ES" sz="1600" b="0" i="1" smtClean="0">
                          <a:latin typeface="Cambria Math" panose="02040503050406030204" pitchFamily="18" charset="0"/>
                        </a:rPr>
                        <m:t>ó</m:t>
                      </m:r>
                      <m:r>
                        <a:rPr lang="es-ES" sz="1600" b="0" i="1" smtClean="0">
                          <a:latin typeface="Cambria Math" panose="02040503050406030204" pitchFamily="18" charset="0"/>
                        </a:rPr>
                        <m:t>𝑛</m:t>
                      </m:r>
                      <m:r>
                        <a:rPr lang="es-ES" sz="1600" b="0" i="1" smtClean="0">
                          <a:latin typeface="Cambria Math" panose="02040503050406030204" pitchFamily="18" charset="0"/>
                        </a:rPr>
                        <m:t>:</m:t>
                      </m:r>
                      <m:r>
                        <a:rPr lang="es-ES" sz="1600" b="0" i="1" smtClean="0">
                          <a:latin typeface="Cambria Math" panose="02040503050406030204" pitchFamily="18" charset="0"/>
                        </a:rPr>
                        <m:t>𝑥</m:t>
                      </m:r>
                      <m:r>
                        <a:rPr lang="es-ES" sz="1600" b="0" i="1" smtClean="0">
                          <a:latin typeface="Cambria Math" panose="02040503050406030204" pitchFamily="18" charset="0"/>
                        </a:rPr>
                        <m:t>=2</m:t>
                      </m:r>
                    </m:oMath>
                  </m:oMathPara>
                </a14:m>
                <a:endParaRPr lang="es-ES" sz="1600" b="0" i="1" dirty="0" smtClean="0"/>
              </a:p>
              <a:p>
                <a:endParaRPr lang="es-ES" sz="1600" b="0" i="1" dirty="0" smtClean="0"/>
              </a:p>
              <a:p>
                <a:pPr/>
                <a14:m>
                  <m:oMathPara xmlns:m="http://schemas.openxmlformats.org/officeDocument/2006/math">
                    <m:oMathParaPr>
                      <m:jc m:val="center"/>
                    </m:oMathParaPr>
                    <m:oMath xmlns:m="http://schemas.openxmlformats.org/officeDocument/2006/math">
                      <m:m>
                        <m:mPr>
                          <m:mcs>
                            <m:mc>
                              <m:mcPr>
                                <m:count m:val="3"/>
                                <m:mcJc m:val="center"/>
                              </m:mcPr>
                            </m:mc>
                          </m:mcs>
                          <m:ctrlPr>
                            <a:rPr lang="es-ES" sz="1600" b="0" i="1" smtClean="0">
                              <a:latin typeface="Cambria Math" panose="02040503050406030204" pitchFamily="18" charset="0"/>
                            </a:rPr>
                          </m:ctrlPr>
                        </m:mPr>
                        <m:mr>
                          <m:e>
                            <m:r>
                              <m:rPr>
                                <m:brk m:alnAt="7"/>
                              </m:rPr>
                              <a:rPr lang="es-ES" sz="1600" b="0" i="1" smtClean="0">
                                <a:latin typeface="Cambria Math" panose="02040503050406030204" pitchFamily="18" charset="0"/>
                              </a:rPr>
                              <m:t>𝑏</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m:rPr>
                                    <m:brk m:alnAt="7"/>
                                  </m:rPr>
                                  <a:rPr lang="es-ES" sz="1600" b="0" i="1" smtClean="0">
                                    <a:latin typeface="Cambria Math" panose="02040503050406030204" pitchFamily="18" charset="0"/>
                                  </a:rPr>
                                  <m:t>𝑥</m:t>
                                </m:r>
                                <m:r>
                                  <a:rPr lang="es-ES" sz="1600" b="0" i="1" smtClean="0">
                                    <a:latin typeface="Cambria Math" panose="02040503050406030204" pitchFamily="18" charset="0"/>
                                  </a:rPr>
                                  <m:t>!</m:t>
                                </m:r>
                              </m:num>
                              <m:den>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−2</m:t>
                                    </m:r>
                                  </m:e>
                                </m:d>
                                <m:r>
                                  <a:rPr lang="es-ES" sz="1600" b="0" i="1" smtClean="0">
                                    <a:latin typeface="Cambria Math" panose="02040503050406030204" pitchFamily="18" charset="0"/>
                                  </a:rPr>
                                  <m:t>!</m:t>
                                </m:r>
                              </m:den>
                            </m:f>
                            <m:r>
                              <m:rPr>
                                <m:brk m:alnAt="7"/>
                              </m:rPr>
                              <a:rPr lang="es-ES" sz="1600" b="0" i="1" smtClean="0">
                                <a:latin typeface="Cambria Math" panose="02040503050406030204" pitchFamily="18" charset="0"/>
                              </a:rPr>
                              <m:t>=</m:t>
                            </m:r>
                            <m:r>
                              <a:rPr lang="es-ES" sz="1600" b="0" i="1" smtClean="0">
                                <a:latin typeface="Cambria Math" panose="02040503050406030204" pitchFamily="18" charset="0"/>
                              </a:rPr>
                              <m:t>3</m:t>
                            </m:r>
                            <m:r>
                              <a:rPr lang="es-ES" sz="1600" b="0" i="1" smtClean="0">
                                <a:latin typeface="Cambria Math" panose="02040503050406030204" pitchFamily="18" charset="0"/>
                              </a:rPr>
                              <m:t>𝑥</m:t>
                            </m:r>
                            <m:r>
                              <a:rPr lang="es-ES" sz="1600" b="0" i="1" smtClean="0">
                                <a:latin typeface="Cambria Math" panose="02040503050406030204" pitchFamily="18" charset="0"/>
                              </a:rPr>
                              <m:t>−4</m:t>
                            </m:r>
                          </m:e>
                          <m:e/>
                          <m:e>
                            <m:r>
                              <a:rPr lang="es-ES" sz="1600" b="0" i="1" smtClean="0">
                                <a:latin typeface="Cambria Math" panose="02040503050406030204" pitchFamily="18" charset="0"/>
                              </a:rPr>
                              <m:t>𝑐</m:t>
                            </m:r>
                            <m:r>
                              <a:rPr lang="es-ES" sz="1600" b="0" i="1" smtClean="0">
                                <a:latin typeface="Cambria Math" panose="02040503050406030204" pitchFamily="18" charset="0"/>
                              </a:rPr>
                              <m:t>) </m:t>
                            </m:r>
                            <m:r>
                              <a:rPr lang="es-ES" sz="1600" b="0" i="1" smtClean="0">
                                <a:latin typeface="Cambria Math" panose="02040503050406030204" pitchFamily="18" charset="0"/>
                              </a:rPr>
                              <m:t>𝑥</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9−</m:t>
                                </m:r>
                                <m:r>
                                  <a:rPr lang="es-ES" sz="1600" b="0" i="1" smtClean="0">
                                    <a:latin typeface="Cambria Math" panose="02040503050406030204" pitchFamily="18" charset="0"/>
                                  </a:rPr>
                                  <m:t>𝑥</m:t>
                                </m:r>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−3</m:t>
                                </m:r>
                              </m:e>
                            </m:d>
                            <m:r>
                              <a:rPr lang="es-ES" sz="1600" b="0" i="1" smtClean="0">
                                <a:latin typeface="Cambria Math" panose="02040503050406030204" pitchFamily="18" charset="0"/>
                              </a:rPr>
                              <m:t>!</m:t>
                            </m:r>
                          </m:e>
                        </m:mr>
                      </m:m>
                      <m:r>
                        <a:rPr lang="es-ES" sz="1600" b="0" i="1" smtClean="0">
                          <a:latin typeface="Cambria Math" panose="02040503050406030204" pitchFamily="18" charset="0"/>
                        </a:rPr>
                        <m:t> </m:t>
                      </m:r>
                    </m:oMath>
                  </m:oMathPara>
                </a14:m>
                <a:endParaRPr lang="es-ES" sz="1600" b="0" i="1" dirty="0" smtClean="0"/>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605949"/>
                <a:ext cx="7417508" cy="4155368"/>
              </a:xfrm>
              <a:prstGeom prst="rect">
                <a:avLst/>
              </a:prstGeom>
              <a:blipFill rotWithShape="0">
                <a:blip r:embed="rId4"/>
                <a:stretch>
                  <a:fillRect l="-740" t="-733"/>
                </a:stretch>
              </a:blipFill>
            </p:spPr>
            <p:txBody>
              <a:bodyPr/>
              <a:lstStyle/>
              <a:p>
                <a:r>
                  <a:rPr lang="es-ES">
                    <a:noFill/>
                  </a:rPr>
                  <a:t> </a:t>
                </a:r>
              </a:p>
            </p:txBody>
          </p:sp>
        </mc:Fallback>
      </mc:AlternateContent>
      <p:sp>
        <p:nvSpPr>
          <p:cNvPr id="5" name="Rectángulo 4"/>
          <p:cNvSpPr/>
          <p:nvPr/>
        </p:nvSpPr>
        <p:spPr>
          <a:xfrm>
            <a:off x="2805278" y="2377848"/>
            <a:ext cx="5075980" cy="270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 la derecha con muesca 6"/>
          <p:cNvSpPr/>
          <p:nvPr/>
        </p:nvSpPr>
        <p:spPr>
          <a:xfrm>
            <a:off x="1034857" y="30405"/>
            <a:ext cx="1770421" cy="374469"/>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factoriales</a:t>
            </a:r>
            <a:endParaRPr lang="es-ES" sz="1200" dirty="0">
              <a:solidFill>
                <a:sysClr val="windowText" lastClr="000000"/>
              </a:solidFill>
            </a:endParaRPr>
          </a:p>
        </p:txBody>
      </p:sp>
      <p:sp>
        <p:nvSpPr>
          <p:cNvPr id="8" name="Flecha a la derecha con muesca 7"/>
          <p:cNvSpPr/>
          <p:nvPr/>
        </p:nvSpPr>
        <p:spPr>
          <a:xfrm>
            <a:off x="2737383" y="30405"/>
            <a:ext cx="1770421" cy="374469"/>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factoriales</a:t>
            </a:r>
            <a:endParaRPr lang="es-ES" sz="1200" dirty="0">
              <a:solidFill>
                <a:sysClr val="windowText" lastClr="000000"/>
              </a:solidFill>
            </a:endParaRPr>
          </a:p>
        </p:txBody>
      </p:sp>
      <p:sp>
        <p:nvSpPr>
          <p:cNvPr id="9" name="Flecha a la derecha con muesca 8"/>
          <p:cNvSpPr/>
          <p:nvPr/>
        </p:nvSpPr>
        <p:spPr>
          <a:xfrm>
            <a:off x="4439909" y="26734"/>
            <a:ext cx="2082811" cy="374469"/>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combinatorias</a:t>
            </a:r>
            <a:endParaRPr lang="es-ES" sz="1200" dirty="0">
              <a:solidFill>
                <a:sysClr val="windowText" lastClr="000000"/>
              </a:solidFill>
            </a:endParaRPr>
          </a:p>
        </p:txBody>
      </p:sp>
      <p:sp>
        <p:nvSpPr>
          <p:cNvPr id="10" name="Flecha a la derecha con muesca 9"/>
          <p:cNvSpPr/>
          <p:nvPr/>
        </p:nvSpPr>
        <p:spPr>
          <a:xfrm>
            <a:off x="6444339" y="23063"/>
            <a:ext cx="2082811" cy="374469"/>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combinatorias</a:t>
            </a:r>
            <a:endParaRPr lang="es-ES" sz="1200" dirty="0">
              <a:solidFill>
                <a:sysClr val="windowText" lastClr="000000"/>
              </a:solidFill>
            </a:endParaRPr>
          </a:p>
        </p:txBody>
      </p:sp>
      <p:pic>
        <p:nvPicPr>
          <p:cNvPr id="11"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971" y="5777604"/>
            <a:ext cx="642938" cy="642938"/>
          </a:xfrm>
          <a:prstGeom prst="rect">
            <a:avLst/>
          </a:prstGeom>
        </p:spPr>
      </p:pic>
      <p:sp>
        <p:nvSpPr>
          <p:cNvPr id="13" name="Elipse 12"/>
          <p:cNvSpPr/>
          <p:nvPr/>
        </p:nvSpPr>
        <p:spPr>
          <a:xfrm>
            <a:off x="1932766" y="5189427"/>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27</a:t>
            </a:r>
            <a:endParaRPr lang="es-ES" dirty="0">
              <a:latin typeface="Comic Sans MS" panose="030F0702030302020204" pitchFamily="66" charset="0"/>
            </a:endParaRPr>
          </a:p>
        </p:txBody>
      </p:sp>
      <p:pic>
        <p:nvPicPr>
          <p:cNvPr id="14"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7623" y="5777604"/>
            <a:ext cx="642938" cy="642938"/>
          </a:xfrm>
          <a:prstGeom prst="rect">
            <a:avLst/>
          </a:prstGeom>
        </p:spPr>
      </p:pic>
    </p:spTree>
    <p:extLst>
      <p:ext uri="{BB962C8B-B14F-4D97-AF65-F5344CB8AC3E}">
        <p14:creationId xmlns:p14="http://schemas.microsoft.com/office/powerpoint/2010/main" val="21286250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smtClean="0"/>
              <a:t>1.7.2 </a:t>
            </a:r>
            <a:r>
              <a:rPr lang="es-ES" dirty="0"/>
              <a:t>Ecuaciones </a:t>
            </a:r>
            <a:r>
              <a:rPr lang="es-ES" dirty="0" smtClean="0"/>
              <a:t>combinatorias</a:t>
            </a:r>
            <a:endParaRPr lang="es-E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938386" cy="369332"/>
          </a:xfrm>
          <a:prstGeom prst="rect">
            <a:avLst/>
          </a:prstGeom>
          <a:solidFill>
            <a:srgbClr val="FFC000"/>
          </a:solidFill>
        </p:spPr>
        <p:txBody>
          <a:bodyPr wrap="none" rtlCol="0">
            <a:spAutoFit/>
          </a:bodyPr>
          <a:lstStyle/>
          <a:p>
            <a:r>
              <a:rPr lang="es-ES" b="1" dirty="0" smtClean="0"/>
              <a:t>Números combinatorios. Aplicaciones</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605949"/>
                <a:ext cx="7417508" cy="3546997"/>
              </a:xfrm>
              <a:prstGeom prst="rect">
                <a:avLst/>
              </a:prstGeom>
              <a:noFill/>
            </p:spPr>
            <p:txBody>
              <a:bodyPr wrap="square" rtlCol="0">
                <a:spAutoFit/>
              </a:bodyPr>
              <a:lstStyle/>
              <a:p>
                <a:r>
                  <a:rPr lang="es-ES" dirty="0" smtClean="0"/>
                  <a:t>Resuelve la ecuación:</a:t>
                </a:r>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𝑎</m:t>
                      </m:r>
                      <m:r>
                        <a:rPr lang="es-ES" sz="1600" b="0" i="1" smtClean="0">
                          <a:latin typeface="Cambria Math" panose="02040503050406030204" pitchFamily="18" charset="0"/>
                        </a:rPr>
                        <m:t>)5·</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𝑥</m:t>
                              </m:r>
                            </m:e>
                            <m:e>
                              <m:r>
                                <a:rPr lang="es-ES" sz="1600" b="0" i="1" smtClean="0">
                                  <a:latin typeface="Cambria Math" panose="02040503050406030204" pitchFamily="18" charset="0"/>
                                </a:rPr>
                                <m:t>2</m:t>
                              </m:r>
                            </m:e>
                          </m:eqArr>
                        </m:e>
                      </m:d>
                      <m:r>
                        <a:rPr lang="es-ES" sz="1600" b="0" i="1" smtClean="0">
                          <a:latin typeface="Cambria Math" panose="02040503050406030204" pitchFamily="18" charset="0"/>
                        </a:rPr>
                        <m:t>=120·</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𝑥</m:t>
                              </m:r>
                            </m:e>
                            <m:e>
                              <m:r>
                                <a:rPr lang="es-ES" b="0" i="1" smtClean="0">
                                  <a:latin typeface="Cambria Math" panose="02040503050406030204" pitchFamily="18" charset="0"/>
                                </a:rPr>
                                <m:t>4</m:t>
                              </m:r>
                            </m:e>
                          </m:eqArr>
                        </m:e>
                      </m:d>
                    </m:oMath>
                  </m:oMathPara>
                </a14:m>
                <a:endParaRPr lang="es-ES" sz="1600" b="0" i="1" dirty="0" smtClean="0"/>
              </a:p>
              <a:p>
                <a:pPr/>
                <a14:m>
                  <m:oMathPara xmlns:m="http://schemas.openxmlformats.org/officeDocument/2006/math">
                    <m:oMathParaPr>
                      <m:jc m:val="center"/>
                    </m:oMathParaPr>
                    <m:oMath xmlns:m="http://schemas.openxmlformats.org/officeDocument/2006/math">
                      <m:r>
                        <a:rPr lang="es-ES" sz="1600" b="0" i="1" smtClean="0">
                          <a:latin typeface="Cambria Math" panose="02040503050406030204" pitchFamily="18" charset="0"/>
                        </a:rPr>
                        <m:t>5·</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𝑥</m:t>
                          </m:r>
                          <m:r>
                            <a:rPr lang="es-ES" sz="1600" b="0" i="1" smtClean="0">
                              <a:latin typeface="Cambria Math" panose="02040503050406030204" pitchFamily="18" charset="0"/>
                            </a:rPr>
                            <m:t>!</m:t>
                          </m:r>
                        </m:num>
                        <m:den>
                          <m:r>
                            <a:rPr lang="es-ES" sz="1600" b="0" i="1" smtClean="0">
                              <a:latin typeface="Cambria Math" panose="02040503050406030204" pitchFamily="18" charset="0"/>
                            </a:rPr>
                            <m:t>2!</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−2</m:t>
                              </m:r>
                            </m:e>
                          </m:d>
                          <m:r>
                            <a:rPr lang="es-ES" sz="1600" b="0" i="1" smtClean="0">
                              <a:latin typeface="Cambria Math" panose="02040503050406030204" pitchFamily="18" charset="0"/>
                            </a:rPr>
                            <m:t>!</m:t>
                          </m:r>
                        </m:den>
                      </m:f>
                      <m:r>
                        <a:rPr lang="es-ES" sz="1600" b="0" i="1" smtClean="0">
                          <a:latin typeface="Cambria Math" panose="02040503050406030204" pitchFamily="18" charset="0"/>
                        </a:rPr>
                        <m:t>=120·</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𝑥</m:t>
                          </m:r>
                          <m:r>
                            <a:rPr lang="es-ES" sz="1600" b="0" i="1" smtClean="0">
                              <a:latin typeface="Cambria Math" panose="02040503050406030204" pitchFamily="18" charset="0"/>
                            </a:rPr>
                            <m:t>!</m:t>
                          </m:r>
                        </m:num>
                        <m:den>
                          <m:r>
                            <a:rPr lang="es-ES" sz="1600" b="0" i="1" smtClean="0">
                              <a:latin typeface="Cambria Math" panose="02040503050406030204" pitchFamily="18" charset="0"/>
                            </a:rPr>
                            <m:t>4!·</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−4</m:t>
                              </m:r>
                            </m:e>
                          </m:d>
                          <m:r>
                            <a:rPr lang="es-ES" sz="1600" b="0" i="1" smtClean="0">
                              <a:latin typeface="Cambria Math" panose="02040503050406030204" pitchFamily="18" charset="0"/>
                            </a:rPr>
                            <m:t>!</m:t>
                          </m:r>
                        </m:den>
                      </m:f>
                    </m:oMath>
                  </m:oMathPara>
                </a14:m>
                <a:endParaRPr lang="es-ES" sz="1600" b="0" i="1" dirty="0" smtClean="0"/>
              </a:p>
              <a:p>
                <a:pPr/>
                <a14:m>
                  <m:oMathPara xmlns:m="http://schemas.openxmlformats.org/officeDocument/2006/math">
                    <m:oMathParaPr>
                      <m:jc m:val="center"/>
                    </m:oMathParaPr>
                    <m:oMath xmlns:m="http://schemas.openxmlformats.org/officeDocument/2006/math">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𝑥</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−4</m:t>
                              </m:r>
                            </m:e>
                          </m:d>
                          <m:r>
                            <a:rPr lang="es-ES" sz="1600" b="0" i="1" smtClean="0">
                              <a:latin typeface="Cambria Math" panose="02040503050406030204" pitchFamily="18" charset="0"/>
                            </a:rPr>
                            <m:t>!</m:t>
                          </m:r>
                        </m:num>
                        <m:den>
                          <m:r>
                            <a:rPr lang="es-ES" sz="1600" b="0" i="1" smtClean="0">
                              <a:latin typeface="Cambria Math" panose="02040503050406030204" pitchFamily="18" charset="0"/>
                            </a:rPr>
                            <m:t>𝑥</m:t>
                          </m:r>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−2</m:t>
                              </m:r>
                            </m:e>
                          </m:d>
                          <m:r>
                            <a:rPr lang="es-ES" sz="1600" b="0" i="1" smtClean="0">
                              <a:latin typeface="Cambria Math" panose="02040503050406030204" pitchFamily="18" charset="0"/>
                            </a:rPr>
                            <m:t>!</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120·2!</m:t>
                          </m:r>
                        </m:num>
                        <m:den>
                          <m:r>
                            <a:rPr lang="es-ES" sz="1600" b="0" i="1" smtClean="0">
                              <a:latin typeface="Cambria Math" panose="02040503050406030204" pitchFamily="18" charset="0"/>
                            </a:rPr>
                            <m:t>5·4!</m:t>
                          </m:r>
                        </m:den>
                      </m:f>
                    </m:oMath>
                  </m:oMathPara>
                </a14:m>
                <a:endParaRPr lang="es-ES" sz="1600" b="0" i="1" dirty="0" smtClean="0"/>
              </a:p>
              <a:p>
                <a:pPr/>
                <a14:m>
                  <m:oMathPara xmlns:m="http://schemas.openxmlformats.org/officeDocument/2006/math">
                    <m:oMathParaPr>
                      <m:jc m:val="center"/>
                    </m:oMathParaPr>
                    <m:oMath xmlns:m="http://schemas.openxmlformats.org/officeDocument/2006/math">
                      <m:f>
                        <m:fPr>
                          <m:ctrlPr>
                            <a:rPr lang="es-ES" sz="1600" b="0" i="1" smtClean="0">
                              <a:latin typeface="Cambria Math" panose="02040503050406030204" pitchFamily="18" charset="0"/>
                            </a:rPr>
                          </m:ctrlPr>
                        </m:fPr>
                        <m:num>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−4</m:t>
                              </m:r>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−3</m:t>
                              </m:r>
                            </m:e>
                          </m:d>
                          <m:r>
                            <a:rPr lang="es-ES" sz="1600" b="0" i="1" smtClean="0">
                              <a:latin typeface="Cambria Math" panose="02040503050406030204" pitchFamily="18" charset="0"/>
                            </a:rPr>
                            <m:t>·</m:t>
                          </m:r>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𝑥</m:t>
                              </m:r>
                              <m:r>
                                <a:rPr lang="es-ES" sz="1600" b="0" i="1" smtClean="0">
                                  <a:solidFill>
                                    <a:srgbClr val="FF0000"/>
                                  </a:solidFill>
                                  <a:latin typeface="Cambria Math" panose="02040503050406030204" pitchFamily="18" charset="0"/>
                                </a:rPr>
                                <m:t>−2</m:t>
                              </m:r>
                            </m:e>
                          </m:d>
                          <m:r>
                            <a:rPr lang="es-ES" sz="1600" b="0" i="1" smtClean="0">
                              <a:solidFill>
                                <a:srgbClr val="FF0000"/>
                              </a:solidFill>
                              <a:latin typeface="Cambria Math" panose="02040503050406030204" pitchFamily="18" charset="0"/>
                            </a:rPr>
                            <m:t>·</m:t>
                          </m:r>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𝑥</m:t>
                              </m:r>
                              <m:r>
                                <a:rPr lang="es-ES" sz="1600" b="0" i="1" smtClean="0">
                                  <a:solidFill>
                                    <a:srgbClr val="FF0000"/>
                                  </a:solidFill>
                                  <a:latin typeface="Cambria Math" panose="02040503050406030204" pitchFamily="18" charset="0"/>
                                </a:rPr>
                                <m:t>−1</m:t>
                              </m:r>
                            </m:e>
                          </m:d>
                          <m:r>
                            <a:rPr lang="es-ES" sz="1600" b="0" i="1" smtClean="0">
                              <a:solidFill>
                                <a:srgbClr val="FF0000"/>
                              </a:solidFill>
                              <a:latin typeface="Cambria Math" panose="02040503050406030204" pitchFamily="18" charset="0"/>
                            </a:rPr>
                            <m:t>·…·3·2·1</m:t>
                          </m:r>
                        </m:num>
                        <m:den>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𝑥</m:t>
                              </m:r>
                              <m:r>
                                <a:rPr lang="es-ES" sz="1600" b="0" i="1" smtClean="0">
                                  <a:solidFill>
                                    <a:srgbClr val="FF0000"/>
                                  </a:solidFill>
                                  <a:latin typeface="Cambria Math" panose="02040503050406030204" pitchFamily="18" charset="0"/>
                                </a:rPr>
                                <m:t>−2</m:t>
                              </m:r>
                            </m:e>
                          </m:d>
                          <m:r>
                            <a:rPr lang="es-ES" sz="1600" b="0" i="1" smtClean="0">
                              <a:solidFill>
                                <a:srgbClr val="FF0000"/>
                              </a:solidFill>
                              <a:latin typeface="Cambria Math" panose="02040503050406030204" pitchFamily="18" charset="0"/>
                            </a:rPr>
                            <m:t>·</m:t>
                          </m:r>
                          <m:d>
                            <m:dPr>
                              <m:ctrlPr>
                                <a:rPr lang="es-ES" sz="1600" b="0" i="1" smtClean="0">
                                  <a:solidFill>
                                    <a:srgbClr val="FF0000"/>
                                  </a:solidFill>
                                  <a:latin typeface="Cambria Math" panose="02040503050406030204" pitchFamily="18" charset="0"/>
                                </a:rPr>
                              </m:ctrlPr>
                            </m:dPr>
                            <m:e>
                              <m:r>
                                <a:rPr lang="es-ES" sz="1600" b="0" i="1" smtClean="0">
                                  <a:solidFill>
                                    <a:srgbClr val="FF0000"/>
                                  </a:solidFill>
                                  <a:latin typeface="Cambria Math" panose="02040503050406030204" pitchFamily="18" charset="0"/>
                                </a:rPr>
                                <m:t>𝑥</m:t>
                              </m:r>
                              <m:r>
                                <a:rPr lang="es-ES" sz="1600" b="0" i="1" smtClean="0">
                                  <a:solidFill>
                                    <a:srgbClr val="FF0000"/>
                                  </a:solidFill>
                                  <a:latin typeface="Cambria Math" panose="02040503050406030204" pitchFamily="18" charset="0"/>
                                </a:rPr>
                                <m:t>−1</m:t>
                              </m:r>
                            </m:e>
                          </m:d>
                          <m:r>
                            <a:rPr lang="es-ES" sz="1600" b="0" i="1" smtClean="0">
                              <a:solidFill>
                                <a:srgbClr val="FF0000"/>
                              </a:solidFill>
                              <a:latin typeface="Cambria Math" panose="02040503050406030204" pitchFamily="18" charset="0"/>
                            </a:rPr>
                            <m:t>·…·3·2·1</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solidFill>
                                <a:srgbClr val="FF0000"/>
                              </a:solidFill>
                              <a:latin typeface="Cambria Math" panose="02040503050406030204" pitchFamily="18" charset="0"/>
                            </a:rPr>
                            <m:t>120</m:t>
                          </m:r>
                          <m:r>
                            <a:rPr lang="es-ES" sz="1600" b="0" i="1" smtClean="0">
                              <a:solidFill>
                                <a:srgbClr val="00B050"/>
                              </a:solidFill>
                              <a:latin typeface="Cambria Math" panose="02040503050406030204" pitchFamily="18" charset="0"/>
                            </a:rPr>
                            <m:t>·2·1</m:t>
                          </m:r>
                        </m:num>
                        <m:den>
                          <m:r>
                            <a:rPr lang="es-ES" sz="1600" b="0" i="1" smtClean="0">
                              <a:solidFill>
                                <a:srgbClr val="FF0000"/>
                              </a:solidFill>
                              <a:latin typeface="Cambria Math" panose="02040503050406030204" pitchFamily="18" charset="0"/>
                            </a:rPr>
                            <m:t>5</m:t>
                          </m:r>
                          <m:r>
                            <a:rPr lang="es-ES" sz="1600" b="0" i="1" smtClean="0">
                              <a:latin typeface="Cambria Math" panose="02040503050406030204" pitchFamily="18" charset="0"/>
                            </a:rPr>
                            <m:t>·</m:t>
                          </m:r>
                          <m:r>
                            <a:rPr lang="es-ES" sz="1600" b="0" i="1" smtClean="0">
                              <a:solidFill>
                                <a:srgbClr val="00B050"/>
                              </a:solidFill>
                              <a:latin typeface="Cambria Math" panose="02040503050406030204" pitchFamily="18" charset="0"/>
                            </a:rPr>
                            <m:t>4·3·2·1</m:t>
                          </m:r>
                        </m:den>
                      </m:f>
                    </m:oMath>
                  </m:oMathPara>
                </a14:m>
                <a:endParaRPr lang="es-ES" sz="1600" b="0" i="1" dirty="0" smtClean="0"/>
              </a:p>
              <a:p>
                <a:pPr/>
                <a14:m>
                  <m:oMathPara xmlns:m="http://schemas.openxmlformats.org/officeDocument/2006/math">
                    <m:oMathParaPr>
                      <m:jc m:val="center"/>
                    </m:oMathParaPr>
                    <m:oMath xmlns:m="http://schemas.openxmlformats.org/officeDocument/2006/math">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−4</m:t>
                          </m:r>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−3</m:t>
                          </m:r>
                        </m:e>
                      </m:d>
                      <m:r>
                        <a:rPr lang="es-ES" sz="1600" b="0" i="1" smtClean="0">
                          <a:latin typeface="Cambria Math" panose="02040503050406030204" pitchFamily="18" charset="0"/>
                        </a:rPr>
                        <m:t>=2</m:t>
                      </m:r>
                    </m:oMath>
                  </m:oMathPara>
                </a14:m>
                <a:endParaRPr lang="es-ES" sz="1600" b="0" i="1" dirty="0" smtClean="0"/>
              </a:p>
              <a:p>
                <a:pPr/>
                <a14:m>
                  <m:oMathPara xmlns:m="http://schemas.openxmlformats.org/officeDocument/2006/math">
                    <m:oMathParaPr>
                      <m:jc m:val="center"/>
                    </m:oMathParaPr>
                    <m:oMath xmlns:m="http://schemas.openxmlformats.org/officeDocument/2006/math">
                      <m:sSup>
                        <m:sSupPr>
                          <m:ctrlPr>
                            <a:rPr lang="es-ES" sz="1600" b="0" i="1" smtClean="0">
                              <a:latin typeface="Cambria Math" panose="02040503050406030204" pitchFamily="18" charset="0"/>
                            </a:rPr>
                          </m:ctrlPr>
                        </m:sSupPr>
                        <m:e>
                          <m:r>
                            <a:rPr lang="es-ES" sz="1600" i="1" smtClean="0">
                              <a:latin typeface="Cambria Math" panose="02040503050406030204" pitchFamily="18" charset="0"/>
                            </a:rPr>
                            <m:t>𝑥</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−3</m:t>
                      </m:r>
                      <m:r>
                        <a:rPr lang="es-ES" sz="1600" b="0" i="1" smtClean="0">
                          <a:latin typeface="Cambria Math" panose="02040503050406030204" pitchFamily="18" charset="0"/>
                        </a:rPr>
                        <m:t>𝑥</m:t>
                      </m:r>
                      <m:r>
                        <a:rPr lang="es-ES" sz="1600" b="0" i="1" smtClean="0">
                          <a:latin typeface="Cambria Math" panose="02040503050406030204" pitchFamily="18" charset="0"/>
                        </a:rPr>
                        <m:t>−4</m:t>
                      </m:r>
                      <m:r>
                        <a:rPr lang="es-ES" sz="1600" b="0" i="1" smtClean="0">
                          <a:latin typeface="Cambria Math" panose="02040503050406030204" pitchFamily="18" charset="0"/>
                        </a:rPr>
                        <m:t>𝑥</m:t>
                      </m:r>
                      <m:r>
                        <a:rPr lang="es-ES" sz="1600" b="0" i="1" smtClean="0">
                          <a:latin typeface="Cambria Math" panose="02040503050406030204" pitchFamily="18" charset="0"/>
                        </a:rPr>
                        <m:t>+12−2=0</m:t>
                      </m:r>
                    </m:oMath>
                  </m:oMathPara>
                </a14:m>
                <a:endParaRPr lang="es-ES" sz="1600" b="0" i="1" dirty="0" smtClean="0"/>
              </a:p>
              <a:p>
                <a:pPr/>
                <a14:m>
                  <m:oMathPara xmlns:m="http://schemas.openxmlformats.org/officeDocument/2006/math">
                    <m:oMathParaPr>
                      <m:jc m:val="center"/>
                    </m:oMathParaPr>
                    <m:oMath xmlns:m="http://schemas.openxmlformats.org/officeDocument/2006/math">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𝑥</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−7</m:t>
                      </m:r>
                      <m:r>
                        <a:rPr lang="es-ES" sz="1600" b="0" i="1" smtClean="0">
                          <a:latin typeface="Cambria Math" panose="02040503050406030204" pitchFamily="18" charset="0"/>
                        </a:rPr>
                        <m:t>𝑥</m:t>
                      </m:r>
                      <m:r>
                        <a:rPr lang="es-ES" sz="1600" b="0" i="1" smtClean="0">
                          <a:latin typeface="Cambria Math" panose="02040503050406030204" pitchFamily="18" charset="0"/>
                        </a:rPr>
                        <m:t>+10=0⇒</m:t>
                      </m:r>
                      <m:r>
                        <a:rPr lang="es-ES" sz="1600" b="0" i="1" smtClean="0">
                          <a:latin typeface="Cambria Math" panose="02040503050406030204" pitchFamily="18" charset="0"/>
                        </a:rPr>
                        <m:t>𝑥</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7±</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49−40</m:t>
                              </m:r>
                            </m:e>
                          </m:rad>
                        </m:num>
                        <m:den>
                          <m:r>
                            <a:rPr lang="es-ES" sz="1600" b="0" i="1" smtClean="0">
                              <a:latin typeface="Cambria Math" panose="02040503050406030204" pitchFamily="18" charset="0"/>
                            </a:rPr>
                            <m:t>2</m:t>
                          </m:r>
                        </m:den>
                      </m:f>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m>
                            <m:mPr>
                              <m:mcs>
                                <m:mc>
                                  <m:mcPr>
                                    <m:count m:val="1"/>
                                    <m:mcJc m:val="center"/>
                                  </m:mcPr>
                                </m:mc>
                              </m:mcs>
                              <m:ctrlPr>
                                <a:rPr lang="es-ES" sz="1600" i="1">
                                  <a:latin typeface="Cambria Math" panose="02040503050406030204" pitchFamily="18" charset="0"/>
                                </a:rPr>
                              </m:ctrlPr>
                            </m:mPr>
                            <m:mr>
                              <m:e>
                                <m:r>
                                  <m:rPr>
                                    <m:brk m:alnAt="7"/>
                                  </m:rPr>
                                  <a:rPr lang="es-ES" sz="1600" b="0" i="1" smtClean="0">
                                    <a:latin typeface="Cambria Math" panose="02040503050406030204" pitchFamily="18" charset="0"/>
                                  </a:rPr>
                                  <m:t>𝑥</m:t>
                                </m:r>
                                <m:r>
                                  <a:rPr lang="es-ES" sz="1600" b="0" i="1" smtClean="0">
                                    <a:latin typeface="Cambria Math" panose="02040503050406030204" pitchFamily="18" charset="0"/>
                                  </a:rPr>
                                  <m:t>=5</m:t>
                                </m:r>
                              </m:e>
                            </m:mr>
                            <m:mr>
                              <m:e>
                                <m:r>
                                  <a:rPr lang="es-ES" sz="1600" b="0" i="1" smtClean="0">
                                    <a:latin typeface="Cambria Math" panose="02040503050406030204" pitchFamily="18" charset="0"/>
                                  </a:rPr>
                                  <m:t>𝑥</m:t>
                                </m:r>
                                <m:r>
                                  <a:rPr lang="es-ES" sz="1600" b="0" i="1" smtClean="0">
                                    <a:latin typeface="Cambria Math" panose="02040503050406030204" pitchFamily="18" charset="0"/>
                                  </a:rPr>
                                  <m:t>=2</m:t>
                                </m:r>
                              </m:e>
                            </m:mr>
                          </m:m>
                        </m:e>
                      </m:d>
                    </m:oMath>
                  </m:oMathPara>
                </a14:m>
                <a:endParaRPr lang="es-ES" sz="1600" b="0" i="1" dirty="0" smtClean="0"/>
              </a:p>
              <a:p>
                <a:pPr/>
                <a14:m>
                  <m:oMathPara xmlns:m="http://schemas.openxmlformats.org/officeDocument/2006/math">
                    <m:oMathParaPr>
                      <m:jc m:val="center"/>
                    </m:oMathParaPr>
                    <m:oMath xmlns:m="http://schemas.openxmlformats.org/officeDocument/2006/math">
                      <m:r>
                        <a:rPr lang="es-ES" sz="1600" b="0" i="1" smtClean="0">
                          <a:latin typeface="Cambria Math" panose="02040503050406030204" pitchFamily="18" charset="0"/>
                        </a:rPr>
                        <m:t>𝑥</m:t>
                      </m:r>
                      <m:r>
                        <a:rPr lang="es-ES" sz="1600" b="0" i="1" smtClean="0">
                          <a:latin typeface="Cambria Math" panose="02040503050406030204" pitchFamily="18" charset="0"/>
                        </a:rPr>
                        <m:t>=2 </m:t>
                      </m:r>
                      <m:r>
                        <a:rPr lang="es-ES" sz="1600" b="0" i="1" smtClean="0">
                          <a:latin typeface="Cambria Math" panose="02040503050406030204" pitchFamily="18" charset="0"/>
                        </a:rPr>
                        <m:t>𝑛𝑜</m:t>
                      </m:r>
                      <m:r>
                        <a:rPr lang="es-ES" sz="1600" b="0" i="1" smtClean="0">
                          <a:latin typeface="Cambria Math" panose="02040503050406030204" pitchFamily="18" charset="0"/>
                        </a:rPr>
                        <m:t> </m:t>
                      </m:r>
                      <m:r>
                        <a:rPr lang="es-ES" sz="1600" b="0" i="1" smtClean="0">
                          <a:latin typeface="Cambria Math" panose="02040503050406030204" pitchFamily="18" charset="0"/>
                        </a:rPr>
                        <m:t>𝑝𝑢𝑒𝑑𝑒</m:t>
                      </m:r>
                      <m:r>
                        <a:rPr lang="es-ES" sz="1600" b="0" i="1" smtClean="0">
                          <a:latin typeface="Cambria Math" panose="02040503050406030204" pitchFamily="18" charset="0"/>
                        </a:rPr>
                        <m:t> </m:t>
                      </m:r>
                      <m:r>
                        <a:rPr lang="es-ES" sz="1600" b="0" i="1" smtClean="0">
                          <a:latin typeface="Cambria Math" panose="02040503050406030204" pitchFamily="18" charset="0"/>
                        </a:rPr>
                        <m:t>𝑠𝑒𝑟</m:t>
                      </m:r>
                      <m:r>
                        <a:rPr lang="es-ES" sz="1600" b="0" i="1" smtClean="0">
                          <a:latin typeface="Cambria Math" panose="02040503050406030204" pitchFamily="18" charset="0"/>
                        </a:rPr>
                        <m:t> </m:t>
                      </m:r>
                      <m:r>
                        <a:rPr lang="es-ES" sz="1600" b="0" i="1" smtClean="0">
                          <a:latin typeface="Cambria Math" panose="02040503050406030204" pitchFamily="18" charset="0"/>
                        </a:rPr>
                        <m:t>𝑠𝑜𝑙𝑢𝑐𝑖</m:t>
                      </m:r>
                      <m:r>
                        <a:rPr lang="es-ES" sz="1600" b="0" i="1" smtClean="0">
                          <a:latin typeface="Cambria Math" panose="02040503050406030204" pitchFamily="18" charset="0"/>
                        </a:rPr>
                        <m:t>ó</m:t>
                      </m:r>
                      <m:r>
                        <a:rPr lang="es-ES" sz="1600" b="0" i="1" smtClean="0">
                          <a:latin typeface="Cambria Math" panose="02040503050406030204" pitchFamily="18" charset="0"/>
                        </a:rPr>
                        <m:t>𝑛</m:t>
                      </m:r>
                      <m:r>
                        <a:rPr lang="es-ES" sz="1600" b="0" i="1" smtClean="0">
                          <a:latin typeface="Cambria Math" panose="02040503050406030204" pitchFamily="18" charset="0"/>
                        </a:rPr>
                        <m:t> </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𝑣𝑒𝑟</m:t>
                          </m:r>
                          <m:r>
                            <a:rPr lang="es-ES" sz="1600" b="0" i="1" smtClean="0">
                              <a:latin typeface="Cambria Math" panose="02040503050406030204" pitchFamily="18" charset="0"/>
                            </a:rPr>
                            <m:t> </m:t>
                          </m:r>
                          <m:r>
                            <a:rPr lang="es-ES" sz="1600" b="0" i="1" smtClean="0">
                              <a:latin typeface="Cambria Math" panose="02040503050406030204" pitchFamily="18" charset="0"/>
                            </a:rPr>
                            <m:t>𝑒𝑛𝑢𝑛𝑐𝑖𝑎𝑑𝑜</m:t>
                          </m:r>
                        </m:e>
                      </m:d>
                      <m:r>
                        <a:rPr lang="es-ES" sz="1600" b="0" i="1" smtClean="0">
                          <a:latin typeface="Cambria Math" panose="02040503050406030204" pitchFamily="18" charset="0"/>
                        </a:rPr>
                        <m:t>. </m:t>
                      </m:r>
                      <m:r>
                        <a:rPr lang="es-ES" sz="1600" b="0" i="1" smtClean="0">
                          <a:latin typeface="Cambria Math" panose="02040503050406030204" pitchFamily="18" charset="0"/>
                        </a:rPr>
                        <m:t>𝐿𝑎</m:t>
                      </m:r>
                      <m:r>
                        <a:rPr lang="es-ES" sz="1600" b="0" i="1" smtClean="0">
                          <a:latin typeface="Cambria Math" panose="02040503050406030204" pitchFamily="18" charset="0"/>
                        </a:rPr>
                        <m:t> </m:t>
                      </m:r>
                      <m:r>
                        <a:rPr lang="es-ES" sz="1600" b="0" i="1" smtClean="0">
                          <a:latin typeface="Cambria Math" panose="02040503050406030204" pitchFamily="18" charset="0"/>
                        </a:rPr>
                        <m:t>𝑠𝑜𝑙𝑢𝑐𝑖</m:t>
                      </m:r>
                      <m:r>
                        <a:rPr lang="es-ES" sz="1600" b="0" i="1" smtClean="0">
                          <a:latin typeface="Cambria Math" panose="02040503050406030204" pitchFamily="18" charset="0"/>
                        </a:rPr>
                        <m:t>ó</m:t>
                      </m:r>
                      <m:r>
                        <a:rPr lang="es-ES" sz="1600" b="0" i="1" smtClean="0">
                          <a:latin typeface="Cambria Math" panose="02040503050406030204" pitchFamily="18" charset="0"/>
                        </a:rPr>
                        <m:t>𝑛</m:t>
                      </m:r>
                      <m:r>
                        <a:rPr lang="es-ES" sz="1600" b="0" i="1" smtClean="0">
                          <a:latin typeface="Cambria Math" panose="02040503050406030204" pitchFamily="18" charset="0"/>
                        </a:rPr>
                        <m:t> </m:t>
                      </m:r>
                      <m:r>
                        <a:rPr lang="es-ES" sz="1600" b="0" i="1" smtClean="0">
                          <a:latin typeface="Cambria Math" panose="02040503050406030204" pitchFamily="18" charset="0"/>
                        </a:rPr>
                        <m:t>𝑒𝑠</m:t>
                      </m:r>
                      <m:r>
                        <a:rPr lang="es-ES" sz="1600" b="0" i="1" smtClean="0">
                          <a:latin typeface="Cambria Math" panose="02040503050406030204" pitchFamily="18" charset="0"/>
                        </a:rPr>
                        <m:t> </m:t>
                      </m:r>
                      <m:r>
                        <a:rPr lang="es-ES" sz="1600" b="0" i="1" smtClean="0">
                          <a:latin typeface="Cambria Math" panose="02040503050406030204" pitchFamily="18" charset="0"/>
                        </a:rPr>
                        <m:t>𝑥</m:t>
                      </m:r>
                      <m:r>
                        <a:rPr lang="es-ES" sz="1600" b="0" i="1" smtClean="0">
                          <a:latin typeface="Cambria Math" panose="02040503050406030204" pitchFamily="18" charset="0"/>
                        </a:rPr>
                        <m:t>=5</m:t>
                      </m:r>
                    </m:oMath>
                  </m:oMathPara>
                </a14:m>
                <a:endParaRPr lang="es-ES" sz="1600" b="0" i="1" dirty="0" smtClean="0"/>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605949"/>
                <a:ext cx="7417508" cy="3546997"/>
              </a:xfrm>
              <a:prstGeom prst="rect">
                <a:avLst/>
              </a:prstGeom>
              <a:blipFill rotWithShape="0">
                <a:blip r:embed="rId4"/>
                <a:stretch>
                  <a:fillRect l="-740" t="-859" b="-1031"/>
                </a:stretch>
              </a:blipFill>
            </p:spPr>
            <p:txBody>
              <a:bodyPr/>
              <a:lstStyle/>
              <a:p>
                <a:r>
                  <a:rPr lang="es-ES">
                    <a:noFill/>
                  </a:rPr>
                  <a:t> </a:t>
                </a:r>
              </a:p>
            </p:txBody>
          </p:sp>
        </mc:Fallback>
      </mc:AlternateContent>
      <p:sp>
        <p:nvSpPr>
          <p:cNvPr id="5" name="Rectángulo 4"/>
          <p:cNvSpPr/>
          <p:nvPr/>
        </p:nvSpPr>
        <p:spPr>
          <a:xfrm>
            <a:off x="2046513" y="2325861"/>
            <a:ext cx="6580755" cy="36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p>
            </p:txBody>
          </p:sp>
        </mc:Choice>
        <mc:Fallback xmlns="">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rotWithShape="0">
                <a:blip r:embed="rId5"/>
                <a:stretch>
                  <a:fillRect/>
                </a:stretch>
              </a:blipFill>
            </p:spPr>
            <p:txBody>
              <a:bodyPr/>
              <a:lstStyle/>
              <a:p>
                <a:r>
                  <a:rPr lang="es-ES">
                    <a:noFill/>
                  </a:rPr>
                  <a:t> </a:t>
                </a:r>
              </a:p>
            </p:txBody>
          </p:sp>
        </mc:Fallback>
      </mc:AlternateContent>
      <p:sp>
        <p:nvSpPr>
          <p:cNvPr id="8" name="Flecha a la derecha con muesca 7"/>
          <p:cNvSpPr/>
          <p:nvPr/>
        </p:nvSpPr>
        <p:spPr>
          <a:xfrm>
            <a:off x="1034857" y="30405"/>
            <a:ext cx="1770421" cy="374469"/>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factoriales</a:t>
            </a:r>
            <a:endParaRPr lang="es-ES" sz="1200" dirty="0">
              <a:solidFill>
                <a:sysClr val="windowText" lastClr="000000"/>
              </a:solidFill>
            </a:endParaRPr>
          </a:p>
        </p:txBody>
      </p:sp>
      <p:sp>
        <p:nvSpPr>
          <p:cNvPr id="9" name="Flecha a la derecha con muesca 8"/>
          <p:cNvSpPr/>
          <p:nvPr/>
        </p:nvSpPr>
        <p:spPr>
          <a:xfrm>
            <a:off x="2737383" y="30405"/>
            <a:ext cx="1770421" cy="374469"/>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factoriales</a:t>
            </a:r>
            <a:endParaRPr lang="es-ES" sz="1200" dirty="0">
              <a:solidFill>
                <a:sysClr val="windowText" lastClr="000000"/>
              </a:solidFill>
            </a:endParaRPr>
          </a:p>
        </p:txBody>
      </p:sp>
      <p:sp>
        <p:nvSpPr>
          <p:cNvPr id="10" name="Flecha a la derecha con muesca 9"/>
          <p:cNvSpPr/>
          <p:nvPr/>
        </p:nvSpPr>
        <p:spPr>
          <a:xfrm>
            <a:off x="4439909" y="26734"/>
            <a:ext cx="2082811" cy="374469"/>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combinatorias</a:t>
            </a:r>
            <a:endParaRPr lang="es-ES" sz="1200" dirty="0">
              <a:solidFill>
                <a:sysClr val="windowText" lastClr="000000"/>
              </a:solidFill>
            </a:endParaRPr>
          </a:p>
        </p:txBody>
      </p:sp>
      <p:sp>
        <p:nvSpPr>
          <p:cNvPr id="11" name="Flecha a la derecha con muesca 10"/>
          <p:cNvSpPr/>
          <p:nvPr/>
        </p:nvSpPr>
        <p:spPr>
          <a:xfrm>
            <a:off x="6444339" y="23063"/>
            <a:ext cx="2082811" cy="374469"/>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combinatorias</a:t>
            </a:r>
            <a:endParaRPr lang="es-ES" sz="1200" dirty="0">
              <a:solidFill>
                <a:sysClr val="windowText" lastClr="000000"/>
              </a:solidFill>
            </a:endParaRPr>
          </a:p>
        </p:txBody>
      </p:sp>
    </p:spTree>
    <p:extLst>
      <p:ext uri="{BB962C8B-B14F-4D97-AF65-F5344CB8AC3E}">
        <p14:creationId xmlns:p14="http://schemas.microsoft.com/office/powerpoint/2010/main" val="15322482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1.7.2 Ecuaciones combinatorias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938386" cy="369332"/>
          </a:xfrm>
          <a:prstGeom prst="rect">
            <a:avLst/>
          </a:prstGeom>
          <a:solidFill>
            <a:srgbClr val="FFC000"/>
          </a:solidFill>
        </p:spPr>
        <p:txBody>
          <a:bodyPr wrap="none" rtlCol="0">
            <a:spAutoFit/>
          </a:bodyPr>
          <a:lstStyle/>
          <a:p>
            <a:r>
              <a:rPr lang="es-ES" b="1" dirty="0" smtClean="0"/>
              <a:t>Números combinatorios. Aplicaciones</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594791"/>
                <a:ext cx="7417508" cy="2009461"/>
              </a:xfrm>
              <a:prstGeom prst="rect">
                <a:avLst/>
              </a:prstGeom>
              <a:noFill/>
            </p:spPr>
            <p:txBody>
              <a:bodyPr wrap="square" rtlCol="0">
                <a:spAutoFit/>
              </a:bodyPr>
              <a:lstStyle/>
              <a:p>
                <a:r>
                  <a:rPr lang="es-ES" dirty="0" smtClean="0"/>
                  <a:t>Resuelve las ecuaciones:</a:t>
                </a:r>
              </a:p>
              <a:p>
                <a:endParaRPr lang="es-ES" sz="16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𝑏</m:t>
                      </m:r>
                      <m:r>
                        <a:rPr lang="es-ES" sz="1600" b="0" i="1" smtClean="0">
                          <a:latin typeface="Cambria Math" panose="02040503050406030204" pitchFamily="18" charset="0"/>
                        </a:rPr>
                        <m:t>)</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up>
                          <m:r>
                            <a:rPr lang="es-ES" sz="1600" b="0" i="1" smtClean="0">
                              <a:latin typeface="Cambria Math" panose="02040503050406030204" pitchFamily="18" charset="0"/>
                            </a:rPr>
                            <m:t>4</m:t>
                          </m:r>
                        </m:sup>
                      </m:sSubSup>
                      <m:r>
                        <a:rPr lang="es-ES" sz="1600" b="0" i="1" smtClean="0">
                          <a:latin typeface="Cambria Math" panose="02040503050406030204" pitchFamily="18" charset="0"/>
                        </a:rPr>
                        <m:t>=7·</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up>
                          <m:r>
                            <a:rPr lang="es-ES" sz="1600" b="0" i="1" smtClean="0">
                              <a:latin typeface="Cambria Math" panose="02040503050406030204" pitchFamily="18" charset="0"/>
                            </a:rPr>
                            <m:t>3</m:t>
                          </m:r>
                        </m:sup>
                      </m:sSubSup>
                    </m:oMath>
                  </m:oMathPara>
                </a14:m>
                <a:endParaRPr lang="es-ES" sz="1600" b="0" i="1" dirty="0" smtClean="0"/>
              </a:p>
              <a:p>
                <a:endParaRPr lang="es-ES" sz="1600" b="0" i="1" dirty="0" smtClean="0"/>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𝑐</m:t>
                      </m:r>
                      <m:r>
                        <a:rPr lang="es-ES" sz="1600" b="0" i="1" smtClean="0">
                          <a:latin typeface="Cambria Math" panose="02040503050406030204" pitchFamily="18" charset="0"/>
                        </a:rPr>
                        <m:t>) </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𝑥</m:t>
                              </m:r>
                              <m:r>
                                <a:rPr lang="es-ES" sz="1600" b="0" i="1" smtClean="0">
                                  <a:latin typeface="Cambria Math" panose="02040503050406030204" pitchFamily="18" charset="0"/>
                                </a:rPr>
                                <m:t>+1</m:t>
                              </m:r>
                            </m:e>
                            <m:e>
                              <m:r>
                                <a:rPr lang="es-ES" sz="1600" b="0" i="1" smtClean="0">
                                  <a:latin typeface="Cambria Math" panose="02040503050406030204" pitchFamily="18" charset="0"/>
                                </a:rPr>
                                <m:t>4</m:t>
                              </m:r>
                            </m:e>
                          </m:eqArr>
                        </m:e>
                      </m:d>
                      <m:r>
                        <a:rPr lang="es-ES" sz="1600" b="0" i="1" smtClean="0">
                          <a:latin typeface="Cambria Math" panose="02040503050406030204" pitchFamily="18" charset="0"/>
                        </a:rPr>
                        <m:t>=2</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𝑥</m:t>
                              </m:r>
                            </m:e>
                            <m:e>
                              <m:r>
                                <a:rPr lang="es-ES" sz="1600" b="0" i="1" smtClean="0">
                                  <a:latin typeface="Cambria Math" panose="02040503050406030204" pitchFamily="18" charset="0"/>
                                </a:rPr>
                                <m:t>3</m:t>
                              </m:r>
                            </m:e>
                          </m:eqArr>
                        </m:e>
                      </m:d>
                    </m:oMath>
                  </m:oMathPara>
                </a14:m>
                <a:endParaRPr lang="es-ES" sz="1600" b="0" i="1" dirty="0" smtClean="0"/>
              </a:p>
              <a:p>
                <a:endParaRPr lang="es-ES" sz="1600" i="1" dirty="0"/>
              </a:p>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𝑑</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𝑃</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up>
                          <m:r>
                            <a:rPr lang="es-ES" sz="1600" b="0" i="1" smtClean="0">
                              <a:latin typeface="Cambria Math" panose="02040503050406030204" pitchFamily="18" charset="0"/>
                            </a:rPr>
                            <m:t>2</m:t>
                          </m:r>
                        </m:sup>
                      </m:sSubSup>
                      <m:r>
                        <a:rPr lang="es-ES" sz="1600" b="0" i="1" smtClean="0">
                          <a:latin typeface="Cambria Math" panose="02040503050406030204" pitchFamily="18" charset="0"/>
                        </a:rPr>
                        <m:t>=</m:t>
                      </m:r>
                      <m:r>
                        <a:rPr lang="es-ES" sz="1600" b="0" i="1" smtClean="0">
                          <a:latin typeface="Cambria Math" panose="02040503050406030204" pitchFamily="18" charset="0"/>
                        </a:rPr>
                        <m:t>𝑉</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rPr>
                            <m:t>𝑅</m:t>
                          </m:r>
                        </m:e>
                        <m:sub>
                          <m:r>
                            <a:rPr lang="es-ES" sz="1600" b="0" i="1" smtClean="0">
                              <a:latin typeface="Cambria Math" panose="02040503050406030204" pitchFamily="18" charset="0"/>
                            </a:rPr>
                            <m:t>𝑥</m:t>
                          </m:r>
                          <m:r>
                            <a:rPr lang="es-ES" sz="1600" b="0" i="1" smtClean="0">
                              <a:latin typeface="Cambria Math" panose="02040503050406030204" pitchFamily="18" charset="0"/>
                            </a:rPr>
                            <m:t>+2</m:t>
                          </m:r>
                        </m:sub>
                        <m:sup>
                          <m:r>
                            <a:rPr lang="es-ES" sz="1600" b="0" i="1" smtClean="0">
                              <a:latin typeface="Cambria Math" panose="02040503050406030204" pitchFamily="18" charset="0"/>
                            </a:rPr>
                            <m:t>2</m:t>
                          </m:r>
                        </m:sup>
                      </m:sSubSup>
                    </m:oMath>
                  </m:oMathPara>
                </a14:m>
                <a:endParaRPr lang="es-ES" sz="1600" b="0" i="1" dirty="0" smtClean="0"/>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594791"/>
                <a:ext cx="7417508" cy="2009461"/>
              </a:xfrm>
              <a:prstGeom prst="rect">
                <a:avLst/>
              </a:prstGeom>
              <a:blipFill rotWithShape="0">
                <a:blip r:embed="rId4"/>
                <a:stretch>
                  <a:fillRect l="-740" t="-1824" b="-152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p>
            </p:txBody>
          </p:sp>
        </mc:Choice>
        <mc:Fallback xmlns="">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rotWithShape="0">
                <a:blip r:embed="rId5"/>
                <a:stretch>
                  <a:fillRect/>
                </a:stretch>
              </a:blipFill>
            </p:spPr>
            <p:txBody>
              <a:bodyPr/>
              <a:lstStyle/>
              <a:p>
                <a:r>
                  <a:rPr lang="es-ES">
                    <a:noFill/>
                  </a:rPr>
                  <a:t> </a:t>
                </a:r>
              </a:p>
            </p:txBody>
          </p:sp>
        </mc:Fallback>
      </mc:AlternateContent>
      <p:sp>
        <p:nvSpPr>
          <p:cNvPr id="8" name="Flecha a la derecha con muesca 7"/>
          <p:cNvSpPr/>
          <p:nvPr/>
        </p:nvSpPr>
        <p:spPr>
          <a:xfrm>
            <a:off x="1034857" y="30405"/>
            <a:ext cx="1770421" cy="374469"/>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factoriales</a:t>
            </a:r>
            <a:endParaRPr lang="es-ES" sz="1200" dirty="0">
              <a:solidFill>
                <a:sysClr val="windowText" lastClr="000000"/>
              </a:solidFill>
            </a:endParaRPr>
          </a:p>
        </p:txBody>
      </p:sp>
      <p:sp>
        <p:nvSpPr>
          <p:cNvPr id="9" name="Flecha a la derecha con muesca 8"/>
          <p:cNvSpPr/>
          <p:nvPr/>
        </p:nvSpPr>
        <p:spPr>
          <a:xfrm>
            <a:off x="2737383" y="30405"/>
            <a:ext cx="1770421" cy="374469"/>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factoriales</a:t>
            </a:r>
            <a:endParaRPr lang="es-ES" sz="1200" dirty="0">
              <a:solidFill>
                <a:sysClr val="windowText" lastClr="000000"/>
              </a:solidFill>
            </a:endParaRPr>
          </a:p>
        </p:txBody>
      </p:sp>
      <p:sp>
        <p:nvSpPr>
          <p:cNvPr id="10" name="Flecha a la derecha con muesca 9"/>
          <p:cNvSpPr/>
          <p:nvPr/>
        </p:nvSpPr>
        <p:spPr>
          <a:xfrm>
            <a:off x="4439909" y="26734"/>
            <a:ext cx="2082811" cy="374469"/>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combinatorias</a:t>
            </a:r>
            <a:endParaRPr lang="es-ES" sz="1200" dirty="0">
              <a:solidFill>
                <a:sysClr val="windowText" lastClr="000000"/>
              </a:solidFill>
            </a:endParaRPr>
          </a:p>
        </p:txBody>
      </p:sp>
      <p:sp>
        <p:nvSpPr>
          <p:cNvPr id="11" name="Flecha a la derecha con muesca 10"/>
          <p:cNvSpPr/>
          <p:nvPr/>
        </p:nvSpPr>
        <p:spPr>
          <a:xfrm>
            <a:off x="6444339" y="23063"/>
            <a:ext cx="2082811" cy="374469"/>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ysClr val="windowText" lastClr="000000"/>
                </a:solidFill>
              </a:rPr>
              <a:t>Ecuaciones combinatorias</a:t>
            </a:r>
            <a:endParaRPr lang="es-ES" sz="1200" dirty="0">
              <a:solidFill>
                <a:sysClr val="windowText" lastClr="000000"/>
              </a:solidFill>
            </a:endParaRPr>
          </a:p>
        </p:txBody>
      </p:sp>
      <p:pic>
        <p:nvPicPr>
          <p:cNvPr id="13"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374" y="1956583"/>
            <a:ext cx="642938" cy="642938"/>
          </a:xfrm>
          <a:prstGeom prst="rect">
            <a:avLst/>
          </a:prstGeom>
        </p:spPr>
      </p:pic>
      <p:sp>
        <p:nvSpPr>
          <p:cNvPr id="14" name="Elipse 13"/>
          <p:cNvSpPr/>
          <p:nvPr/>
        </p:nvSpPr>
        <p:spPr>
          <a:xfrm>
            <a:off x="700718" y="2599522"/>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28</a:t>
            </a:r>
            <a:endParaRPr lang="es-ES" dirty="0">
              <a:latin typeface="Comic Sans MS" panose="030F0702030302020204" pitchFamily="66" charset="0"/>
            </a:endParaRPr>
          </a:p>
        </p:txBody>
      </p:sp>
      <p:pic>
        <p:nvPicPr>
          <p:cNvPr id="15"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374" y="2458948"/>
            <a:ext cx="642938" cy="642938"/>
          </a:xfrm>
          <a:prstGeom prst="rect">
            <a:avLst/>
          </a:prstGeom>
        </p:spPr>
      </p:pic>
      <p:pic>
        <p:nvPicPr>
          <p:cNvPr id="16"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6946" y="2986310"/>
            <a:ext cx="642938" cy="642938"/>
          </a:xfrm>
          <a:prstGeom prst="rect">
            <a:avLst/>
          </a:prstGeom>
        </p:spPr>
      </p:pic>
    </p:spTree>
    <p:extLst>
      <p:ext uri="{BB962C8B-B14F-4D97-AF65-F5344CB8AC3E}">
        <p14:creationId xmlns:p14="http://schemas.microsoft.com/office/powerpoint/2010/main" val="27035502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8" name="Cilindro 7"/>
          <p:cNvSpPr/>
          <p:nvPr/>
        </p:nvSpPr>
        <p:spPr>
          <a:xfrm>
            <a:off x="1113234"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ilindro 9"/>
          <p:cNvSpPr/>
          <p:nvPr/>
        </p:nvSpPr>
        <p:spPr>
          <a:xfrm>
            <a:off x="133965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ilindro 10"/>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1793965"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http://upload.wikimedia.org/wikipedia/commons/8/83/Sir_Isaac_Newton_(1643-17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72" y="2040925"/>
            <a:ext cx="3771900" cy="46101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a:spLocks noGrp="1"/>
          </p:cNvSpPr>
          <p:nvPr>
            <p:ph type="title"/>
          </p:nvPr>
        </p:nvSpPr>
        <p:spPr>
          <a:xfrm>
            <a:off x="1113234" y="404874"/>
            <a:ext cx="7514035" cy="617633"/>
          </a:xfrm>
        </p:spPr>
        <p:txBody>
          <a:bodyPr>
            <a:normAutofit fontScale="90000"/>
          </a:bodyPr>
          <a:lstStyle/>
          <a:p>
            <a:r>
              <a:rPr lang="es-ES" dirty="0" smtClean="0"/>
              <a:t>1.8. Binomio de Newton</a:t>
            </a:r>
            <a:endParaRPr lang="es-ES" dirty="0"/>
          </a:p>
        </p:txBody>
      </p:sp>
      <p:pic>
        <p:nvPicPr>
          <p:cNvPr id="2052" name="Picture 4" descr="http://cde.peru.com/ima/0/0/4/9/9/499138/611x4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972" y="1222006"/>
            <a:ext cx="4485248" cy="33621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neuroportraits.eu/sites/neuroportraits.eu/files/styles/colorbox_large/public/portraits/NewtonIsaac1642-1727.png?itok=_xu8t47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709646" y="4584109"/>
            <a:ext cx="1482811" cy="153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13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smtClean="0"/>
              <a:t>1.8.1 Binomio de Newton. </a:t>
            </a:r>
            <a:r>
              <a:rPr lang="es-ES" dirty="0" err="1" smtClean="0"/>
              <a:t>Tartaglia</a:t>
            </a:r>
            <a:endParaRPr lang="es-E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605949"/>
                <a:ext cx="7417508" cy="3569503"/>
              </a:xfrm>
              <a:prstGeom prst="rect">
                <a:avLst/>
              </a:prstGeom>
              <a:noFill/>
            </p:spPr>
            <p:txBody>
              <a:bodyPr wrap="square" rtlCol="0">
                <a:spAutoFit/>
              </a:bodyPr>
              <a:lstStyle/>
              <a:p>
                <a:r>
                  <a:rPr lang="es-ES" dirty="0" smtClean="0"/>
                  <a:t>Desarrollemos las siguientes expresiones:</a:t>
                </a:r>
              </a:p>
              <a:p>
                <a:endParaRPr lang="es-ES" sz="1600" b="0" i="1" dirty="0" smtClean="0"/>
              </a:p>
              <a:p>
                <a:r>
                  <a:rPr lang="es-ES" sz="1600" b="0" i="1" dirty="0" smtClean="0"/>
                  <a:t>0. Suma elevada a cero:</a:t>
                </a: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b="0" i="1" smtClean="0">
                              <a:latin typeface="Cambria Math" panose="02040503050406030204" pitchFamily="18" charset="0"/>
                            </a:rPr>
                            <m:t>0</m:t>
                          </m:r>
                        </m:sup>
                      </m:sSup>
                      <m:r>
                        <a:rPr lang="es-ES" sz="1600" i="1">
                          <a:latin typeface="Cambria Math" panose="02040503050406030204" pitchFamily="18" charset="0"/>
                        </a:rPr>
                        <m:t>=</m:t>
                      </m:r>
                      <m:r>
                        <a:rPr lang="es-ES" sz="1600" b="0" i="1" smtClean="0">
                          <a:latin typeface="Cambria Math" panose="02040503050406030204" pitchFamily="18" charset="0"/>
                        </a:rPr>
                        <m:t>1</m:t>
                      </m:r>
                    </m:oMath>
                  </m:oMathPara>
                </a14:m>
                <a:endParaRPr lang="es-ES" sz="1600" i="1" dirty="0"/>
              </a:p>
              <a:p>
                <a:r>
                  <a:rPr lang="es-ES" sz="1600" i="1" dirty="0" smtClean="0"/>
                  <a:t>1. </a:t>
                </a:r>
                <a:r>
                  <a:rPr lang="es-ES" sz="1600" i="1" dirty="0"/>
                  <a:t>Suma elevada a 1:</a:t>
                </a: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1</m:t>
                          </m:r>
                        </m:sup>
                      </m:sSup>
                      <m:r>
                        <a:rPr lang="es-ES" sz="1600" i="1">
                          <a:latin typeface="Cambria Math" panose="02040503050406030204" pitchFamily="18" charset="0"/>
                        </a:rPr>
                        <m:t>=</m:t>
                      </m:r>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oMath>
                  </m:oMathPara>
                </a14:m>
                <a:endParaRPr lang="es-ES" sz="1600" i="1" dirty="0"/>
              </a:p>
              <a:p>
                <a:endParaRPr lang="es-ES" sz="1600" i="1" dirty="0"/>
              </a:p>
              <a:p>
                <a:endParaRPr lang="es-ES" sz="1600" i="1" dirty="0"/>
              </a:p>
              <a:p>
                <a:r>
                  <a:rPr lang="es-ES" sz="1600" i="1" dirty="0" smtClean="0"/>
                  <a:t>2. </a:t>
                </a:r>
                <a:r>
                  <a:rPr lang="es-ES" sz="1600" i="1" dirty="0"/>
                  <a:t>Cuadrado de una suma</a:t>
                </a: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2</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2</m:t>
                          </m:r>
                        </m:sup>
                      </m:sSup>
                      <m:r>
                        <a:rPr lang="es-ES" sz="1600" i="1">
                          <a:latin typeface="Cambria Math" panose="02040503050406030204" pitchFamily="18" charset="0"/>
                        </a:rPr>
                        <m:t>+2</m:t>
                      </m:r>
                      <m:r>
                        <a:rPr lang="es-ES" sz="1600" i="1">
                          <a:latin typeface="Cambria Math" panose="02040503050406030204" pitchFamily="18" charset="0"/>
                        </a:rPr>
                        <m:t>𝑎𝑏</m:t>
                      </m:r>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oMath>
                  </m:oMathPara>
                </a14:m>
                <a:endParaRPr lang="es-ES" sz="1600" i="1" dirty="0"/>
              </a:p>
              <a:p>
                <a:endParaRPr lang="es-ES" sz="1600" i="1" dirty="0"/>
              </a:p>
              <a:p>
                <a:r>
                  <a:rPr lang="es-ES" sz="1600" i="1" dirty="0" smtClean="0"/>
                  <a:t>3. </a:t>
                </a:r>
                <a:r>
                  <a:rPr lang="es-ES" sz="1600" i="1" dirty="0"/>
                  <a:t>Cubo de una suma (con calma)</a:t>
                </a:r>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3</m:t>
                          </m:r>
                        </m:sup>
                      </m:sSup>
                      <m:r>
                        <a:rPr lang="es-ES" sz="1600" i="1">
                          <a:latin typeface="Cambria Math" panose="02040503050406030204" pitchFamily="18" charset="0"/>
                        </a:rPr>
                        <m:t>=</m:t>
                      </m:r>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r>
                        <a:rPr lang="es-ES" sz="1600" i="1">
                          <a:latin typeface="Cambria Math" panose="02040503050406030204" pitchFamily="18" charset="0"/>
                        </a:rPr>
                        <m:t>·</m:t>
                      </m:r>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r>
                        <a:rPr lang="es-ES" sz="1600" i="1">
                          <a:latin typeface="Cambria Math" panose="02040503050406030204" pitchFamily="18" charset="0"/>
                        </a:rPr>
                        <m:t>·</m:t>
                      </m:r>
                      <m:d>
                        <m:dPr>
                          <m:ctrlPr>
                            <a:rPr lang="es-ES" sz="1600" i="1">
                              <a:latin typeface="Cambria Math" panose="02040503050406030204" pitchFamily="18" charset="0"/>
                            </a:rPr>
                          </m:ctrlPr>
                        </m:dPr>
                        <m:e>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2</m:t>
                              </m:r>
                            </m:sup>
                          </m:sSup>
                          <m:r>
                            <a:rPr lang="es-ES" sz="1600" i="1">
                              <a:latin typeface="Cambria Math" panose="02040503050406030204" pitchFamily="18" charset="0"/>
                            </a:rPr>
                            <m:t>+2</m:t>
                          </m:r>
                          <m:r>
                            <a:rPr lang="es-ES" sz="1600" i="1">
                              <a:latin typeface="Cambria Math" panose="02040503050406030204" pitchFamily="18" charset="0"/>
                            </a:rPr>
                            <m:t>𝑎𝑏</m:t>
                          </m:r>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e>
                      </m:d>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3</m:t>
                          </m:r>
                        </m:sup>
                      </m:sSup>
                      <m:r>
                        <a:rPr lang="es-ES" sz="1600" i="1">
                          <a:latin typeface="Cambria Math" panose="02040503050406030204" pitchFamily="18" charset="0"/>
                        </a:rPr>
                        <m:t>+</m:t>
                      </m:r>
                      <m:r>
                        <a:rPr lang="es-ES" sz="1600" i="1">
                          <a:solidFill>
                            <a:srgbClr val="0070C0"/>
                          </a:solidFill>
                          <a:latin typeface="Cambria Math" panose="02040503050406030204" pitchFamily="18" charset="0"/>
                        </a:rPr>
                        <m:t>2</m:t>
                      </m:r>
                      <m:sSup>
                        <m:sSupPr>
                          <m:ctrlPr>
                            <a:rPr lang="es-ES" sz="1600" i="1">
                              <a:solidFill>
                                <a:srgbClr val="0070C0"/>
                              </a:solidFill>
                              <a:latin typeface="Cambria Math" panose="02040503050406030204" pitchFamily="18" charset="0"/>
                            </a:rPr>
                          </m:ctrlPr>
                        </m:sSupPr>
                        <m:e>
                          <m:r>
                            <a:rPr lang="es-ES" sz="1600" i="1">
                              <a:solidFill>
                                <a:srgbClr val="0070C0"/>
                              </a:solidFill>
                              <a:latin typeface="Cambria Math" panose="02040503050406030204" pitchFamily="18" charset="0"/>
                            </a:rPr>
                            <m:t>𝑎</m:t>
                          </m:r>
                        </m:e>
                        <m:sup>
                          <m:r>
                            <a:rPr lang="es-ES" sz="1600" i="1">
                              <a:solidFill>
                                <a:srgbClr val="0070C0"/>
                              </a:solidFill>
                              <a:latin typeface="Cambria Math" panose="02040503050406030204" pitchFamily="18" charset="0"/>
                            </a:rPr>
                            <m:t>2</m:t>
                          </m:r>
                        </m:sup>
                      </m:sSup>
                      <m:r>
                        <a:rPr lang="es-ES" sz="1600" i="1">
                          <a:solidFill>
                            <a:srgbClr val="0070C0"/>
                          </a:solidFill>
                          <a:latin typeface="Cambria Math" panose="02040503050406030204" pitchFamily="18" charset="0"/>
                        </a:rPr>
                        <m:t>𝑏</m:t>
                      </m:r>
                      <m:r>
                        <a:rPr lang="es-ES" sz="1600" i="1">
                          <a:latin typeface="Cambria Math" panose="02040503050406030204" pitchFamily="18" charset="0"/>
                        </a:rPr>
                        <m:t>+</m:t>
                      </m:r>
                      <m:r>
                        <a:rPr lang="es-ES" sz="1600" i="1">
                          <a:solidFill>
                            <a:srgbClr val="00B050"/>
                          </a:solidFill>
                          <a:latin typeface="Cambria Math" panose="02040503050406030204" pitchFamily="18" charset="0"/>
                        </a:rPr>
                        <m:t>𝑎</m:t>
                      </m:r>
                      <m:sSup>
                        <m:sSupPr>
                          <m:ctrlPr>
                            <a:rPr lang="es-ES" sz="1600" i="1">
                              <a:solidFill>
                                <a:srgbClr val="00B050"/>
                              </a:solidFill>
                              <a:latin typeface="Cambria Math" panose="02040503050406030204" pitchFamily="18" charset="0"/>
                            </a:rPr>
                          </m:ctrlPr>
                        </m:sSupPr>
                        <m:e>
                          <m:r>
                            <a:rPr lang="es-ES" sz="1600" i="1">
                              <a:solidFill>
                                <a:srgbClr val="00B050"/>
                              </a:solidFill>
                              <a:latin typeface="Cambria Math" panose="02040503050406030204" pitchFamily="18" charset="0"/>
                            </a:rPr>
                            <m:t>𝑏</m:t>
                          </m:r>
                        </m:e>
                        <m:sup>
                          <m:r>
                            <a:rPr lang="es-ES" sz="1600" i="1">
                              <a:solidFill>
                                <a:srgbClr val="00B050"/>
                              </a:solidFill>
                              <a:latin typeface="Cambria Math" panose="02040503050406030204" pitchFamily="18" charset="0"/>
                            </a:rPr>
                            <m:t>2</m:t>
                          </m:r>
                        </m:sup>
                      </m:sSup>
                      <m:r>
                        <a:rPr lang="es-ES" sz="1600" i="1">
                          <a:latin typeface="Cambria Math" panose="02040503050406030204" pitchFamily="18" charset="0"/>
                        </a:rPr>
                        <m:t>+</m:t>
                      </m:r>
                      <m:sSup>
                        <m:sSupPr>
                          <m:ctrlPr>
                            <a:rPr lang="es-ES" sz="1600" i="1">
                              <a:solidFill>
                                <a:srgbClr val="0070C0"/>
                              </a:solidFill>
                              <a:latin typeface="Cambria Math" panose="02040503050406030204" pitchFamily="18" charset="0"/>
                            </a:rPr>
                          </m:ctrlPr>
                        </m:sSupPr>
                        <m:e>
                          <m:r>
                            <a:rPr lang="es-ES" sz="1600" i="1">
                              <a:solidFill>
                                <a:srgbClr val="0070C0"/>
                              </a:solidFill>
                              <a:latin typeface="Cambria Math" panose="02040503050406030204" pitchFamily="18" charset="0"/>
                            </a:rPr>
                            <m:t>𝑎</m:t>
                          </m:r>
                        </m:e>
                        <m:sup>
                          <m:r>
                            <a:rPr lang="es-ES" sz="1600" i="1">
                              <a:solidFill>
                                <a:srgbClr val="0070C0"/>
                              </a:solidFill>
                              <a:latin typeface="Cambria Math" panose="02040503050406030204" pitchFamily="18" charset="0"/>
                            </a:rPr>
                            <m:t>2</m:t>
                          </m:r>
                        </m:sup>
                      </m:sSup>
                      <m:r>
                        <a:rPr lang="es-ES" sz="1600" i="1">
                          <a:solidFill>
                            <a:srgbClr val="0070C0"/>
                          </a:solidFill>
                          <a:latin typeface="Cambria Math" panose="02040503050406030204" pitchFamily="18" charset="0"/>
                        </a:rPr>
                        <m:t>𝑏</m:t>
                      </m:r>
                      <m:r>
                        <a:rPr lang="es-ES" sz="1600" i="1">
                          <a:latin typeface="Cambria Math" panose="02040503050406030204" pitchFamily="18" charset="0"/>
                        </a:rPr>
                        <m:t>+</m:t>
                      </m:r>
                      <m:r>
                        <a:rPr lang="es-ES" sz="1600" i="1">
                          <a:solidFill>
                            <a:srgbClr val="00B050"/>
                          </a:solidFill>
                          <a:latin typeface="Cambria Math" panose="02040503050406030204" pitchFamily="18" charset="0"/>
                        </a:rPr>
                        <m:t>2</m:t>
                      </m:r>
                      <m:r>
                        <a:rPr lang="es-ES" sz="1600" i="1">
                          <a:solidFill>
                            <a:srgbClr val="00B050"/>
                          </a:solidFill>
                          <a:latin typeface="Cambria Math" panose="02040503050406030204" pitchFamily="18" charset="0"/>
                        </a:rPr>
                        <m:t>𝑎</m:t>
                      </m:r>
                      <m:sSup>
                        <m:sSupPr>
                          <m:ctrlPr>
                            <a:rPr lang="es-ES" sz="1600" i="1">
                              <a:solidFill>
                                <a:srgbClr val="00B050"/>
                              </a:solidFill>
                              <a:latin typeface="Cambria Math" panose="02040503050406030204" pitchFamily="18" charset="0"/>
                            </a:rPr>
                          </m:ctrlPr>
                        </m:sSupPr>
                        <m:e>
                          <m:r>
                            <a:rPr lang="es-ES" sz="1600" i="1">
                              <a:solidFill>
                                <a:srgbClr val="00B050"/>
                              </a:solidFill>
                              <a:latin typeface="Cambria Math" panose="02040503050406030204" pitchFamily="18" charset="0"/>
                            </a:rPr>
                            <m:t>𝑏</m:t>
                          </m:r>
                        </m:e>
                        <m:sup>
                          <m:r>
                            <a:rPr lang="es-ES" sz="1600" i="1">
                              <a:solidFill>
                                <a:srgbClr val="00B050"/>
                              </a:solidFill>
                              <a:latin typeface="Cambria Math" panose="02040503050406030204" pitchFamily="18" charset="0"/>
                            </a:rPr>
                            <m:t>2</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3</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3</m:t>
                          </m:r>
                        </m:sup>
                      </m:sSup>
                      <m:r>
                        <a:rPr lang="es-ES" sz="1600" i="1">
                          <a:latin typeface="Cambria Math" panose="02040503050406030204" pitchFamily="18" charset="0"/>
                        </a:rPr>
                        <m:t>+3</m:t>
                      </m:r>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2</m:t>
                          </m:r>
                        </m:sup>
                      </m:sSup>
                      <m:r>
                        <a:rPr lang="es-ES" sz="1600" i="1">
                          <a:latin typeface="Cambria Math" panose="02040503050406030204" pitchFamily="18" charset="0"/>
                        </a:rPr>
                        <m:t>𝑏</m:t>
                      </m:r>
                      <m:r>
                        <a:rPr lang="es-ES" sz="1600" i="1">
                          <a:latin typeface="Cambria Math" panose="02040503050406030204" pitchFamily="18" charset="0"/>
                        </a:rPr>
                        <m:t>+3</m:t>
                      </m:r>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3</m:t>
                          </m:r>
                        </m:sup>
                      </m:sSup>
                    </m:oMath>
                  </m:oMathPara>
                </a14:m>
                <a:endParaRPr lang="es-ES" sz="1600" b="0" i="1" dirty="0" smtClean="0"/>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605949"/>
                <a:ext cx="7417508" cy="3569503"/>
              </a:xfrm>
              <a:prstGeom prst="rect">
                <a:avLst/>
              </a:prstGeom>
              <a:blipFill rotWithShape="0">
                <a:blip r:embed="rId4"/>
                <a:stretch>
                  <a:fillRect l="-740" t="-8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p>
            </p:txBody>
          </p:sp>
        </mc:Choice>
        <mc:Fallback xmlns="">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rotWithShape="0">
                <a:blip r:embed="rId5"/>
                <a:stretch>
                  <a:fillRect/>
                </a:stretch>
              </a:blipFill>
            </p:spPr>
            <p:txBody>
              <a:bodyPr/>
              <a:lstStyle/>
              <a:p>
                <a:r>
                  <a:rPr lang="es-ES">
                    <a:noFill/>
                  </a:rPr>
                  <a:t> </a:t>
                </a:r>
              </a:p>
            </p:txBody>
          </p:sp>
        </mc:Fallback>
      </mc:AlternateContent>
      <p:sp>
        <p:nvSpPr>
          <p:cNvPr id="5" name="CuadroTexto 4"/>
          <p:cNvSpPr txBox="1"/>
          <p:nvPr/>
        </p:nvSpPr>
        <p:spPr>
          <a:xfrm>
            <a:off x="4171406" y="5373189"/>
            <a:ext cx="1616918" cy="369332"/>
          </a:xfrm>
          <a:prstGeom prst="rect">
            <a:avLst/>
          </a:prstGeom>
          <a:noFill/>
        </p:spPr>
        <p:txBody>
          <a:bodyPr wrap="none" rtlCol="0">
            <a:spAutoFit/>
          </a:bodyPr>
          <a:lstStyle/>
          <a:p>
            <a:r>
              <a:rPr lang="es-ES" dirty="0" smtClean="0"/>
              <a:t>¿Algo en claro?</a:t>
            </a:r>
            <a:endParaRPr lang="es-ES" dirty="0"/>
          </a:p>
        </p:txBody>
      </p:sp>
      <p:sp>
        <p:nvSpPr>
          <p:cNvPr id="8" name="Cilindro 7"/>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ilindro 9"/>
          <p:cNvSpPr/>
          <p:nvPr/>
        </p:nvSpPr>
        <p:spPr>
          <a:xfrm>
            <a:off x="133965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ilindro 10"/>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1793965"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09165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1.8.1 Binomio de Newton. </a:t>
            </a:r>
            <a:r>
              <a:rPr lang="es-ES" dirty="0" err="1"/>
              <a:t>Tartaglia</a:t>
            </a:r>
            <a:endParaRPr lang="es-E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719753"/>
                <a:ext cx="7417508" cy="35918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i="1" smtClean="0">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b="0" i="1" smtClean="0">
                              <a:latin typeface="Cambria Math" panose="02040503050406030204" pitchFamily="18" charset="0"/>
                            </a:rPr>
                            <m:t>0</m:t>
                          </m:r>
                        </m:sup>
                      </m:sSup>
                      <m:r>
                        <a:rPr lang="es-ES" sz="1600" i="1">
                          <a:latin typeface="Cambria Math" panose="02040503050406030204" pitchFamily="18" charset="0"/>
                        </a:rPr>
                        <m:t>=</m:t>
                      </m:r>
                      <m:r>
                        <a:rPr lang="es-ES" sz="1600" b="0" i="1" smtClean="0">
                          <a:latin typeface="Cambria Math" panose="02040503050406030204" pitchFamily="18" charset="0"/>
                        </a:rPr>
                        <m:t>1</m:t>
                      </m:r>
                    </m:oMath>
                  </m:oMathPara>
                </a14:m>
                <a:endParaRPr lang="es-ES" sz="1600" i="1" dirty="0"/>
              </a:p>
              <a:p>
                <a:endParaRPr lang="es-ES" sz="16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oMath>
                  </m:oMathPara>
                </a14:m>
                <a:endParaRPr lang="es-ES" sz="1600" i="1" dirty="0" smtClean="0"/>
              </a:p>
              <a:p>
                <a:endParaRPr lang="es-ES" sz="1600" i="1" dirty="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p>
              <a:p>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+3</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+3</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endParaRPr lang="es-ES" sz="1600" b="0" i="1" dirty="0" smtClean="0"/>
              </a:p>
              <a:p>
                <a:r>
                  <a:rPr lang="es-ES" sz="1600" i="1" dirty="0"/>
                  <a:t>4</a:t>
                </a:r>
                <a:r>
                  <a:rPr lang="es-ES" sz="1600" i="1" dirty="0" smtClean="0"/>
                  <a:t>. Potencia cuarta:</a:t>
                </a: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e>
                      </m:d>
                      <m:r>
                        <a:rPr lang="es-ES" sz="1600" b="0" i="1" smtClean="0">
                          <a:latin typeface="Cambria Math" panose="02040503050406030204" pitchFamily="18" charset="0"/>
                        </a:rPr>
                        <m:t>=</m:t>
                      </m:r>
                    </m:oMath>
                  </m:oMathPara>
                </a14:m>
                <a:endParaRPr lang="es-ES" sz="1600" b="0" i="1" dirty="0" smtClean="0">
                  <a:latin typeface="Cambria Math" panose="02040503050406030204" pitchFamily="18" charset="0"/>
                </a:endParaRPr>
              </a:p>
              <a:p>
                <a:endParaRPr lang="es-ES" sz="16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groupChr>
                        <m:groupChrPr>
                          <m:chr m:val="⏟"/>
                          <m:ctrlPr>
                            <a:rPr lang="es-ES" sz="1600" b="0" i="1" smtClean="0">
                              <a:latin typeface="Cambria Math" panose="02040503050406030204" pitchFamily="18" charset="0"/>
                            </a:rPr>
                          </m:ctrlPr>
                        </m:groupChrPr>
                        <m:e>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4</m:t>
                              </m:r>
                            </m:sup>
                          </m:sSup>
                          <m:r>
                            <a:rPr lang="es-ES" sz="1600" i="1">
                              <a:latin typeface="Cambria Math" panose="02040503050406030204" pitchFamily="18" charset="0"/>
                            </a:rPr>
                            <m:t>+</m:t>
                          </m:r>
                          <m:r>
                            <a:rPr lang="es-ES" sz="1600" i="1" smtClean="0">
                              <a:solidFill>
                                <a:srgbClr val="0070C0"/>
                              </a:solidFill>
                              <a:latin typeface="Cambria Math" panose="02040503050406030204" pitchFamily="18" charset="0"/>
                            </a:rPr>
                            <m:t>2</m:t>
                          </m:r>
                          <m:sSup>
                            <m:sSupPr>
                              <m:ctrlPr>
                                <a:rPr lang="es-ES" sz="1600" i="1">
                                  <a:solidFill>
                                    <a:srgbClr val="0070C0"/>
                                  </a:solidFill>
                                  <a:latin typeface="Cambria Math" panose="02040503050406030204" pitchFamily="18" charset="0"/>
                                </a:rPr>
                              </m:ctrlPr>
                            </m:sSupPr>
                            <m:e>
                              <m:r>
                                <a:rPr lang="es-ES" sz="1600" i="1">
                                  <a:solidFill>
                                    <a:srgbClr val="0070C0"/>
                                  </a:solidFill>
                                  <a:latin typeface="Cambria Math" panose="02040503050406030204" pitchFamily="18" charset="0"/>
                                </a:rPr>
                                <m:t>𝑎</m:t>
                              </m:r>
                            </m:e>
                            <m:sup>
                              <m:r>
                                <a:rPr lang="es-ES" sz="1600" i="1">
                                  <a:solidFill>
                                    <a:srgbClr val="0070C0"/>
                                  </a:solidFill>
                                  <a:latin typeface="Cambria Math" panose="02040503050406030204" pitchFamily="18" charset="0"/>
                                </a:rPr>
                                <m:t>3</m:t>
                              </m:r>
                            </m:sup>
                          </m:sSup>
                          <m:r>
                            <a:rPr lang="es-ES" sz="1600" i="1">
                              <a:solidFill>
                                <a:srgbClr val="0070C0"/>
                              </a:solidFill>
                              <a:latin typeface="Cambria Math" panose="02040503050406030204" pitchFamily="18" charset="0"/>
                            </a:rPr>
                            <m:t>𝑏</m:t>
                          </m:r>
                          <m:r>
                            <a:rPr lang="es-ES" sz="1600" i="1">
                              <a:latin typeface="Cambria Math" panose="02040503050406030204" pitchFamily="18" charset="0"/>
                            </a:rPr>
                            <m:t>+</m:t>
                          </m:r>
                          <m:sSup>
                            <m:sSupPr>
                              <m:ctrlPr>
                                <a:rPr lang="es-ES" sz="1600" i="1" smtClean="0">
                                  <a:solidFill>
                                    <a:srgbClr val="00B050"/>
                                  </a:solidFill>
                                  <a:latin typeface="Cambria Math" panose="02040503050406030204" pitchFamily="18" charset="0"/>
                                </a:rPr>
                              </m:ctrlPr>
                            </m:sSupPr>
                            <m:e>
                              <m:r>
                                <a:rPr lang="es-ES" sz="1600" i="1">
                                  <a:solidFill>
                                    <a:srgbClr val="00B050"/>
                                  </a:solidFill>
                                  <a:latin typeface="Cambria Math" panose="02040503050406030204" pitchFamily="18" charset="0"/>
                                </a:rPr>
                                <m:t>𝑎</m:t>
                              </m:r>
                            </m:e>
                            <m:sup>
                              <m:r>
                                <a:rPr lang="es-ES" sz="1600" i="1">
                                  <a:solidFill>
                                    <a:srgbClr val="00B050"/>
                                  </a:solidFill>
                                  <a:latin typeface="Cambria Math" panose="02040503050406030204" pitchFamily="18" charset="0"/>
                                </a:rPr>
                                <m:t>2</m:t>
                              </m:r>
                            </m:sup>
                          </m:sSup>
                          <m:sSup>
                            <m:sSupPr>
                              <m:ctrlPr>
                                <a:rPr lang="es-ES" sz="1600" i="1">
                                  <a:solidFill>
                                    <a:srgbClr val="00B050"/>
                                  </a:solidFill>
                                  <a:latin typeface="Cambria Math" panose="02040503050406030204" pitchFamily="18" charset="0"/>
                                </a:rPr>
                              </m:ctrlPr>
                            </m:sSupPr>
                            <m:e>
                              <m:r>
                                <a:rPr lang="es-ES" sz="1600" i="1">
                                  <a:solidFill>
                                    <a:srgbClr val="00B050"/>
                                  </a:solidFill>
                                  <a:latin typeface="Cambria Math" panose="02040503050406030204" pitchFamily="18" charset="0"/>
                                </a:rPr>
                                <m:t>𝑏</m:t>
                              </m:r>
                            </m:e>
                            <m:sup>
                              <m:r>
                                <a:rPr lang="es-ES" sz="1600" i="1">
                                  <a:solidFill>
                                    <a:srgbClr val="00B050"/>
                                  </a:solidFill>
                                  <a:latin typeface="Cambria Math" panose="02040503050406030204" pitchFamily="18" charset="0"/>
                                </a:rPr>
                                <m:t>2</m:t>
                              </m:r>
                            </m:sup>
                          </m:sSup>
                        </m:e>
                      </m:groupChr>
                      <m:r>
                        <a:rPr lang="es-ES" sz="1600" b="0" i="1" smtClean="0">
                          <a:latin typeface="Cambria Math" panose="02040503050406030204" pitchFamily="18" charset="0"/>
                        </a:rPr>
                        <m:t>+</m:t>
                      </m:r>
                      <m:groupChr>
                        <m:groupChrPr>
                          <m:chr m:val="⏟"/>
                          <m:ctrlPr>
                            <a:rPr lang="es-ES" sz="1600" b="0" i="1" smtClean="0">
                              <a:latin typeface="Cambria Math" panose="02040503050406030204" pitchFamily="18" charset="0"/>
                            </a:rPr>
                          </m:ctrlPr>
                        </m:groupChrPr>
                        <m:e>
                          <m:r>
                            <a:rPr lang="es-ES" sz="1600" b="0" i="1" smtClean="0">
                              <a:solidFill>
                                <a:srgbClr val="0070C0"/>
                              </a:solidFill>
                              <a:latin typeface="Cambria Math" panose="02040503050406030204" pitchFamily="18" charset="0"/>
                            </a:rPr>
                            <m:t>2</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3</m:t>
                              </m:r>
                            </m:sup>
                          </m:sSup>
                          <m:r>
                            <a:rPr lang="es-ES" sz="1600" b="0" i="1" smtClean="0">
                              <a:solidFill>
                                <a:srgbClr val="0070C0"/>
                              </a:solidFill>
                              <a:latin typeface="Cambria Math" panose="02040503050406030204" pitchFamily="18" charset="0"/>
                            </a:rPr>
                            <m:t>𝑏</m:t>
                          </m:r>
                          <m:r>
                            <a:rPr lang="es-ES" sz="1600" b="0" i="1" smtClean="0">
                              <a:latin typeface="Cambria Math" panose="02040503050406030204" pitchFamily="18" charset="0"/>
                            </a:rPr>
                            <m:t>+</m:t>
                          </m:r>
                          <m:r>
                            <a:rPr lang="es-ES" sz="1600" b="0" i="1" smtClean="0">
                              <a:solidFill>
                                <a:srgbClr val="00B050"/>
                              </a:solidFill>
                              <a:latin typeface="Cambria Math" panose="02040503050406030204" pitchFamily="18" charset="0"/>
                            </a:rPr>
                            <m:t>4</m:t>
                          </m:r>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𝑎</m:t>
                              </m:r>
                            </m:e>
                            <m:sup>
                              <m:r>
                                <a:rPr lang="es-ES" sz="1600" b="0" i="1" smtClean="0">
                                  <a:solidFill>
                                    <a:srgbClr val="00B050"/>
                                  </a:solidFill>
                                  <a:latin typeface="Cambria Math" panose="02040503050406030204" pitchFamily="18" charset="0"/>
                                </a:rPr>
                                <m:t>2</m:t>
                              </m:r>
                            </m:sup>
                          </m:sSup>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𝑏</m:t>
                              </m:r>
                            </m:e>
                            <m:sup>
                              <m:r>
                                <a:rPr lang="es-ES" sz="1600" b="0" i="1" smtClean="0">
                                  <a:solidFill>
                                    <a:srgbClr val="00B050"/>
                                  </a:solidFill>
                                  <a:latin typeface="Cambria Math" panose="02040503050406030204" pitchFamily="18" charset="0"/>
                                </a:rPr>
                                <m:t>2</m:t>
                              </m:r>
                            </m:sup>
                          </m:sSup>
                          <m:r>
                            <a:rPr lang="es-ES" sz="1600" b="0" i="1" smtClean="0">
                              <a:latin typeface="Cambria Math" panose="02040503050406030204" pitchFamily="18" charset="0"/>
                            </a:rPr>
                            <m:t>+</m:t>
                          </m:r>
                          <m:r>
                            <a:rPr lang="es-ES" sz="1600" b="0" i="1" smtClean="0">
                              <a:solidFill>
                                <a:srgbClr val="FF0000"/>
                              </a:solidFill>
                              <a:latin typeface="Cambria Math" panose="02040503050406030204" pitchFamily="18" charset="0"/>
                            </a:rPr>
                            <m:t>2</m:t>
                          </m:r>
                          <m:r>
                            <a:rPr lang="es-ES" sz="1600" b="0" i="1" smtClean="0">
                              <a:solidFill>
                                <a:srgbClr val="FF0000"/>
                              </a:solidFill>
                              <a:latin typeface="Cambria Math" panose="02040503050406030204" pitchFamily="18" charset="0"/>
                            </a:rPr>
                            <m:t>𝑎</m:t>
                          </m:r>
                          <m:sSup>
                            <m:sSupPr>
                              <m:ctrlPr>
                                <a:rPr lang="es-ES" sz="1600" b="0" i="1" smtClean="0">
                                  <a:solidFill>
                                    <a:srgbClr val="FF0000"/>
                                  </a:solidFill>
                                  <a:latin typeface="Cambria Math" panose="02040503050406030204" pitchFamily="18" charset="0"/>
                                </a:rPr>
                              </m:ctrlPr>
                            </m:sSupPr>
                            <m:e>
                              <m:r>
                                <a:rPr lang="es-ES" sz="1600" b="0" i="1" smtClean="0">
                                  <a:solidFill>
                                    <a:srgbClr val="FF0000"/>
                                  </a:solidFill>
                                  <a:latin typeface="Cambria Math" panose="02040503050406030204" pitchFamily="18" charset="0"/>
                                </a:rPr>
                                <m:t>𝑏</m:t>
                              </m:r>
                            </m:e>
                            <m:sup>
                              <m:r>
                                <a:rPr lang="es-ES" sz="1600" b="0" i="1" smtClean="0">
                                  <a:solidFill>
                                    <a:srgbClr val="FF0000"/>
                                  </a:solidFill>
                                  <a:latin typeface="Cambria Math" panose="02040503050406030204" pitchFamily="18" charset="0"/>
                                </a:rPr>
                                <m:t>3</m:t>
                              </m:r>
                            </m:sup>
                          </m:sSup>
                        </m:e>
                      </m:groupChr>
                      <m:r>
                        <a:rPr lang="es-ES" sz="1600" b="0" i="1" smtClean="0">
                          <a:latin typeface="Cambria Math" panose="02040503050406030204" pitchFamily="18" charset="0"/>
                        </a:rPr>
                        <m:t>+</m:t>
                      </m:r>
                      <m:groupChr>
                        <m:groupChrPr>
                          <m:chr m:val="⏟"/>
                          <m:ctrlPr>
                            <a:rPr lang="es-ES" sz="1600" b="0" i="1" smtClean="0">
                              <a:latin typeface="Cambria Math" panose="02040503050406030204" pitchFamily="18" charset="0"/>
                            </a:rPr>
                          </m:ctrlPr>
                        </m:groupChrPr>
                        <m:e>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𝑎</m:t>
                              </m:r>
                            </m:e>
                            <m:sup>
                              <m:r>
                                <a:rPr lang="es-ES" sz="1600" b="0" i="1" smtClean="0">
                                  <a:solidFill>
                                    <a:srgbClr val="00B050"/>
                                  </a:solidFill>
                                  <a:latin typeface="Cambria Math" panose="02040503050406030204" pitchFamily="18" charset="0"/>
                                </a:rPr>
                                <m:t>2</m:t>
                              </m:r>
                            </m:sup>
                          </m:sSup>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𝑏</m:t>
                              </m:r>
                            </m:e>
                            <m:sup>
                              <m:r>
                                <a:rPr lang="es-ES" sz="1600" b="0" i="1" smtClean="0">
                                  <a:solidFill>
                                    <a:srgbClr val="00B050"/>
                                  </a:solidFill>
                                  <a:latin typeface="Cambria Math" panose="02040503050406030204" pitchFamily="18" charset="0"/>
                                </a:rPr>
                                <m:t>2</m:t>
                              </m:r>
                            </m:sup>
                          </m:sSup>
                          <m:r>
                            <a:rPr lang="es-ES" sz="1600" b="0" i="1" smtClean="0">
                              <a:latin typeface="Cambria Math" panose="02040503050406030204" pitchFamily="18" charset="0"/>
                            </a:rPr>
                            <m:t>+</m:t>
                          </m:r>
                          <m:r>
                            <a:rPr lang="es-ES" sz="1600" b="0" i="1" smtClean="0">
                              <a:solidFill>
                                <a:srgbClr val="FF0000"/>
                              </a:solidFill>
                              <a:latin typeface="Cambria Math" panose="02040503050406030204" pitchFamily="18" charset="0"/>
                            </a:rPr>
                            <m:t>2</m:t>
                          </m:r>
                          <m:r>
                            <a:rPr lang="es-ES" sz="1600" b="0" i="1" smtClean="0">
                              <a:solidFill>
                                <a:srgbClr val="FF0000"/>
                              </a:solidFill>
                              <a:latin typeface="Cambria Math" panose="02040503050406030204" pitchFamily="18" charset="0"/>
                            </a:rPr>
                            <m:t>𝑎</m:t>
                          </m:r>
                          <m:sSup>
                            <m:sSupPr>
                              <m:ctrlPr>
                                <a:rPr lang="es-ES" sz="1600" b="0" i="1" smtClean="0">
                                  <a:solidFill>
                                    <a:srgbClr val="FF0000"/>
                                  </a:solidFill>
                                  <a:latin typeface="Cambria Math" panose="02040503050406030204" pitchFamily="18" charset="0"/>
                                </a:rPr>
                              </m:ctrlPr>
                            </m:sSupPr>
                            <m:e>
                              <m:r>
                                <a:rPr lang="es-ES" sz="1600" b="0" i="1" smtClean="0">
                                  <a:solidFill>
                                    <a:srgbClr val="FF0000"/>
                                  </a:solidFill>
                                  <a:latin typeface="Cambria Math" panose="02040503050406030204" pitchFamily="18" charset="0"/>
                                </a:rPr>
                                <m:t>𝑏</m:t>
                              </m:r>
                            </m:e>
                            <m:sup>
                              <m:r>
                                <a:rPr lang="es-ES" sz="1600" b="0" i="1" smtClean="0">
                                  <a:solidFill>
                                    <a:srgbClr val="FF0000"/>
                                  </a:solidFill>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e>
                      </m:groupChr>
                      <m:r>
                        <a:rPr lang="es-ES" sz="1600" b="0" i="1" smtClean="0">
                          <a:latin typeface="Cambria Math" panose="02040503050406030204" pitchFamily="18" charset="0"/>
                        </a:rPr>
                        <m:t>=</m:t>
                      </m:r>
                    </m:oMath>
                  </m:oMathPara>
                </a14:m>
                <a:endParaRPr lang="es-ES" sz="1600" b="0" i="1" dirty="0" smtClean="0"/>
              </a:p>
              <a:p>
                <a:endParaRPr lang="es-ES" sz="16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r>
                        <a:rPr lang="es-ES" sz="1600" b="0" i="1" smtClean="0">
                          <a:solidFill>
                            <a:srgbClr val="0070C0"/>
                          </a:solidFill>
                          <a:latin typeface="Cambria Math" panose="02040503050406030204" pitchFamily="18" charset="0"/>
                        </a:rPr>
                        <m:t>4</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3</m:t>
                          </m:r>
                        </m:sup>
                      </m:sSup>
                      <m:r>
                        <a:rPr lang="es-ES" sz="1600" b="0" i="1" smtClean="0">
                          <a:solidFill>
                            <a:srgbClr val="0070C0"/>
                          </a:solidFill>
                          <a:latin typeface="Cambria Math" panose="02040503050406030204" pitchFamily="18" charset="0"/>
                        </a:rPr>
                        <m:t>𝑏</m:t>
                      </m:r>
                      <m:r>
                        <a:rPr lang="es-ES" sz="1600" b="0" i="1" smtClean="0">
                          <a:latin typeface="Cambria Math" panose="02040503050406030204" pitchFamily="18" charset="0"/>
                        </a:rPr>
                        <m:t>+</m:t>
                      </m:r>
                      <m:r>
                        <a:rPr lang="es-ES" sz="1600" b="0" i="1" smtClean="0">
                          <a:solidFill>
                            <a:srgbClr val="00B050"/>
                          </a:solidFill>
                          <a:latin typeface="Cambria Math" panose="02040503050406030204" pitchFamily="18" charset="0"/>
                        </a:rPr>
                        <m:t>6</m:t>
                      </m:r>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𝑎</m:t>
                          </m:r>
                        </m:e>
                        <m:sup>
                          <m:r>
                            <a:rPr lang="es-ES" sz="1600" b="0" i="1" smtClean="0">
                              <a:solidFill>
                                <a:srgbClr val="00B050"/>
                              </a:solidFill>
                              <a:latin typeface="Cambria Math" panose="02040503050406030204" pitchFamily="18" charset="0"/>
                            </a:rPr>
                            <m:t>2</m:t>
                          </m:r>
                        </m:sup>
                      </m:sSup>
                      <m:sSup>
                        <m:sSupPr>
                          <m:ctrlPr>
                            <a:rPr lang="es-ES" sz="1600" b="0" i="1" smtClean="0">
                              <a:solidFill>
                                <a:srgbClr val="00B050"/>
                              </a:solidFill>
                              <a:latin typeface="Cambria Math" panose="02040503050406030204" pitchFamily="18" charset="0"/>
                            </a:rPr>
                          </m:ctrlPr>
                        </m:sSupPr>
                        <m:e>
                          <m:r>
                            <a:rPr lang="es-ES" sz="1600" b="0" i="1" smtClean="0">
                              <a:solidFill>
                                <a:srgbClr val="00B050"/>
                              </a:solidFill>
                              <a:latin typeface="Cambria Math" panose="02040503050406030204" pitchFamily="18" charset="0"/>
                            </a:rPr>
                            <m:t>𝑏</m:t>
                          </m:r>
                        </m:e>
                        <m:sup>
                          <m:r>
                            <a:rPr lang="es-ES" sz="1600" b="0" i="1" smtClean="0">
                              <a:solidFill>
                                <a:srgbClr val="00B050"/>
                              </a:solidFill>
                              <a:latin typeface="Cambria Math" panose="02040503050406030204" pitchFamily="18" charset="0"/>
                            </a:rPr>
                            <m:t>2</m:t>
                          </m:r>
                        </m:sup>
                      </m:sSup>
                      <m:r>
                        <a:rPr lang="es-ES" sz="1600" b="0" i="1" smtClean="0">
                          <a:latin typeface="Cambria Math" panose="02040503050406030204" pitchFamily="18" charset="0"/>
                        </a:rPr>
                        <m:t>+</m:t>
                      </m:r>
                      <m:r>
                        <a:rPr lang="es-ES" sz="1600" b="0" i="1" smtClean="0">
                          <a:solidFill>
                            <a:srgbClr val="FF0000"/>
                          </a:solidFill>
                          <a:latin typeface="Cambria Math" panose="02040503050406030204" pitchFamily="18" charset="0"/>
                        </a:rPr>
                        <m:t>4</m:t>
                      </m:r>
                      <m:r>
                        <a:rPr lang="es-ES" sz="1600" b="0" i="1" smtClean="0">
                          <a:solidFill>
                            <a:srgbClr val="FF0000"/>
                          </a:solidFill>
                          <a:latin typeface="Cambria Math" panose="02040503050406030204" pitchFamily="18" charset="0"/>
                        </a:rPr>
                        <m:t>𝑎</m:t>
                      </m:r>
                      <m:sSup>
                        <m:sSupPr>
                          <m:ctrlPr>
                            <a:rPr lang="es-ES" sz="1600" b="0" i="1" smtClean="0">
                              <a:solidFill>
                                <a:srgbClr val="FF0000"/>
                              </a:solidFill>
                              <a:latin typeface="Cambria Math" panose="02040503050406030204" pitchFamily="18" charset="0"/>
                            </a:rPr>
                          </m:ctrlPr>
                        </m:sSupPr>
                        <m:e>
                          <m:r>
                            <a:rPr lang="es-ES" sz="1600" b="0" i="1" smtClean="0">
                              <a:solidFill>
                                <a:srgbClr val="FF0000"/>
                              </a:solidFill>
                              <a:latin typeface="Cambria Math" panose="02040503050406030204" pitchFamily="18" charset="0"/>
                            </a:rPr>
                            <m:t>𝑏</m:t>
                          </m:r>
                        </m:e>
                        <m:sup>
                          <m:r>
                            <a:rPr lang="es-ES" sz="1600" b="0" i="1" smtClean="0">
                              <a:solidFill>
                                <a:srgbClr val="FF0000"/>
                              </a:solidFill>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oMath>
                  </m:oMathPara>
                </a14:m>
                <a:endParaRPr lang="es-ES" sz="1600" b="0" i="1" dirty="0" smtClean="0"/>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719753"/>
                <a:ext cx="7417508" cy="3591881"/>
              </a:xfrm>
              <a:prstGeom prst="rect">
                <a:avLst/>
              </a:prstGeom>
              <a:blipFill rotWithShape="0">
                <a:blip r:embed="rId3"/>
                <a:stretch>
                  <a:fillRect l="-49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p>
            </p:txBody>
          </p:sp>
        </mc:Choice>
        <mc:Fallback xmlns="">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rotWithShape="0">
                <a:blip r:embed="rId4"/>
                <a:stretch>
                  <a:fillRect/>
                </a:stretch>
              </a:blipFill>
            </p:spPr>
            <p:txBody>
              <a:bodyPr/>
              <a:lstStyle/>
              <a:p>
                <a:r>
                  <a:rPr lang="es-ES">
                    <a:noFill/>
                  </a:rPr>
                  <a:t> </a:t>
                </a:r>
              </a:p>
            </p:txBody>
          </p:sp>
        </mc:Fallback>
      </mc:AlternateContent>
      <p:sp>
        <p:nvSpPr>
          <p:cNvPr id="5" name="CuadroTexto 4"/>
          <p:cNvSpPr txBox="1"/>
          <p:nvPr/>
        </p:nvSpPr>
        <p:spPr>
          <a:xfrm>
            <a:off x="4171406" y="5373189"/>
            <a:ext cx="1616918" cy="369332"/>
          </a:xfrm>
          <a:prstGeom prst="rect">
            <a:avLst/>
          </a:prstGeom>
          <a:noFill/>
        </p:spPr>
        <p:txBody>
          <a:bodyPr wrap="none" rtlCol="0">
            <a:spAutoFit/>
          </a:bodyPr>
          <a:lstStyle/>
          <a:p>
            <a:r>
              <a:rPr lang="es-ES" dirty="0" smtClean="0"/>
              <a:t>¿Algo en claro?</a:t>
            </a:r>
            <a:endParaRPr lang="es-ES" dirty="0"/>
          </a:p>
        </p:txBody>
      </p:sp>
      <p:sp>
        <p:nvSpPr>
          <p:cNvPr id="8" name="Cilindro 7"/>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ilindro 8"/>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ilindro 9"/>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ilindro 10"/>
          <p:cNvSpPr/>
          <p:nvPr/>
        </p:nvSpPr>
        <p:spPr>
          <a:xfrm>
            <a:off x="1793965"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335207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 calcmode="lin" valueType="num">
                                      <p:cBhvr additive="base">
                                        <p:cTn id="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anim calcmode="lin" valueType="num">
                                      <p:cBhvr additive="base">
                                        <p:cTn id="1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anim calcmode="lin" valueType="num">
                                      <p:cBhvr additive="base">
                                        <p:cTn id="1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1.8.1 Binomio de Newton. </a:t>
            </a:r>
            <a:r>
              <a:rPr lang="es-ES" dirty="0" err="1"/>
              <a:t>Tartaglia</a:t>
            </a:r>
            <a:endParaRPr lang="es-E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605949"/>
                <a:ext cx="7417508" cy="2800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oMath>
                  </m:oMathPara>
                </a14:m>
                <a:endParaRPr lang="es-ES" sz="1600" i="1" dirty="0" smtClean="0"/>
              </a:p>
              <a:p>
                <a:endParaRPr lang="es-ES" sz="1600" i="1" dirty="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p>
              <a:p>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+3</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+3</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endParaRPr lang="es-ES" sz="1600" i="1" dirty="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+4</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+6</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+4</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oMath>
                  </m:oMathPara>
                </a14:m>
                <a:endParaRPr lang="es-ES" sz="1600" b="0" i="1" dirty="0" smtClean="0"/>
              </a:p>
              <a:p>
                <a:endParaRPr lang="es-ES" sz="1600" i="1" dirty="0" smtClean="0"/>
              </a:p>
              <a:p>
                <a:r>
                  <a:rPr lang="es-ES" sz="1600" i="1" dirty="0" smtClean="0"/>
                  <a:t>4. Potencia quinta:</a:t>
                </a:r>
                <a:endParaRPr lang="es-ES" sz="1600" b="0" i="1" dirty="0" smtClean="0">
                  <a:latin typeface="Cambria Math" panose="02040503050406030204" pitchFamily="18" charset="0"/>
                </a:endParaRPr>
              </a:p>
              <a:p>
                <a:endParaRPr lang="es-ES" sz="16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+5</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+10</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+10</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+5</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605949"/>
                <a:ext cx="7417508" cy="2800767"/>
              </a:xfrm>
              <a:prstGeom prst="rect">
                <a:avLst/>
              </a:prstGeom>
              <a:blipFill rotWithShape="0">
                <a:blip r:embed="rId4"/>
                <a:stretch>
                  <a:fillRect l="-49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p>
            </p:txBody>
          </p:sp>
        </mc:Choice>
        <mc:Fallback xmlns="">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rotWithShape="0">
                <a:blip r:embed="rId5"/>
                <a:stretch>
                  <a:fillRect/>
                </a:stretch>
              </a:blipFill>
            </p:spPr>
            <p:txBody>
              <a:bodyPr/>
              <a:lstStyle/>
              <a:p>
                <a:r>
                  <a:rPr lang="es-ES">
                    <a:noFill/>
                  </a:rPr>
                  <a:t> </a:t>
                </a:r>
              </a:p>
            </p:txBody>
          </p:sp>
        </mc:Fallback>
      </mc:AlternateContent>
      <p:sp>
        <p:nvSpPr>
          <p:cNvPr id="5" name="CuadroTexto 4"/>
          <p:cNvSpPr txBox="1"/>
          <p:nvPr/>
        </p:nvSpPr>
        <p:spPr>
          <a:xfrm>
            <a:off x="4171406" y="5373189"/>
            <a:ext cx="1616918" cy="369332"/>
          </a:xfrm>
          <a:prstGeom prst="rect">
            <a:avLst/>
          </a:prstGeom>
          <a:noFill/>
        </p:spPr>
        <p:txBody>
          <a:bodyPr wrap="none" rtlCol="0">
            <a:spAutoFit/>
          </a:bodyPr>
          <a:lstStyle/>
          <a:p>
            <a:r>
              <a:rPr lang="es-ES" dirty="0" smtClean="0"/>
              <a:t>¿Algo en claro?</a:t>
            </a:r>
            <a:endParaRPr lang="es-ES" dirty="0"/>
          </a:p>
        </p:txBody>
      </p:sp>
      <p:sp>
        <p:nvSpPr>
          <p:cNvPr id="8" name="Cilindro 7"/>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ilindro 8"/>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ilindro 9"/>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ilindro 10"/>
          <p:cNvSpPr/>
          <p:nvPr/>
        </p:nvSpPr>
        <p:spPr>
          <a:xfrm>
            <a:off x="1793965"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119553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1.8.1 Binomio de Newton. </a:t>
            </a:r>
            <a:r>
              <a:rPr lang="es-ES" dirty="0" err="1"/>
              <a:t>Tartaglia</a:t>
            </a:r>
            <a:endParaRPr lang="es-E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605949"/>
                <a:ext cx="7417508" cy="23111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oMath>
                  </m:oMathPara>
                </a14:m>
                <a:endParaRPr lang="es-ES" sz="1600" i="1" dirty="0" smtClean="0"/>
              </a:p>
              <a:p>
                <a:endParaRPr lang="es-ES" sz="1600" i="1" dirty="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+2</m:t>
                      </m:r>
                      <m:r>
                        <a:rPr lang="es-ES" sz="1600" b="0" i="1" smtClean="0">
                          <a:latin typeface="Cambria Math" panose="02040503050406030204" pitchFamily="18" charset="0"/>
                        </a:rPr>
                        <m:t>𝑎𝑏</m:t>
                      </m:r>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p>
              <a:p>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+3</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+3</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endParaRPr lang="es-ES" sz="1600" i="1" dirty="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+4</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+6</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+4</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endParaRPr lang="es-ES" sz="16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+5</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+10</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+10</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+5</m:t>
                      </m:r>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605949"/>
                <a:ext cx="7417508" cy="2311146"/>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p>
            </p:txBody>
          </p:sp>
        </mc:Choice>
        <mc:Fallback xmlns="">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1113234" y="4065209"/>
                <a:ext cx="6524415" cy="1206484"/>
              </a:xfrm>
              <a:prstGeom prst="rect">
                <a:avLst/>
              </a:prstGeom>
              <a:noFill/>
            </p:spPr>
            <p:txBody>
              <a:bodyPr wrap="none" rtlCol="0">
                <a:spAutoFit/>
              </a:bodyPr>
              <a:lstStyle/>
              <a:p>
                <a:r>
                  <a:rPr lang="es-ES" b="1" u="sng" dirty="0" smtClean="0"/>
                  <a:t>Observación 1</a:t>
                </a:r>
                <a:r>
                  <a:rPr lang="es-ES" dirty="0" smtClean="0"/>
                  <a:t>: los exponentes de la a y b van </a:t>
                </a:r>
                <a:r>
                  <a:rPr lang="es-ES" dirty="0" smtClean="0">
                    <a:solidFill>
                      <a:srgbClr val="00B050"/>
                    </a:solidFill>
                  </a:rPr>
                  <a:t>subiendo</a:t>
                </a:r>
                <a:r>
                  <a:rPr lang="es-ES" dirty="0" smtClean="0"/>
                  <a:t>/</a:t>
                </a:r>
                <a:r>
                  <a:rPr lang="es-ES" dirty="0" smtClean="0">
                    <a:solidFill>
                      <a:srgbClr val="FF0000"/>
                    </a:solidFill>
                  </a:rPr>
                  <a:t>bajando</a:t>
                </a:r>
              </a:p>
              <a:p>
                <a:r>
                  <a:rPr lang="es-ES" dirty="0" smtClean="0"/>
                  <a:t>(ojo:</a:t>
                </a:r>
                <a:r>
                  <a:rPr lang="es-ES" dirty="0" smtClean="0">
                    <a:solidFill>
                      <a:srgbClr val="FF0000"/>
                    </a:solidFill>
                  </a:rPr>
                  <a:t> </a:t>
                </a:r>
                <a14:m>
                  <m:oMath xmlns:m="http://schemas.openxmlformats.org/officeDocument/2006/math">
                    <m:sSup>
                      <m:sSupPr>
                        <m:ctrlPr>
                          <a:rPr lang="es-ES" b="0" i="1" smtClean="0">
                            <a:solidFill>
                              <a:srgbClr val="FF0000"/>
                            </a:solidFill>
                            <a:latin typeface="Cambria Math" panose="02040503050406030204" pitchFamily="18" charset="0"/>
                          </a:rPr>
                        </m:ctrlPr>
                      </m:sSupPr>
                      <m:e>
                        <m:r>
                          <a:rPr lang="es-ES" b="0" i="1" smtClean="0">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5</m:t>
                        </m:r>
                      </m:sup>
                    </m:sSup>
                    <m:r>
                      <a:rPr lang="es-ES" b="0" i="1" smtClean="0">
                        <a:latin typeface="Cambria Math" panose="02040503050406030204" pitchFamily="18" charset="0"/>
                      </a:rPr>
                      <m:t>=</m:t>
                    </m:r>
                    <m:sSup>
                      <m:sSupPr>
                        <m:ctrlPr>
                          <a:rPr lang="es-ES" b="0" i="1" smtClean="0">
                            <a:solidFill>
                              <a:srgbClr val="00B050"/>
                            </a:solidFill>
                            <a:latin typeface="Cambria Math" panose="02040503050406030204" pitchFamily="18" charset="0"/>
                          </a:rPr>
                        </m:ctrlPr>
                      </m:sSupPr>
                      <m:e>
                        <m:r>
                          <a:rPr lang="es-ES" b="0" i="1" smtClean="0">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0</m:t>
                        </m:r>
                      </m:sup>
                    </m:sSup>
                    <m:sSup>
                      <m:sSupPr>
                        <m:ctrlPr>
                          <a:rPr lang="es-ES" b="0" i="1" smtClean="0">
                            <a:solidFill>
                              <a:srgbClr val="FF0000"/>
                            </a:solidFill>
                            <a:latin typeface="Cambria Math" panose="02040503050406030204" pitchFamily="18" charset="0"/>
                          </a:rPr>
                        </m:ctrlPr>
                      </m:sSupPr>
                      <m:e>
                        <m:r>
                          <a:rPr lang="es-ES" b="0" i="1" smtClean="0">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5</m:t>
                        </m:r>
                      </m:sup>
                    </m:sSup>
                    <m:r>
                      <a:rPr lang="es-ES" b="0" i="1" smtClean="0">
                        <a:latin typeface="Cambria Math" panose="02040503050406030204" pitchFamily="18" charset="0"/>
                      </a:rPr>
                      <m:t>, </m:t>
                    </m:r>
                  </m:oMath>
                </a14:m>
                <a:r>
                  <a:rPr lang="es-ES" dirty="0" smtClean="0"/>
                  <a:t> y </a:t>
                </a:r>
                <a14:m>
                  <m:oMath xmlns:m="http://schemas.openxmlformats.org/officeDocument/2006/math">
                    <m:sSup>
                      <m:sSupPr>
                        <m:ctrlPr>
                          <a:rPr lang="es-ES" b="0" i="1" smtClean="0">
                            <a:solidFill>
                              <a:srgbClr val="00B050"/>
                            </a:solidFill>
                            <a:latin typeface="Cambria Math" panose="02040503050406030204" pitchFamily="18" charset="0"/>
                          </a:rPr>
                        </m:ctrlPr>
                      </m:sSupPr>
                      <m:e>
                        <m:r>
                          <a:rPr lang="es-ES" b="0" i="1" smtClean="0">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5</m:t>
                        </m:r>
                      </m:sup>
                    </m:sSup>
                    <m:r>
                      <a:rPr lang="es-ES" b="0" i="1" smtClean="0">
                        <a:latin typeface="Cambria Math" panose="02040503050406030204" pitchFamily="18" charset="0"/>
                      </a:rPr>
                      <m:t>=</m:t>
                    </m:r>
                    <m:sSup>
                      <m:sSupPr>
                        <m:ctrlPr>
                          <a:rPr lang="es-ES" b="0" i="1" smtClean="0">
                            <a:solidFill>
                              <a:srgbClr val="FF0000"/>
                            </a:solidFill>
                            <a:latin typeface="Cambria Math" panose="02040503050406030204" pitchFamily="18" charset="0"/>
                          </a:rPr>
                        </m:ctrlPr>
                      </m:sSupPr>
                      <m:e>
                        <m:r>
                          <a:rPr lang="es-ES" b="0" i="1" smtClean="0">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0</m:t>
                        </m:r>
                      </m:sup>
                    </m:sSup>
                    <m:sSup>
                      <m:sSupPr>
                        <m:ctrlPr>
                          <a:rPr lang="es-ES" b="0" i="1" smtClean="0">
                            <a:solidFill>
                              <a:srgbClr val="00B050"/>
                            </a:solidFill>
                            <a:latin typeface="Cambria Math" panose="02040503050406030204" pitchFamily="18" charset="0"/>
                          </a:rPr>
                        </m:ctrlPr>
                      </m:sSupPr>
                      <m:e>
                        <m:r>
                          <a:rPr lang="es-ES" b="0" i="1" smtClean="0">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5</m:t>
                        </m:r>
                      </m:sup>
                    </m:sSup>
                  </m:oMath>
                </a14:m>
                <a:r>
                  <a:rPr lang="es-ES" dirty="0" smtClean="0"/>
                  <a:t>, pero no se pone)</a:t>
                </a:r>
              </a:p>
              <a:p>
                <a:endParaRPr lang="es-ES" dirty="0"/>
              </a:p>
              <a:p>
                <a:pPr/>
                <a14:m>
                  <m:oMathPara xmlns:m="http://schemas.openxmlformats.org/officeDocument/2006/math">
                    <m:oMathParaPr>
                      <m:jc m:val="centerGroup"/>
                    </m:oMathParaPr>
                    <m:oMath xmlns:m="http://schemas.openxmlformats.org/officeDocument/2006/math">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e>
                          </m:d>
                        </m:e>
                        <m:sup>
                          <m:r>
                            <a:rPr lang="es-ES" i="1">
                              <a:latin typeface="Cambria Math" panose="02040503050406030204" pitchFamily="18" charset="0"/>
                            </a:rPr>
                            <m:t>5</m:t>
                          </m:r>
                        </m:sup>
                      </m:sSup>
                      <m:r>
                        <a:rPr lang="es-ES" i="1">
                          <a:latin typeface="Cambria Math" panose="02040503050406030204" pitchFamily="18" charset="0"/>
                        </a:rPr>
                        <m:t>=…=</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i="1">
                              <a:solidFill>
                                <a:srgbClr val="FF0000"/>
                              </a:solidFill>
                              <a:latin typeface="Cambria Math" panose="02040503050406030204" pitchFamily="18" charset="0"/>
                            </a:rPr>
                            <m:t>5</m:t>
                          </m:r>
                        </m:sup>
                      </m:sSup>
                      <m:r>
                        <a:rPr lang="es-ES" i="1">
                          <a:latin typeface="Cambria Math" panose="02040503050406030204" pitchFamily="18" charset="0"/>
                        </a:rPr>
                        <m:t>+5</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i="1">
                              <a:solidFill>
                                <a:srgbClr val="FF0000"/>
                              </a:solidFill>
                              <a:latin typeface="Cambria Math" panose="02040503050406030204" pitchFamily="18" charset="0"/>
                            </a:rPr>
                            <m:t>4</m:t>
                          </m:r>
                        </m:sup>
                      </m:sSup>
                      <m:r>
                        <a:rPr lang="es-ES" i="1" smtClean="0">
                          <a:solidFill>
                            <a:srgbClr val="00B050"/>
                          </a:solidFill>
                          <a:latin typeface="Cambria Math" panose="02040503050406030204" pitchFamily="18" charset="0"/>
                        </a:rPr>
                        <m:t>𝑏</m:t>
                      </m:r>
                      <m:r>
                        <a:rPr lang="es-ES" i="1">
                          <a:latin typeface="Cambria Math" panose="02040503050406030204" pitchFamily="18" charset="0"/>
                        </a:rPr>
                        <m:t>+10</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i="1">
                              <a:solidFill>
                                <a:srgbClr val="FF0000"/>
                              </a:solidFill>
                              <a:latin typeface="Cambria Math" panose="02040503050406030204" pitchFamily="18" charset="0"/>
                            </a:rPr>
                            <m:t>3</m:t>
                          </m:r>
                        </m:sup>
                      </m:sSup>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2</m:t>
                          </m:r>
                        </m:sup>
                      </m:sSup>
                      <m:r>
                        <a:rPr lang="es-ES" i="1">
                          <a:latin typeface="Cambria Math" panose="02040503050406030204" pitchFamily="18" charset="0"/>
                        </a:rPr>
                        <m:t>+10</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i="1">
                              <a:solidFill>
                                <a:srgbClr val="FF0000"/>
                              </a:solidFill>
                              <a:latin typeface="Cambria Math" panose="02040503050406030204" pitchFamily="18" charset="0"/>
                            </a:rPr>
                            <m:t>2</m:t>
                          </m:r>
                        </m:sup>
                      </m:sSup>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3</m:t>
                          </m:r>
                        </m:sup>
                      </m:sSup>
                      <m:r>
                        <a:rPr lang="es-ES" i="1">
                          <a:latin typeface="Cambria Math" panose="02040503050406030204" pitchFamily="18" charset="0"/>
                        </a:rPr>
                        <m:t>+5</m:t>
                      </m:r>
                      <m:r>
                        <a:rPr lang="es-ES" i="1" smtClean="0">
                          <a:solidFill>
                            <a:srgbClr val="FF0000"/>
                          </a:solidFill>
                          <a:latin typeface="Cambria Math" panose="02040503050406030204" pitchFamily="18" charset="0"/>
                        </a:rPr>
                        <m:t>𝑎</m:t>
                      </m:r>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4</m:t>
                          </m:r>
                        </m:sup>
                      </m:sSup>
                      <m:r>
                        <a:rPr lang="es-ES" i="1">
                          <a:latin typeface="Cambria Math" panose="02040503050406030204" pitchFamily="18" charset="0"/>
                        </a:rPr>
                        <m:t>+</m:t>
                      </m:r>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5</m:t>
                          </m:r>
                        </m:sup>
                      </m:sSup>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113234" y="4065209"/>
                <a:ext cx="6524415" cy="1206484"/>
              </a:xfrm>
              <a:prstGeom prst="rect">
                <a:avLst/>
              </a:prstGeom>
              <a:blipFill rotWithShape="0">
                <a:blip r:embed="rId6"/>
                <a:stretch>
                  <a:fillRect l="-841" t="-3030"/>
                </a:stretch>
              </a:blipFill>
            </p:spPr>
            <p:txBody>
              <a:bodyPr/>
              <a:lstStyle/>
              <a:p>
                <a:r>
                  <a:rPr lang="es-ES">
                    <a:noFill/>
                  </a:rPr>
                  <a:t> </a:t>
                </a:r>
              </a:p>
            </p:txBody>
          </p:sp>
        </mc:Fallback>
      </mc:AlternateContent>
      <p:sp>
        <p:nvSpPr>
          <p:cNvPr id="8" name="Cilindro 7"/>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ilindro 8"/>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ilindro 9"/>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ilindro 10"/>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2020388"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027446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1.8.1 Binomio de Newton. </a:t>
            </a:r>
            <a:r>
              <a:rPr lang="es-ES" dirty="0" err="1"/>
              <a:t>Tartaglia</a:t>
            </a:r>
            <a:endParaRPr lang="es-E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4" name="CuadroTexto 3"/>
              <p:cNvSpPr txBox="1"/>
              <p:nvPr/>
            </p:nvSpPr>
            <p:spPr>
              <a:xfrm>
                <a:off x="1576251" y="1605949"/>
                <a:ext cx="4728755" cy="584775"/>
              </a:xfrm>
              <a:prstGeom prst="rect">
                <a:avLst/>
              </a:prstGeom>
              <a:noFill/>
            </p:spPr>
            <p:txBody>
              <a:bodyPr wrap="square" rtlCol="0">
                <a:spAutoFit/>
              </a:bodyPr>
              <a:lstStyle/>
              <a:p>
                <a:r>
                  <a:rPr lang="es-ES" sz="1600" b="0" dirty="0" smtClean="0"/>
                  <a:t>Por lo pronto, para elevar algo a </a:t>
                </a:r>
                <a14:m>
                  <m:oMath xmlns:m="http://schemas.openxmlformats.org/officeDocument/2006/math">
                    <m:r>
                      <a:rPr lang="es-ES" sz="1600" b="0" i="1" smtClean="0">
                        <a:latin typeface="Cambria Math" panose="02040503050406030204" pitchFamily="18" charset="0"/>
                      </a:rPr>
                      <m:t>𝑛</m:t>
                    </m:r>
                  </m:oMath>
                </a14:m>
                <a:r>
                  <a:rPr lang="es-ES" sz="1600" b="0" dirty="0" smtClean="0"/>
                  <a:t> podemos decir que tendrá la forma:</a:t>
                </a:r>
              </a:p>
            </p:txBody>
          </p:sp>
        </mc:Choice>
        <mc:Fallback xmlns="">
          <p:sp>
            <p:nvSpPr>
              <p:cNvPr id="4" name="CuadroTexto 3"/>
              <p:cNvSpPr txBox="1">
                <a:spLocks noRot="1" noChangeAspect="1" noMove="1" noResize="1" noEditPoints="1" noAdjustHandles="1" noChangeArrowheads="1" noChangeShapeType="1" noTextEdit="1"/>
              </p:cNvSpPr>
              <p:nvPr/>
            </p:nvSpPr>
            <p:spPr>
              <a:xfrm>
                <a:off x="1576251" y="1605949"/>
                <a:ext cx="4728755" cy="584775"/>
              </a:xfrm>
              <a:prstGeom prst="rect">
                <a:avLst/>
              </a:prstGeom>
              <a:blipFill rotWithShape="0">
                <a:blip r:embed="rId4"/>
                <a:stretch>
                  <a:fillRect l="-774" t="-3125" b="-1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angle 3"/>
              <p:cNvSpPr/>
              <p:nvPr/>
            </p:nvSpPr>
            <p:spPr>
              <a:xfrm>
                <a:off x="6462425" y="1022507"/>
                <a:ext cx="2531334" cy="1242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600" i="1" smtClean="0">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r>
                        <a:rPr lang="es-ES" sz="1600" i="1">
                          <a:latin typeface="Cambria Math" panose="02040503050406030204" pitchFamily="18" charset="0"/>
                        </a:rPr>
                        <m:t>=1</m:t>
                      </m:r>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𝑛</m:t>
                              </m:r>
                            </m:e>
                          </m:eqArr>
                        </m:e>
                      </m:d>
                    </m:oMath>
                  </m:oMathPara>
                </a14:m>
                <a:endParaRPr lang="es-ES" sz="1600" dirty="0" smtClean="0"/>
              </a:p>
              <a:p>
                <a:pPr/>
                <a14:m>
                  <m:oMathPara xmlns:m="http://schemas.openxmlformats.org/officeDocument/2006/math">
                    <m:oMathParaPr>
                      <m:jc m:val="centerGroup"/>
                    </m:oMathParaPr>
                    <m:oMath xmlns:m="http://schemas.openxmlformats.org/officeDocument/2006/math">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e>
                            <m:e>
                              <m:r>
                                <a:rPr lang="es-ES" sz="1600" i="1">
                                  <a:latin typeface="Cambria Math" panose="02040503050406030204" pitchFamily="18" charset="0"/>
                                </a:rPr>
                                <m:t>𝑛</m:t>
                              </m:r>
                            </m:e>
                          </m:eqArr>
                        </m:e>
                      </m:d>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𝑚</m:t>
                              </m:r>
                              <m:r>
                                <a:rPr lang="es-ES" sz="1600" i="1">
                                  <a:latin typeface="Cambria Math" panose="02040503050406030204" pitchFamily="18" charset="0"/>
                                </a:rPr>
                                <m:t>+1</m:t>
                              </m:r>
                            </m:e>
                            <m:e>
                              <m:r>
                                <a:rPr lang="es-ES" sz="1600" i="1">
                                  <a:latin typeface="Cambria Math" panose="02040503050406030204" pitchFamily="18" charset="0"/>
                                </a:rPr>
                                <m:t>𝑛</m:t>
                              </m:r>
                            </m:e>
                          </m:eqArr>
                        </m:e>
                      </m:d>
                    </m:oMath>
                  </m:oMathPara>
                </a14:m>
                <a:endParaRPr lang="es-ES" sz="1600" dirty="0"/>
              </a:p>
            </p:txBody>
          </p:sp>
        </mc:Choice>
        <mc:Fallback xmlns="">
          <p:sp>
            <p:nvSpPr>
              <p:cNvPr id="7" name="Rectangle 3"/>
              <p:cNvSpPr>
                <a:spLocks noRot="1" noChangeAspect="1" noMove="1" noResize="1" noEditPoints="1" noAdjustHandles="1" noChangeArrowheads="1" noChangeShapeType="1" noTextEdit="1"/>
              </p:cNvSpPr>
              <p:nvPr/>
            </p:nvSpPr>
            <p:spPr>
              <a:xfrm>
                <a:off x="6462425" y="1022507"/>
                <a:ext cx="2531334" cy="1242391"/>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1113234" y="2587961"/>
                <a:ext cx="7691132" cy="10114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𝑎</m:t>
                              </m:r>
                              <m:r>
                                <a:rPr lang="es-ES" i="1">
                                  <a:latin typeface="Cambria Math" panose="02040503050406030204" pitchFamily="18" charset="0"/>
                                </a:rPr>
                                <m:t>+</m:t>
                              </m:r>
                              <m:r>
                                <a:rPr lang="es-ES" i="1">
                                  <a:latin typeface="Cambria Math" panose="02040503050406030204" pitchFamily="18" charset="0"/>
                                </a:rPr>
                                <m:t>𝑏</m:t>
                              </m:r>
                            </m:e>
                          </m:d>
                        </m:e>
                        <m:sup>
                          <m:r>
                            <a:rPr lang="es-ES" b="0" i="1" smtClean="0">
                              <a:latin typeface="Cambria Math" panose="02040503050406030204" pitchFamily="18" charset="0"/>
                            </a:rPr>
                            <m:t>𝑛</m:t>
                          </m:r>
                        </m:sup>
                      </m:sSup>
                      <m:r>
                        <a:rPr lang="es-ES" i="1">
                          <a:latin typeface="Cambria Math" panose="02040503050406030204" pitchFamily="18" charset="0"/>
                        </a:rPr>
                        <m:t>=…=</m:t>
                      </m:r>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𝑛</m:t>
                          </m:r>
                        </m:sup>
                      </m:sSup>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𝑛</m:t>
                          </m:r>
                          <m:r>
                            <a:rPr lang="es-ES" b="0" i="1" smtClean="0">
                              <a:solidFill>
                                <a:srgbClr val="FF0000"/>
                              </a:solidFill>
                              <a:latin typeface="Cambria Math" panose="02040503050406030204" pitchFamily="18" charset="0"/>
                            </a:rPr>
                            <m:t>−1</m:t>
                          </m:r>
                        </m:sup>
                      </m:sSup>
                      <m:r>
                        <a:rPr lang="es-ES" i="1" smtClean="0">
                          <a:solidFill>
                            <a:srgbClr val="00B050"/>
                          </a:solidFill>
                          <a:latin typeface="Cambria Math" panose="02040503050406030204" pitchFamily="18" charset="0"/>
                        </a:rPr>
                        <m:t>𝑏</m:t>
                      </m:r>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𝑛</m:t>
                          </m:r>
                          <m:r>
                            <a:rPr lang="es-ES" b="0" i="1" smtClean="0">
                              <a:solidFill>
                                <a:srgbClr val="FF0000"/>
                              </a:solidFill>
                              <a:latin typeface="Cambria Math" panose="02040503050406030204" pitchFamily="18" charset="0"/>
                            </a:rPr>
                            <m:t>−2</m:t>
                          </m:r>
                        </m:sup>
                      </m:sSup>
                      <m:sSup>
                        <m:sSupPr>
                          <m:ctrlPr>
                            <a:rPr lang="es-ES" i="1" smtClean="0">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2</m:t>
                          </m:r>
                        </m:sup>
                      </m:sSup>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i="1">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𝑛</m:t>
                          </m:r>
                          <m:r>
                            <a:rPr lang="es-ES" b="0" i="1" smtClean="0">
                              <a:solidFill>
                                <a:srgbClr val="FF0000"/>
                              </a:solidFill>
                              <a:latin typeface="Cambria Math" panose="02040503050406030204" pitchFamily="18" charset="0"/>
                            </a:rPr>
                            <m:t>−3</m:t>
                          </m:r>
                        </m:sup>
                      </m:sSup>
                      <m:sSup>
                        <m:sSupPr>
                          <m:ctrlPr>
                            <a:rPr lang="es-ES" i="1">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i="1">
                              <a:solidFill>
                                <a:srgbClr val="00B050"/>
                              </a:solidFill>
                              <a:latin typeface="Cambria Math" panose="02040503050406030204" pitchFamily="18" charset="0"/>
                            </a:rPr>
                            <m:t>3</m:t>
                          </m:r>
                        </m:sup>
                      </m:sSup>
                      <m:r>
                        <a:rPr lang="es-ES" i="1">
                          <a:latin typeface="Cambria Math" panose="02040503050406030204" pitchFamily="18" charset="0"/>
                        </a:rPr>
                        <m:t>+</m:t>
                      </m:r>
                    </m:oMath>
                  </m:oMathPara>
                </a14:m>
                <a:endParaRPr lang="es-E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solidFill>
                            <a:srgbClr val="00B050"/>
                          </a:solidFill>
                          <a:latin typeface="Cambria Math" panose="02040503050406030204" pitchFamily="18" charset="0"/>
                        </a:rPr>
                        <m:t>+</m:t>
                      </m:r>
                      <m:d>
                        <m:dPr>
                          <m:ctrlPr>
                            <a:rPr lang="es-ES" b="0" i="1" smtClean="0">
                              <a:solidFill>
                                <a:srgbClr val="00B050"/>
                              </a:solidFill>
                              <a:latin typeface="Cambria Math" panose="02040503050406030204" pitchFamily="18" charset="0"/>
                            </a:rPr>
                          </m:ctrlPr>
                        </m:dPr>
                        <m:e>
                          <m:r>
                            <a:rPr lang="es-ES" b="0" i="1" smtClean="0">
                              <a:solidFill>
                                <a:srgbClr val="00B050"/>
                              </a:solidFill>
                              <a:latin typeface="Cambria Math" panose="02040503050406030204" pitchFamily="18" charset="0"/>
                            </a:rPr>
                            <m:t>…</m:t>
                          </m:r>
                        </m:e>
                      </m:d>
                      <m:r>
                        <a:rPr lang="es-ES" i="1">
                          <a:latin typeface="Cambria Math" panose="02040503050406030204" pitchFamily="18" charset="0"/>
                        </a:rPr>
                        <m:t>+</m:t>
                      </m:r>
                    </m:oMath>
                  </m:oMathPara>
                </a14:m>
                <a:endParaRPr lang="es-E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i="1">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3</m:t>
                          </m:r>
                        </m:sup>
                      </m:sSup>
                      <m:sSup>
                        <m:sSupPr>
                          <m:ctrlPr>
                            <a:rPr lang="es-ES" i="1">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𝑛</m:t>
                          </m:r>
                          <m:r>
                            <a:rPr lang="es-ES" b="0" i="1" smtClean="0">
                              <a:solidFill>
                                <a:srgbClr val="00B050"/>
                              </a:solidFill>
                              <a:latin typeface="Cambria Math" panose="02040503050406030204" pitchFamily="18" charset="0"/>
                            </a:rPr>
                            <m:t>−3</m:t>
                          </m:r>
                        </m:sup>
                      </m:sSup>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sSup>
                        <m:sSupPr>
                          <m:ctrlPr>
                            <a:rPr lang="es-ES" b="0" i="1" smtClean="0">
                              <a:solidFill>
                                <a:srgbClr val="FF0000"/>
                              </a:solidFill>
                              <a:latin typeface="Cambria Math" panose="02040503050406030204" pitchFamily="18" charset="0"/>
                            </a:rPr>
                          </m:ctrlPr>
                        </m:sSupPr>
                        <m:e>
                          <m:r>
                            <a:rPr lang="es-ES" i="1">
                              <a:solidFill>
                                <a:srgbClr val="FF0000"/>
                              </a:solidFill>
                              <a:latin typeface="Cambria Math" panose="02040503050406030204" pitchFamily="18" charset="0"/>
                            </a:rPr>
                            <m:t>𝑎</m:t>
                          </m:r>
                        </m:e>
                        <m:sup>
                          <m:r>
                            <a:rPr lang="es-ES" b="0" i="1" smtClean="0">
                              <a:solidFill>
                                <a:srgbClr val="FF0000"/>
                              </a:solidFill>
                              <a:latin typeface="Cambria Math" panose="02040503050406030204" pitchFamily="18" charset="0"/>
                            </a:rPr>
                            <m:t>2</m:t>
                          </m:r>
                        </m:sup>
                      </m:sSup>
                      <m:sSup>
                        <m:sSupPr>
                          <m:ctrlPr>
                            <a:rPr lang="es-ES" i="1">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𝑛</m:t>
                          </m:r>
                          <m:r>
                            <a:rPr lang="es-ES" b="0" i="1" smtClean="0">
                              <a:solidFill>
                                <a:srgbClr val="00B050"/>
                              </a:solidFill>
                              <a:latin typeface="Cambria Math" panose="02040503050406030204" pitchFamily="18" charset="0"/>
                            </a:rPr>
                            <m:t>−2</m:t>
                          </m:r>
                        </m:sup>
                      </m:sSup>
                      <m:r>
                        <a:rPr lang="es-ES" i="1">
                          <a:latin typeface="Cambria Math" panose="02040503050406030204" pitchFamily="18" charset="0"/>
                        </a:rPr>
                        <m:t>+</m:t>
                      </m:r>
                      <m:borderBox>
                        <m:borderBoxPr>
                          <m:ctrlPr>
                            <a:rPr lang="es-ES" b="0" i="1" smtClean="0">
                              <a:solidFill>
                                <a:srgbClr val="0070C0"/>
                              </a:solidFill>
                              <a:latin typeface="Cambria Math" panose="02040503050406030204" pitchFamily="18" charset="0"/>
                            </a:rPr>
                          </m:ctrlPr>
                        </m:borderBoxPr>
                        <m:e/>
                      </m:borderBox>
                      <m:r>
                        <a:rPr lang="es-ES" b="0" i="1" smtClean="0">
                          <a:solidFill>
                            <a:srgbClr val="FF0000"/>
                          </a:solidFill>
                          <a:latin typeface="Cambria Math" panose="02040503050406030204" pitchFamily="18" charset="0"/>
                        </a:rPr>
                        <m:t>𝑎</m:t>
                      </m:r>
                      <m:sSup>
                        <m:sSupPr>
                          <m:ctrlPr>
                            <a:rPr lang="es-ES" i="1">
                              <a:solidFill>
                                <a:srgbClr val="00B050"/>
                              </a:solidFill>
                              <a:latin typeface="Cambria Math" panose="02040503050406030204" pitchFamily="18" charset="0"/>
                            </a:rPr>
                          </m:ctrlPr>
                        </m:sSupPr>
                        <m:e>
                          <m:r>
                            <a:rPr lang="es-ES" i="1">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𝑛</m:t>
                          </m:r>
                          <m:r>
                            <a:rPr lang="es-ES" b="0" i="1" smtClean="0">
                              <a:solidFill>
                                <a:srgbClr val="00B050"/>
                              </a:solidFill>
                              <a:latin typeface="Cambria Math" panose="02040503050406030204" pitchFamily="18" charset="0"/>
                            </a:rPr>
                            <m:t>−1</m:t>
                          </m:r>
                        </m:sup>
                      </m:sSup>
                      <m:r>
                        <a:rPr lang="es-ES" b="0" i="1" smtClean="0">
                          <a:solidFill>
                            <a:schemeClr val="tx1"/>
                          </a:solidFill>
                          <a:latin typeface="Cambria Math" panose="02040503050406030204" pitchFamily="18" charset="0"/>
                        </a:rPr>
                        <m:t>+</m:t>
                      </m:r>
                      <m:sSup>
                        <m:sSupPr>
                          <m:ctrlPr>
                            <a:rPr lang="es-ES" b="0" i="1" smtClean="0">
                              <a:solidFill>
                                <a:srgbClr val="00B050"/>
                              </a:solidFill>
                              <a:latin typeface="Cambria Math" panose="02040503050406030204" pitchFamily="18" charset="0"/>
                            </a:rPr>
                          </m:ctrlPr>
                        </m:sSupPr>
                        <m:e>
                          <m:r>
                            <a:rPr lang="es-ES" b="0" i="1" smtClean="0">
                              <a:solidFill>
                                <a:srgbClr val="00B050"/>
                              </a:solidFill>
                              <a:latin typeface="Cambria Math" panose="02040503050406030204" pitchFamily="18" charset="0"/>
                            </a:rPr>
                            <m:t>𝑏</m:t>
                          </m:r>
                        </m:e>
                        <m:sup>
                          <m:r>
                            <a:rPr lang="es-ES" b="0" i="1" smtClean="0">
                              <a:solidFill>
                                <a:srgbClr val="00B050"/>
                              </a:solidFill>
                              <a:latin typeface="Cambria Math" panose="02040503050406030204" pitchFamily="18" charset="0"/>
                            </a:rPr>
                            <m:t>𝑛</m:t>
                          </m:r>
                        </m:sup>
                      </m:sSup>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113234" y="2587961"/>
                <a:ext cx="7691132" cy="1011431"/>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1458685" y="3756178"/>
                <a:ext cx="4728755" cy="624017"/>
              </a:xfrm>
              <a:prstGeom prst="rect">
                <a:avLst/>
              </a:prstGeom>
              <a:noFill/>
            </p:spPr>
            <p:txBody>
              <a:bodyPr wrap="square" rtlCol="0">
                <a:spAutoFit/>
              </a:bodyPr>
              <a:lstStyle/>
              <a:p>
                <a:r>
                  <a:rPr lang="es-ES" sz="1600" b="0" dirty="0" smtClean="0"/>
                  <a:t>A medida que sube </a:t>
                </a:r>
                <a14:m>
                  <m:oMath xmlns:m="http://schemas.openxmlformats.org/officeDocument/2006/math">
                    <m:r>
                      <a:rPr lang="es-ES" sz="1600" i="1">
                        <a:solidFill>
                          <a:srgbClr val="00B050"/>
                        </a:solidFill>
                        <a:latin typeface="Cambria Math" panose="02040503050406030204" pitchFamily="18" charset="0"/>
                      </a:rPr>
                      <m:t>𝑏</m:t>
                    </m:r>
                  </m:oMath>
                </a14:m>
                <a:r>
                  <a:rPr lang="es-ES" sz="1600" b="0" dirty="0" smtClean="0"/>
                  <a:t> va bajando </a:t>
                </a:r>
                <a14:m>
                  <m:oMath xmlns:m="http://schemas.openxmlformats.org/officeDocument/2006/math">
                    <m:r>
                      <a:rPr lang="es-ES" sz="1600" i="1">
                        <a:solidFill>
                          <a:srgbClr val="FF0000"/>
                        </a:solidFill>
                        <a:latin typeface="Cambria Math" panose="02040503050406030204" pitchFamily="18" charset="0"/>
                      </a:rPr>
                      <m:t>𝑎</m:t>
                    </m:r>
                  </m:oMath>
                </a14:m>
                <a:endParaRPr lang="es-ES" sz="1600" b="0" dirty="0" smtClean="0"/>
              </a:p>
              <a:p>
                <a:r>
                  <a:rPr lang="es-ES" sz="1600" b="0" dirty="0" smtClean="0"/>
                  <a:t>El problema es ¿qué pasa con los números? </a:t>
                </a:r>
                <a14:m>
                  <m:oMath xmlns:m="http://schemas.openxmlformats.org/officeDocument/2006/math">
                    <m:borderBox>
                      <m:borderBoxPr>
                        <m:ctrlPr>
                          <a:rPr lang="es-ES" sz="1600" b="0" i="1" smtClean="0">
                            <a:solidFill>
                              <a:srgbClr val="0070C0"/>
                            </a:solidFill>
                            <a:latin typeface="Cambria Math" panose="02040503050406030204" pitchFamily="18" charset="0"/>
                          </a:rPr>
                        </m:ctrlPr>
                      </m:borderBoxPr>
                      <m:e/>
                    </m:borderBox>
                  </m:oMath>
                </a14:m>
                <a:endParaRPr lang="es-ES" sz="1600" b="0" dirty="0" smtClean="0"/>
              </a:p>
            </p:txBody>
          </p:sp>
        </mc:Choice>
        <mc:Fallback xmlns="">
          <p:sp>
            <p:nvSpPr>
              <p:cNvPr id="8" name="CuadroTexto 7"/>
              <p:cNvSpPr txBox="1">
                <a:spLocks noRot="1" noChangeAspect="1" noMove="1" noResize="1" noEditPoints="1" noAdjustHandles="1" noChangeArrowheads="1" noChangeShapeType="1" noTextEdit="1"/>
              </p:cNvSpPr>
              <p:nvPr/>
            </p:nvSpPr>
            <p:spPr>
              <a:xfrm>
                <a:off x="1458685" y="3756178"/>
                <a:ext cx="4728755" cy="624017"/>
              </a:xfrm>
              <a:prstGeom prst="rect">
                <a:avLst/>
              </a:prstGeom>
              <a:blipFill rotWithShape="0">
                <a:blip r:embed="rId7"/>
                <a:stretch>
                  <a:fillRect l="-644" t="-2913" b="-116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1949257" y="4536981"/>
                <a:ext cx="6437097" cy="14445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r>
                        <a:rPr lang="es-ES" sz="1600" b="0" i="1" smtClean="0">
                          <a:latin typeface="Cambria Math" panose="02040503050406030204" pitchFamily="18" charset="0"/>
                        </a:rPr>
                        <m:t>𝑎</m:t>
                      </m:r>
                      <m:r>
                        <a:rPr lang="es-ES" sz="1600" b="0" i="1" smtClean="0">
                          <a:latin typeface="Cambria Math" panose="02040503050406030204" pitchFamily="18" charset="0"/>
                        </a:rPr>
                        <m:t>+</m:t>
                      </m:r>
                      <m:borderBox>
                        <m:borderBoxPr>
                          <m:ctrlPr>
                            <a:rPr lang="es-ES" sz="1600" b="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r>
                        <a:rPr lang="es-ES" sz="1600" b="0" i="1" smtClean="0">
                          <a:latin typeface="Cambria Math" panose="02040503050406030204" pitchFamily="18" charset="0"/>
                        </a:rPr>
                        <m:t>𝑏</m:t>
                      </m:r>
                    </m:oMath>
                  </m:oMathPara>
                </a14:m>
                <a:endParaRPr lang="es-ES" sz="160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2</m:t>
                          </m:r>
                        </m:e>
                      </m:borderBox>
                      <m:r>
                        <a:rPr lang="es-ES" sz="1600" b="0" i="1" smtClean="0">
                          <a:latin typeface="Cambria Math" panose="02040503050406030204" pitchFamily="18" charset="0"/>
                        </a:rPr>
                        <m:t>𝑎𝑏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6</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p>
            </p:txBody>
          </p:sp>
        </mc:Choice>
        <mc:Fallback xmlns="">
          <p:sp>
            <p:nvSpPr>
              <p:cNvPr id="10" name="CuadroTexto 9"/>
              <p:cNvSpPr txBox="1">
                <a:spLocks noRot="1" noChangeAspect="1" noMove="1" noResize="1" noEditPoints="1" noAdjustHandles="1" noChangeArrowheads="1" noChangeShapeType="1" noTextEdit="1"/>
              </p:cNvSpPr>
              <p:nvPr/>
            </p:nvSpPr>
            <p:spPr>
              <a:xfrm>
                <a:off x="1949257" y="4536981"/>
                <a:ext cx="6437097" cy="1444563"/>
              </a:xfrm>
              <a:prstGeom prst="rect">
                <a:avLst/>
              </a:prstGeom>
              <a:blipFill rotWithShape="0">
                <a:blip r:embed="rId8"/>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3264" y="3342282"/>
            <a:ext cx="1295307" cy="1822564"/>
          </a:xfrm>
          <a:prstGeom prst="rect">
            <a:avLst/>
          </a:prstGeom>
          <a:noFill/>
          <a:extLst>
            <a:ext uri="{909E8E84-426E-40DD-AFC4-6F175D3DCCD1}">
              <a14:hiddenFill xmlns:a14="http://schemas.microsoft.com/office/drawing/2010/main">
                <a:solidFill>
                  <a:srgbClr val="FFFFFF"/>
                </a:solidFill>
              </a14:hiddenFill>
            </a:ext>
          </a:extLst>
        </p:spPr>
      </p:pic>
      <p:sp>
        <p:nvSpPr>
          <p:cNvPr id="11" name="Cilindro 10"/>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246811" y="96854"/>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ilindro 18"/>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1246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2. Variaciones</a:t>
            </a:r>
            <a:endParaRPr lang="es-ES" dirty="0"/>
          </a:p>
        </p:txBody>
      </p:sp>
      <p:sp>
        <p:nvSpPr>
          <p:cNvPr id="3" name="Content Placeholder 2"/>
          <p:cNvSpPr>
            <a:spLocks noGrp="1"/>
          </p:cNvSpPr>
          <p:nvPr>
            <p:ph idx="1"/>
          </p:nvPr>
        </p:nvSpPr>
        <p:spPr>
          <a:xfrm>
            <a:off x="982132" y="1068636"/>
            <a:ext cx="7704667" cy="2236424"/>
          </a:xfrm>
        </p:spPr>
        <p:txBody>
          <a:bodyPr/>
          <a:lstStyle/>
          <a:p>
            <a:pPr algn="just"/>
            <a:r>
              <a:rPr lang="es-ES" dirty="0" smtClean="0"/>
              <a:t>Cuando queremos hacer un recuento, pero el número de elementos es muy grande, recurrimos a otras técnicas matemáticas</a:t>
            </a:r>
          </a:p>
          <a:p>
            <a:pPr algn="just"/>
            <a:r>
              <a:rPr lang="es-ES" dirty="0" smtClean="0">
                <a:solidFill>
                  <a:srgbClr val="0070C0"/>
                </a:solidFill>
              </a:rPr>
              <a:t>Ejemplo: ¿Cuántos números de tres cifras pueden formarse con los dígitos 1, 2, 3, 4, 5, 6 y 7, sin repetirlos?</a:t>
            </a:r>
          </a:p>
        </p:txBody>
      </p:sp>
      <p:pic>
        <p:nvPicPr>
          <p:cNvPr id="2050" name="Picture 2" descr="http://us.123rf.com/400wm/400/400/studiom1/studiom11007/studiom1100702106/7371875-fondo-transparente-con-numer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641" y="3305060"/>
            <a:ext cx="3237620" cy="323762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Magnetic Disk 4"/>
          <p:cNvSpPr/>
          <p:nvPr/>
        </p:nvSpPr>
        <p:spPr>
          <a:xfrm>
            <a:off x="1113234"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owchart: Magnetic Disk 6"/>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37659833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1.8.1 Binomio de Newton. </a:t>
            </a:r>
            <a:r>
              <a:rPr lang="es-ES" dirty="0" err="1"/>
              <a:t>Tartaglia</a:t>
            </a:r>
            <a:endParaRPr lang="es-E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1651702" y="1812937"/>
                <a:ext cx="6437097" cy="14445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r>
                        <a:rPr lang="es-ES" sz="1600" b="0" i="1" smtClean="0">
                          <a:latin typeface="Cambria Math" panose="02040503050406030204" pitchFamily="18" charset="0"/>
                        </a:rPr>
                        <m:t>𝑎</m:t>
                      </m:r>
                      <m:r>
                        <a:rPr lang="es-ES" sz="1600" b="0" i="1" smtClean="0">
                          <a:latin typeface="Cambria Math" panose="02040503050406030204" pitchFamily="18" charset="0"/>
                        </a:rPr>
                        <m:t>+</m:t>
                      </m:r>
                      <m:borderBox>
                        <m:borderBoxPr>
                          <m:ctrlPr>
                            <a:rPr lang="es-ES" sz="1600" b="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r>
                        <a:rPr lang="es-ES" sz="1600" b="0" i="1" smtClean="0">
                          <a:latin typeface="Cambria Math" panose="02040503050406030204" pitchFamily="18" charset="0"/>
                        </a:rPr>
                        <m:t>𝑏</m:t>
                      </m:r>
                    </m:oMath>
                  </m:oMathPara>
                </a14:m>
                <a:endParaRPr lang="es-ES" sz="160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2</m:t>
                          </m:r>
                        </m:e>
                      </m:borderBox>
                      <m:r>
                        <a:rPr lang="es-ES" sz="1600" b="0" i="1" smtClean="0">
                          <a:latin typeface="Cambria Math" panose="02040503050406030204" pitchFamily="18" charset="0"/>
                        </a:rPr>
                        <m:t>𝑎𝑏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6</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p>
            </p:txBody>
          </p:sp>
        </mc:Choice>
        <mc:Fallback xmlns="">
          <p:sp>
            <p:nvSpPr>
              <p:cNvPr id="10" name="CuadroTexto 9"/>
              <p:cNvSpPr txBox="1">
                <a:spLocks noRot="1" noChangeAspect="1" noMove="1" noResize="1" noEditPoints="1" noAdjustHandles="1" noChangeArrowheads="1" noChangeShapeType="1" noTextEdit="1"/>
              </p:cNvSpPr>
              <p:nvPr/>
            </p:nvSpPr>
            <p:spPr>
              <a:xfrm>
                <a:off x="1651702" y="1812937"/>
                <a:ext cx="6437097" cy="1444563"/>
              </a:xfrm>
              <a:prstGeom prst="rect">
                <a:avLst/>
              </a:prstGeom>
              <a:blipFill rotWithShape="0">
                <a:blip r:embed="rId4"/>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270" y="1523831"/>
            <a:ext cx="1295307" cy="182256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7577" y="3701497"/>
            <a:ext cx="2476500" cy="2286000"/>
          </a:xfrm>
          <a:prstGeom prst="rect">
            <a:avLst/>
          </a:prstGeom>
        </p:spPr>
      </p:pic>
      <p:pic>
        <p:nvPicPr>
          <p:cNvPr id="2050" name="Picture 2" descr="Triangulo_de_PascaL[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828" y="3647067"/>
            <a:ext cx="3600660" cy="2340430"/>
          </a:xfrm>
          <a:prstGeom prst="rect">
            <a:avLst/>
          </a:prstGeom>
          <a:noFill/>
          <a:extLst>
            <a:ext uri="{909E8E84-426E-40DD-AFC4-6F175D3DCCD1}">
              <a14:hiddenFill xmlns:a14="http://schemas.microsoft.com/office/drawing/2010/main">
                <a:solidFill>
                  <a:srgbClr val="FFFFFF"/>
                </a:solidFill>
              </a14:hiddenFill>
            </a:ext>
          </a:extLst>
        </p:spPr>
      </p:pic>
      <p:sp>
        <p:nvSpPr>
          <p:cNvPr id="11" name="Cilindro 10"/>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246811"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474696"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ilindro 18"/>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3528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1.8.1 Binomio de Newton. </a:t>
            </a:r>
            <a:r>
              <a:rPr lang="es-ES" dirty="0" err="1"/>
              <a:t>Tartaglia</a:t>
            </a:r>
            <a:endParaRPr lang="es-E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1651702" y="1812937"/>
                <a:ext cx="6437097" cy="26530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r>
                        <a:rPr lang="es-ES" sz="1600" b="0" i="1" smtClean="0">
                          <a:latin typeface="Cambria Math" panose="02040503050406030204" pitchFamily="18" charset="0"/>
                        </a:rPr>
                        <m:t>𝑎</m:t>
                      </m:r>
                      <m:r>
                        <a:rPr lang="es-ES" sz="1600" b="0" i="1" smtClean="0">
                          <a:latin typeface="Cambria Math" panose="02040503050406030204" pitchFamily="18" charset="0"/>
                        </a:rPr>
                        <m:t>+</m:t>
                      </m:r>
                      <m:borderBox>
                        <m:borderBoxPr>
                          <m:ctrlPr>
                            <a:rPr lang="es-ES" sz="1600" b="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r>
                        <a:rPr lang="es-ES" sz="1600" b="0" i="1" smtClean="0">
                          <a:latin typeface="Cambria Math" panose="02040503050406030204" pitchFamily="18" charset="0"/>
                        </a:rPr>
                        <m:t>𝑏</m:t>
                      </m:r>
                    </m:oMath>
                  </m:oMathPara>
                </a14:m>
                <a:endParaRPr lang="es-ES" sz="160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2</m:t>
                          </m:r>
                        </m:e>
                      </m:borderBox>
                      <m:r>
                        <a:rPr lang="es-ES" sz="1600" b="0" i="1" smtClean="0">
                          <a:latin typeface="Cambria Math" panose="02040503050406030204" pitchFamily="18" charset="0"/>
                        </a:rPr>
                        <m:t>𝑎𝑏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3</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6</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4</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5</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𝑏</m:t>
                      </m:r>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3</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borderBox>
                        <m:borderBoxPr>
                          <m:ctrlPr>
                            <a:rPr lang="es-ES" sz="1600" i="1" smtClean="0">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10</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2</m:t>
                          </m:r>
                        </m:sup>
                      </m:sSup>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b="0" i="1" smtClean="0">
                              <a:solidFill>
                                <a:srgbClr val="0070C0"/>
                              </a:solidFill>
                              <a:latin typeface="Cambria Math" panose="02040503050406030204" pitchFamily="18" charset="0"/>
                            </a:rPr>
                            <m:t>5</m:t>
                          </m:r>
                        </m:e>
                      </m:borderBox>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4</m:t>
                          </m:r>
                        </m:sup>
                      </m:sSup>
                      <m:r>
                        <a:rPr lang="es-ES" sz="1600" b="0" i="1" smtClean="0">
                          <a:latin typeface="Cambria Math" panose="02040503050406030204" pitchFamily="18" charset="0"/>
                        </a:rPr>
                        <m:t>+</m:t>
                      </m:r>
                      <m:borderBox>
                        <m:borderBoxPr>
                          <m:ctrlPr>
                            <a:rPr lang="es-ES" sz="1600" i="1">
                              <a:solidFill>
                                <a:srgbClr val="0070C0"/>
                              </a:solidFill>
                              <a:latin typeface="Cambria Math" panose="02040503050406030204" pitchFamily="18" charset="0"/>
                            </a:rPr>
                          </m:ctrlPr>
                        </m:borderBoxPr>
                        <m:e>
                          <m:r>
                            <a:rPr lang="es-ES" sz="1600" i="1">
                              <a:solidFill>
                                <a:srgbClr val="0070C0"/>
                              </a:solidFill>
                              <a:latin typeface="Cambria Math" panose="02040503050406030204" pitchFamily="18" charset="0"/>
                            </a:rPr>
                            <m:t>1</m:t>
                          </m:r>
                        </m:e>
                      </m:borderBox>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5</m:t>
                          </m:r>
                        </m:sup>
                      </m:sSup>
                    </m:oMath>
                  </m:oMathPara>
                </a14:m>
                <a:endParaRPr lang="es-ES" sz="1600" b="0" i="1" dirty="0" smtClean="0"/>
              </a:p>
              <a:p>
                <a:endParaRPr lang="es-ES" sz="1600" b="0" i="1" dirty="0" smtClean="0"/>
              </a:p>
              <a:p>
                <a:endParaRPr lang="es-ES" sz="1600" i="1" dirty="0"/>
              </a:p>
              <a:p>
                <a:pPr/>
                <a14:m>
                  <m:oMathPara xmlns:m="http://schemas.openxmlformats.org/officeDocument/2006/math">
                    <m:oMathParaPr>
                      <m:jc m:val="centerGroup"/>
                    </m:oMathParaPr>
                    <m:oMath xmlns:m="http://schemas.openxmlformats.org/officeDocument/2006/math">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b="0" i="1" smtClean="0">
                              <a:latin typeface="Cambria Math" panose="02040503050406030204" pitchFamily="18" charset="0"/>
                            </a:rPr>
                            <m:t>9</m:t>
                          </m:r>
                        </m:sup>
                      </m:sSup>
                      <m:r>
                        <a:rPr lang="es-ES" sz="1600" i="1">
                          <a:latin typeface="Cambria Math" panose="02040503050406030204" pitchFamily="18" charset="0"/>
                        </a:rPr>
                        <m:t>=</m:t>
                      </m:r>
                    </m:oMath>
                  </m:oMathPara>
                </a14:m>
                <a:endParaRPr lang="es-ES" sz="160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10</m:t>
                          </m:r>
                        </m:sup>
                      </m:sSup>
                      <m:r>
                        <a:rPr lang="es-ES" sz="1600" b="0" i="1" smtClean="0">
                          <a:solidFill>
                            <a:srgbClr val="0070C0"/>
                          </a:solidFill>
                          <a:latin typeface="Cambria Math" panose="02040503050406030204" pitchFamily="18" charset="0"/>
                        </a:rPr>
                        <m:t>+9</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9</m:t>
                          </m:r>
                        </m:sup>
                      </m:sSup>
                      <m:r>
                        <a:rPr lang="es-ES" sz="1600" b="0" i="1" smtClean="0">
                          <a:solidFill>
                            <a:srgbClr val="0070C0"/>
                          </a:solidFill>
                          <a:latin typeface="Cambria Math" panose="02040503050406030204" pitchFamily="18" charset="0"/>
                        </a:rPr>
                        <m:t>𝑏</m:t>
                      </m:r>
                      <m:r>
                        <a:rPr lang="es-ES" sz="1600" b="0" i="1" smtClean="0">
                          <a:solidFill>
                            <a:srgbClr val="0070C0"/>
                          </a:solidFill>
                          <a:latin typeface="Cambria Math" panose="02040503050406030204" pitchFamily="18" charset="0"/>
                        </a:rPr>
                        <m:t>+36</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8</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2</m:t>
                          </m:r>
                        </m:sup>
                      </m:sSup>
                      <m:r>
                        <a:rPr lang="es-ES" sz="1600" b="0" i="1" smtClean="0">
                          <a:solidFill>
                            <a:srgbClr val="0070C0"/>
                          </a:solidFill>
                          <a:latin typeface="Cambria Math" panose="02040503050406030204" pitchFamily="18" charset="0"/>
                        </a:rPr>
                        <m:t>+84</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7</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3</m:t>
                          </m:r>
                        </m:sup>
                      </m:sSup>
                      <m:r>
                        <a:rPr lang="es-ES" sz="1600" b="0" i="1" smtClean="0">
                          <a:solidFill>
                            <a:srgbClr val="0070C0"/>
                          </a:solidFill>
                          <a:latin typeface="Cambria Math" panose="02040503050406030204" pitchFamily="18" charset="0"/>
                        </a:rPr>
                        <m:t>+126</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6</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4</m:t>
                          </m:r>
                        </m:sup>
                      </m:sSup>
                      <m:r>
                        <a:rPr lang="es-ES" sz="1600" b="0" i="1" smtClean="0">
                          <a:solidFill>
                            <a:srgbClr val="0070C0"/>
                          </a:solidFill>
                          <a:latin typeface="Cambria Math" panose="02040503050406030204" pitchFamily="18" charset="0"/>
                        </a:rPr>
                        <m:t>+126</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4</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6</m:t>
                          </m:r>
                        </m:sup>
                      </m:sSup>
                      <m:r>
                        <a:rPr lang="es-ES" sz="1600" b="0" i="1" smtClean="0">
                          <a:solidFill>
                            <a:srgbClr val="0070C0"/>
                          </a:solidFill>
                          <a:latin typeface="Cambria Math" panose="02040503050406030204" pitchFamily="18" charset="0"/>
                        </a:rPr>
                        <m:t>+84</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3</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7</m:t>
                          </m:r>
                        </m:sup>
                      </m:sSup>
                      <m:r>
                        <a:rPr lang="es-ES" sz="1600" b="0" i="1" smtClean="0">
                          <a:solidFill>
                            <a:srgbClr val="0070C0"/>
                          </a:solidFill>
                          <a:latin typeface="Cambria Math" panose="02040503050406030204" pitchFamily="18" charset="0"/>
                        </a:rPr>
                        <m:t>+36</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𝑎</m:t>
                          </m:r>
                        </m:e>
                        <m:sup>
                          <m:r>
                            <a:rPr lang="es-ES" sz="1600" b="0" i="1" smtClean="0">
                              <a:solidFill>
                                <a:srgbClr val="0070C0"/>
                              </a:solidFill>
                              <a:latin typeface="Cambria Math" panose="02040503050406030204" pitchFamily="18" charset="0"/>
                            </a:rPr>
                            <m:t>2</m:t>
                          </m:r>
                        </m:sup>
                      </m:sSup>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8</m:t>
                          </m:r>
                        </m:sup>
                      </m:sSup>
                      <m:r>
                        <a:rPr lang="es-ES" sz="1600" b="0" i="1" smtClean="0">
                          <a:solidFill>
                            <a:srgbClr val="0070C0"/>
                          </a:solidFill>
                          <a:latin typeface="Cambria Math" panose="02040503050406030204" pitchFamily="18" charset="0"/>
                        </a:rPr>
                        <m:t>+9</m:t>
                      </m:r>
                      <m:r>
                        <a:rPr lang="es-ES" sz="1600" b="0" i="1" smtClean="0">
                          <a:solidFill>
                            <a:srgbClr val="0070C0"/>
                          </a:solidFill>
                          <a:latin typeface="Cambria Math" panose="02040503050406030204" pitchFamily="18" charset="0"/>
                        </a:rPr>
                        <m:t>𝑎</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9</m:t>
                          </m:r>
                        </m:sup>
                      </m:sSup>
                      <m:r>
                        <a:rPr lang="es-ES" sz="1600" b="0" i="1" smtClean="0">
                          <a:solidFill>
                            <a:srgbClr val="0070C0"/>
                          </a:solidFill>
                          <a:latin typeface="Cambria Math" panose="02040503050406030204" pitchFamily="18" charset="0"/>
                        </a:rPr>
                        <m:t>+</m:t>
                      </m:r>
                      <m:sSup>
                        <m:sSupPr>
                          <m:ctrlPr>
                            <a:rPr lang="es-ES" sz="1600" b="0" i="1" smtClean="0">
                              <a:solidFill>
                                <a:srgbClr val="0070C0"/>
                              </a:solidFill>
                              <a:latin typeface="Cambria Math" panose="02040503050406030204" pitchFamily="18" charset="0"/>
                            </a:rPr>
                          </m:ctrlPr>
                        </m:sSupPr>
                        <m:e>
                          <m:r>
                            <a:rPr lang="es-ES" sz="1600" b="0" i="1" smtClean="0">
                              <a:solidFill>
                                <a:srgbClr val="0070C0"/>
                              </a:solidFill>
                              <a:latin typeface="Cambria Math" panose="02040503050406030204" pitchFamily="18" charset="0"/>
                            </a:rPr>
                            <m:t>𝑏</m:t>
                          </m:r>
                        </m:e>
                        <m:sup>
                          <m:r>
                            <a:rPr lang="es-ES" sz="1600" b="0" i="1" smtClean="0">
                              <a:solidFill>
                                <a:srgbClr val="0070C0"/>
                              </a:solidFill>
                              <a:latin typeface="Cambria Math" panose="02040503050406030204" pitchFamily="18" charset="0"/>
                            </a:rPr>
                            <m:t>10</m:t>
                          </m:r>
                        </m:sup>
                      </m:sSup>
                    </m:oMath>
                  </m:oMathPara>
                </a14:m>
                <a:endParaRPr lang="es-ES" sz="1600" b="0" i="1" dirty="0" smtClean="0"/>
              </a:p>
            </p:txBody>
          </p:sp>
        </mc:Choice>
        <mc:Fallback xmlns="">
          <p:sp>
            <p:nvSpPr>
              <p:cNvPr id="10" name="CuadroTexto 9"/>
              <p:cNvSpPr txBox="1">
                <a:spLocks noRot="1" noChangeAspect="1" noMove="1" noResize="1" noEditPoints="1" noAdjustHandles="1" noChangeArrowheads="1" noChangeShapeType="1" noTextEdit="1"/>
              </p:cNvSpPr>
              <p:nvPr/>
            </p:nvSpPr>
            <p:spPr>
              <a:xfrm>
                <a:off x="1651702" y="1812937"/>
                <a:ext cx="6437097" cy="2653034"/>
              </a:xfrm>
              <a:prstGeom prst="rect">
                <a:avLst/>
              </a:prstGeom>
              <a:blipFill rotWithShape="0">
                <a:blip r:embed="rId4"/>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270" y="1523831"/>
            <a:ext cx="1295307" cy="182256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8468" y="5129348"/>
            <a:ext cx="1401265" cy="1293475"/>
          </a:xfrm>
          <a:prstGeom prst="rect">
            <a:avLst/>
          </a:prstGeom>
        </p:spPr>
      </p:pic>
      <p:pic>
        <p:nvPicPr>
          <p:cNvPr id="2050" name="Picture 2" descr="Triangulo_de_PascaL[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828" y="4550046"/>
            <a:ext cx="2964934" cy="1927208"/>
          </a:xfrm>
          <a:prstGeom prst="rect">
            <a:avLst/>
          </a:prstGeom>
          <a:noFill/>
          <a:extLst>
            <a:ext uri="{909E8E84-426E-40DD-AFC4-6F175D3DCCD1}">
              <a14:hiddenFill xmlns:a14="http://schemas.microsoft.com/office/drawing/2010/main">
                <a:solidFill>
                  <a:srgbClr val="FFFFFF"/>
                </a:solidFill>
              </a14:hiddenFill>
            </a:ext>
          </a:extLst>
        </p:spPr>
      </p:pic>
      <p:sp>
        <p:nvSpPr>
          <p:cNvPr id="11" name="Cilindro 10"/>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ilindro 12"/>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246811"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474696"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ilindro 18"/>
          <p:cNvSpPr/>
          <p:nvPr/>
        </p:nvSpPr>
        <p:spPr>
          <a:xfrm>
            <a:off x="2701119" y="10048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15599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 calcmode="lin" valueType="num">
                                      <p:cBhvr additive="base">
                                        <p:cTn id="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1.8.1 Binomio de Newton. </a:t>
            </a:r>
            <a:r>
              <a:rPr lang="es-ES" dirty="0" err="1"/>
              <a:t>Tartaglia</a:t>
            </a:r>
            <a:endParaRPr lang="es-E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3"/>
                <a:stretch>
                  <a:fillRect/>
                </a:stretch>
              </a:blipFill>
            </p:spPr>
            <p:txBody>
              <a:bodyPr/>
              <a:lstStyle/>
              <a:p>
                <a:r>
                  <a:rPr lang="es-ES">
                    <a:noFill/>
                  </a:rPr>
                  <a:t> </a:t>
                </a:r>
              </a:p>
            </p:txBody>
          </p:sp>
        </mc:Fallback>
      </mc:AlternateContent>
      <p:sp>
        <p:nvSpPr>
          <p:cNvPr id="10" name="CuadroTexto 9"/>
          <p:cNvSpPr txBox="1"/>
          <p:nvPr/>
        </p:nvSpPr>
        <p:spPr>
          <a:xfrm>
            <a:off x="1651702" y="1812937"/>
            <a:ext cx="6437097" cy="830997"/>
          </a:xfrm>
          <a:prstGeom prst="rect">
            <a:avLst/>
          </a:prstGeom>
          <a:noFill/>
        </p:spPr>
        <p:txBody>
          <a:bodyPr wrap="square" rtlCol="0">
            <a:spAutoFit/>
          </a:bodyPr>
          <a:lstStyle/>
          <a:p>
            <a:r>
              <a:rPr lang="es-ES" sz="1600" b="0" i="1" dirty="0" smtClean="0"/>
              <a:t>Y esos números ¿vienen de algún sitio?</a:t>
            </a:r>
          </a:p>
          <a:p>
            <a:endParaRPr lang="es-ES" sz="1600" i="1" dirty="0"/>
          </a:p>
          <a:p>
            <a:r>
              <a:rPr lang="es-ES" sz="1600" b="0" i="1" dirty="0" smtClean="0"/>
              <a:t>Newton-Pascal: los números combinatorios</a:t>
            </a:r>
          </a:p>
        </p:txBody>
      </p:sp>
      <p:pic>
        <p:nvPicPr>
          <p:cNvPr id="1026" name="Picture 2" descr="http://centros5.pntic.mec.es/sierrami/dematesna/demates56/opciones/sabias/Tartaglia/tartagl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70" y="1523831"/>
            <a:ext cx="1295307" cy="1822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iangulo_de_Pasca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57" y="3982929"/>
            <a:ext cx="2689705" cy="174830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CuadroTexto 10"/>
              <p:cNvSpPr txBox="1"/>
              <p:nvPr/>
            </p:nvSpPr>
            <p:spPr>
              <a:xfrm>
                <a:off x="1717016" y="2781614"/>
                <a:ext cx="6437097" cy="2145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0</m:t>
                              </m:r>
                            </m:e>
                            <m:e>
                              <m:r>
                                <a:rPr lang="es-ES" sz="1600" b="0" i="1" smtClean="0">
                                  <a:latin typeface="Cambria Math" panose="02040503050406030204" pitchFamily="18" charset="0"/>
                                </a:rPr>
                                <m:t>0</m:t>
                              </m:r>
                            </m:e>
                          </m:eqArr>
                        </m:e>
                      </m:d>
                    </m:oMath>
                  </m:oMathPara>
                </a14:m>
                <a:endParaRPr lang="es-ES" sz="1600" b="0" i="1" dirty="0" smtClean="0"/>
              </a:p>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1</m:t>
                                    </m:r>
                                  </m:e>
                                  <m:e>
                                    <m:r>
                                      <a:rPr lang="es-ES" sz="1600" b="0" i="1" smtClean="0">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1</m:t>
                                    </m:r>
                                  </m:e>
                                  <m:e>
                                    <m:r>
                                      <a:rPr lang="es-ES" sz="1600" b="0" i="1" smtClean="0">
                                        <a:latin typeface="Cambria Math" panose="02040503050406030204" pitchFamily="18" charset="0"/>
                                      </a:rPr>
                                      <m:t>1</m:t>
                                    </m:r>
                                  </m:e>
                                </m:eqArr>
                              </m:e>
                            </m:d>
                          </m:e>
                        </m:mr>
                      </m:m>
                    </m:oMath>
                  </m:oMathPara>
                </a14:m>
                <a:endParaRPr lang="es-ES" sz="1600" i="1" dirty="0" smtClean="0"/>
              </a:p>
              <a:p>
                <a:pPr/>
                <a14:m>
                  <m:oMathPara xmlns:m="http://schemas.openxmlformats.org/officeDocument/2006/math">
                    <m:oMathParaPr>
                      <m:jc m:val="centerGroup"/>
                    </m:oMathParaPr>
                    <m:oMath xmlns:m="http://schemas.openxmlformats.org/officeDocument/2006/math">
                      <m:m>
                        <m:mPr>
                          <m:mcs>
                            <m:mc>
                              <m:mcPr>
                                <m:count m:val="3"/>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2</m:t>
                                    </m:r>
                                  </m:e>
                                </m:eqArr>
                              </m:e>
                            </m:d>
                          </m:e>
                        </m:mr>
                      </m:m>
                    </m:oMath>
                  </m:oMathPara>
                </a14:m>
                <a:endParaRPr lang="es-ES" sz="1600" b="0" i="1" dirty="0" smtClean="0"/>
              </a:p>
              <a:p>
                <a:pPr/>
                <a14:m>
                  <m:oMathPara xmlns:m="http://schemas.openxmlformats.org/officeDocument/2006/math">
                    <m:oMathParaPr>
                      <m:jc m:val="centerGroup"/>
                    </m:oMathParaPr>
                    <m:oMath xmlns:m="http://schemas.openxmlformats.org/officeDocument/2006/math">
                      <m:m>
                        <m:mPr>
                          <m:mcs>
                            <m:mc>
                              <m:mcPr>
                                <m:count m:val="4"/>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i="1">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2</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3</m:t>
                                    </m:r>
                                  </m:e>
                                </m:eqArr>
                              </m:e>
                            </m:d>
                          </m:e>
                        </m:mr>
                      </m:m>
                    </m:oMath>
                  </m:oMathPara>
                </a14:m>
                <a:endParaRPr lang="es-ES" sz="1600" b="0" i="1" dirty="0" smtClean="0"/>
              </a:p>
              <a:p>
                <a:pPr/>
                <a14:m>
                  <m:oMathPara xmlns:m="http://schemas.openxmlformats.org/officeDocument/2006/math">
                    <m:oMathParaPr>
                      <m:jc m:val="centerGroup"/>
                    </m:oMathParaPr>
                    <m:oMath xmlns:m="http://schemas.openxmlformats.org/officeDocument/2006/math">
                      <m:m>
                        <m:mPr>
                          <m:mcs>
                            <m:mc>
                              <m:mcPr>
                                <m:count m:val="5"/>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i="1">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2</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3</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4</m:t>
                                    </m:r>
                                  </m:e>
                                </m:eqArr>
                              </m:e>
                            </m:d>
                          </m:e>
                        </m:mr>
                      </m:m>
                    </m:oMath>
                  </m:oMathPara>
                </a14:m>
                <a:endParaRPr lang="es-ES" sz="1600" b="0" i="1" dirty="0" smtClean="0"/>
              </a:p>
            </p:txBody>
          </p:sp>
        </mc:Choice>
        <mc:Fallback xmlns="">
          <p:sp>
            <p:nvSpPr>
              <p:cNvPr id="11" name="CuadroTexto 10"/>
              <p:cNvSpPr txBox="1">
                <a:spLocks noRot="1" noChangeAspect="1" noMove="1" noResize="1" noEditPoints="1" noAdjustHandles="1" noChangeArrowheads="1" noChangeShapeType="1" noTextEdit="1"/>
              </p:cNvSpPr>
              <p:nvPr/>
            </p:nvSpPr>
            <p:spPr>
              <a:xfrm>
                <a:off x="1717016" y="2781614"/>
                <a:ext cx="6437097" cy="2145459"/>
              </a:xfrm>
              <a:prstGeom prst="rect">
                <a:avLst/>
              </a:prstGeom>
              <a:blipFill rotWithShape="0">
                <a:blip r:embed="rId6"/>
                <a:stretch>
                  <a:fillRect/>
                </a:stretch>
              </a:blipFill>
            </p:spPr>
            <p:txBody>
              <a:bodyPr/>
              <a:lstStyle/>
              <a:p>
                <a:r>
                  <a:rPr lang="es-ES">
                    <a:noFill/>
                  </a:rPr>
                  <a:t> </a:t>
                </a:r>
              </a:p>
            </p:txBody>
          </p:sp>
        </mc:Fallback>
      </mc:AlternateContent>
      <p:sp>
        <p:nvSpPr>
          <p:cNvPr id="13" name="Cilindro 12"/>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ilindro 13"/>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246811"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ilindro 18"/>
          <p:cNvSpPr/>
          <p:nvPr/>
        </p:nvSpPr>
        <p:spPr>
          <a:xfrm>
            <a:off x="2474696"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2701119"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ilindro 20"/>
          <p:cNvSpPr/>
          <p:nvPr/>
        </p:nvSpPr>
        <p:spPr>
          <a:xfrm>
            <a:off x="2927542"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470073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1.8.1 Binomio de Newton. </a:t>
            </a:r>
            <a:r>
              <a:rPr lang="es-ES" dirty="0" err="1"/>
              <a:t>Tartaglia</a:t>
            </a:r>
            <a:endParaRPr lang="es-E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3827971" cy="369332"/>
          </a:xfrm>
          <a:prstGeom prst="rect">
            <a:avLst/>
          </a:prstGeom>
          <a:solidFill>
            <a:srgbClr val="00B0F0"/>
          </a:solidFill>
        </p:spPr>
        <p:txBody>
          <a:bodyPr wrap="none" rtlCol="0">
            <a:spAutoFit/>
          </a:bodyPr>
          <a:lstStyle/>
          <a:p>
            <a:r>
              <a:rPr lang="es-ES" b="1" dirty="0" smtClean="0"/>
              <a:t>El triángulo de </a:t>
            </a:r>
            <a:r>
              <a:rPr lang="es-ES" b="1" dirty="0" err="1" smtClean="0"/>
              <a:t>Tartaglia</a:t>
            </a:r>
            <a:r>
              <a:rPr lang="es-ES" b="1" dirty="0" smtClean="0"/>
              <a:t> (o de Pascal)</a:t>
            </a:r>
            <a:endParaRPr lang="es-ES" b="1" dirty="0"/>
          </a:p>
        </p:txBody>
      </p:sp>
      <mc:AlternateContent xmlns:mc="http://schemas.openxmlformats.org/markup-compatibility/2006" xmlns:a14="http://schemas.microsoft.com/office/drawing/2010/main">
        <mc:Choice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3"/>
                <a:stretch>
                  <a:fillRect/>
                </a:stretch>
              </a:blipFill>
            </p:spPr>
            <p:txBody>
              <a:bodyPr/>
              <a:lstStyle/>
              <a:p>
                <a:r>
                  <a:rPr lang="es-ES">
                    <a:noFill/>
                  </a:rPr>
                  <a:t> </a:t>
                </a:r>
              </a:p>
            </p:txBody>
          </p:sp>
        </mc:Fallback>
      </mc:AlternateContent>
      <p:sp>
        <p:nvSpPr>
          <p:cNvPr id="10" name="CuadroTexto 9"/>
          <p:cNvSpPr txBox="1"/>
          <p:nvPr/>
        </p:nvSpPr>
        <p:spPr>
          <a:xfrm>
            <a:off x="1651702" y="1812937"/>
            <a:ext cx="6437097" cy="830997"/>
          </a:xfrm>
          <a:prstGeom prst="rect">
            <a:avLst/>
          </a:prstGeom>
          <a:noFill/>
        </p:spPr>
        <p:txBody>
          <a:bodyPr wrap="square" rtlCol="0">
            <a:spAutoFit/>
          </a:bodyPr>
          <a:lstStyle/>
          <a:p>
            <a:r>
              <a:rPr lang="es-ES" sz="1600" b="0" i="1" dirty="0" smtClean="0"/>
              <a:t>Y esos números ¿vienen de algún sitio?</a:t>
            </a:r>
          </a:p>
          <a:p>
            <a:endParaRPr lang="es-ES" sz="1600" i="1" dirty="0"/>
          </a:p>
          <a:p>
            <a:r>
              <a:rPr lang="es-ES" sz="1600" b="0" i="1" dirty="0" smtClean="0"/>
              <a:t>Newton-Pascal: los números combinatorios</a:t>
            </a:r>
          </a:p>
        </p:txBody>
      </p:sp>
      <p:pic>
        <p:nvPicPr>
          <p:cNvPr id="1026" name="Picture 2" descr="http://centros5.pntic.mec.es/sierrami/dematesna/demates56/opciones/sabias/Tartaglia/tartagl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70" y="1523831"/>
            <a:ext cx="1295307" cy="1822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iangulo_de_PascaL[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077" y="4746172"/>
            <a:ext cx="3165839" cy="20577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CuadroTexto 10"/>
              <p:cNvSpPr txBox="1"/>
              <p:nvPr/>
            </p:nvSpPr>
            <p:spPr>
              <a:xfrm>
                <a:off x="5981291" y="4658508"/>
                <a:ext cx="2645978" cy="2145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0</m:t>
                              </m:r>
                            </m:e>
                            <m:e>
                              <m:r>
                                <a:rPr lang="es-ES" sz="1600" b="0" i="1" smtClean="0">
                                  <a:latin typeface="Cambria Math" panose="02040503050406030204" pitchFamily="18" charset="0"/>
                                </a:rPr>
                                <m:t>0</m:t>
                              </m:r>
                            </m:e>
                          </m:eqArr>
                        </m:e>
                      </m:d>
                    </m:oMath>
                  </m:oMathPara>
                </a14:m>
                <a:endParaRPr lang="es-ES" sz="1600" b="0" i="1" dirty="0" smtClean="0"/>
              </a:p>
              <a:p>
                <a:pPr/>
                <a14:m>
                  <m:oMathPara xmlns:m="http://schemas.openxmlformats.org/officeDocument/2006/math">
                    <m:oMathParaPr>
                      <m:jc m:val="centerGroup"/>
                    </m:oMathParaPr>
                    <m:oMath xmlns:m="http://schemas.openxmlformats.org/officeDocument/2006/math">
                      <m:m>
                        <m:mPr>
                          <m:mcs>
                            <m:mc>
                              <m:mcPr>
                                <m:count m:val="2"/>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1</m:t>
                                    </m:r>
                                  </m:e>
                                  <m:e>
                                    <m:r>
                                      <a:rPr lang="es-ES" sz="1600" b="0" i="1" smtClean="0">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1</m:t>
                                    </m:r>
                                  </m:e>
                                  <m:e>
                                    <m:r>
                                      <a:rPr lang="es-ES" sz="1600" b="0" i="1" smtClean="0">
                                        <a:latin typeface="Cambria Math" panose="02040503050406030204" pitchFamily="18" charset="0"/>
                                      </a:rPr>
                                      <m:t>1</m:t>
                                    </m:r>
                                  </m:e>
                                </m:eqArr>
                              </m:e>
                            </m:d>
                          </m:e>
                        </m:mr>
                      </m:m>
                    </m:oMath>
                  </m:oMathPara>
                </a14:m>
                <a:endParaRPr lang="es-ES" sz="1600" i="1" dirty="0" smtClean="0"/>
              </a:p>
              <a:p>
                <a:pPr/>
                <a14:m>
                  <m:oMathPara xmlns:m="http://schemas.openxmlformats.org/officeDocument/2006/math">
                    <m:oMathParaPr>
                      <m:jc m:val="centerGroup"/>
                    </m:oMathParaPr>
                    <m:oMath xmlns:m="http://schemas.openxmlformats.org/officeDocument/2006/math">
                      <m:m>
                        <m:mPr>
                          <m:mcs>
                            <m:mc>
                              <m:mcPr>
                                <m:count m:val="3"/>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2</m:t>
                                    </m:r>
                                  </m:e>
                                  <m:e>
                                    <m:r>
                                      <a:rPr lang="es-ES" sz="1600" b="0" i="1" smtClean="0">
                                        <a:latin typeface="Cambria Math" panose="02040503050406030204" pitchFamily="18" charset="0"/>
                                      </a:rPr>
                                      <m:t>2</m:t>
                                    </m:r>
                                  </m:e>
                                </m:eqArr>
                              </m:e>
                            </m:d>
                          </m:e>
                        </m:mr>
                      </m:m>
                    </m:oMath>
                  </m:oMathPara>
                </a14:m>
                <a:endParaRPr lang="es-ES" sz="1600" b="0" i="1" dirty="0" smtClean="0"/>
              </a:p>
              <a:p>
                <a:pPr/>
                <a14:m>
                  <m:oMathPara xmlns:m="http://schemas.openxmlformats.org/officeDocument/2006/math">
                    <m:oMathParaPr>
                      <m:jc m:val="centerGroup"/>
                    </m:oMathParaPr>
                    <m:oMath xmlns:m="http://schemas.openxmlformats.org/officeDocument/2006/math">
                      <m:m>
                        <m:mPr>
                          <m:mcs>
                            <m:mc>
                              <m:mcPr>
                                <m:count m:val="4"/>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i="1">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2</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3</m:t>
                                    </m:r>
                                  </m:e>
                                  <m:e>
                                    <m:r>
                                      <a:rPr lang="es-ES" sz="1600" b="0" i="1" smtClean="0">
                                        <a:latin typeface="Cambria Math" panose="02040503050406030204" pitchFamily="18" charset="0"/>
                                      </a:rPr>
                                      <m:t>3</m:t>
                                    </m:r>
                                  </m:e>
                                </m:eqArr>
                              </m:e>
                            </m:d>
                          </m:e>
                        </m:mr>
                      </m:m>
                    </m:oMath>
                  </m:oMathPara>
                </a14:m>
                <a:endParaRPr lang="es-ES" sz="1600" b="0" i="1" dirty="0" smtClean="0"/>
              </a:p>
              <a:p>
                <a:pPr/>
                <a14:m>
                  <m:oMathPara xmlns:m="http://schemas.openxmlformats.org/officeDocument/2006/math">
                    <m:oMathParaPr>
                      <m:jc m:val="centerGroup"/>
                    </m:oMathParaPr>
                    <m:oMath xmlns:m="http://schemas.openxmlformats.org/officeDocument/2006/math">
                      <m:m>
                        <m:mPr>
                          <m:mcs>
                            <m:mc>
                              <m:mcPr>
                                <m:count m:val="5"/>
                                <m:mcJc m:val="center"/>
                              </m:mcPr>
                            </m:mc>
                          </m:mcs>
                          <m:ctrlPr>
                            <a:rPr lang="es-ES" sz="1600" i="1" smtClean="0">
                              <a:latin typeface="Cambria Math" panose="02040503050406030204" pitchFamily="18" charset="0"/>
                            </a:rPr>
                          </m:ctrlPr>
                        </m:mPr>
                        <m:mr>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i="1">
                                        <a:latin typeface="Cambria Math" panose="02040503050406030204" pitchFamily="18" charset="0"/>
                                      </a:rPr>
                                      <m:t>0</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1</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2</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3</m:t>
                                    </m:r>
                                  </m:e>
                                </m:eqArr>
                              </m:e>
                            </m:d>
                          </m:e>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b="0" i="1" smtClean="0">
                                        <a:latin typeface="Cambria Math" panose="02040503050406030204" pitchFamily="18" charset="0"/>
                                      </a:rPr>
                                      <m:t>4</m:t>
                                    </m:r>
                                  </m:e>
                                  <m:e>
                                    <m:r>
                                      <a:rPr lang="es-ES" sz="1600" b="0" i="1" smtClean="0">
                                        <a:latin typeface="Cambria Math" panose="02040503050406030204" pitchFamily="18" charset="0"/>
                                      </a:rPr>
                                      <m:t>4</m:t>
                                    </m:r>
                                  </m:e>
                                </m:eqArr>
                              </m:e>
                            </m:d>
                          </m:e>
                        </m:mr>
                      </m:m>
                    </m:oMath>
                  </m:oMathPara>
                </a14:m>
                <a:endParaRPr lang="es-ES" sz="1600" b="0" i="1" dirty="0" smtClean="0"/>
              </a:p>
            </p:txBody>
          </p:sp>
        </mc:Choice>
        <mc:Fallback xmlns="">
          <p:sp>
            <p:nvSpPr>
              <p:cNvPr id="11" name="CuadroTexto 10"/>
              <p:cNvSpPr txBox="1">
                <a:spLocks noRot="1" noChangeAspect="1" noMove="1" noResize="1" noEditPoints="1" noAdjustHandles="1" noChangeArrowheads="1" noChangeShapeType="1" noTextEdit="1"/>
              </p:cNvSpPr>
              <p:nvPr/>
            </p:nvSpPr>
            <p:spPr>
              <a:xfrm>
                <a:off x="5981291" y="4658508"/>
                <a:ext cx="2645978" cy="2145459"/>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461319" y="3412391"/>
                <a:ext cx="8682681" cy="1050480"/>
              </a:xfrm>
              <a:prstGeom prst="rect">
                <a:avLst/>
              </a:prstGeom>
              <a:noFill/>
            </p:spPr>
            <p:txBody>
              <a:bodyPr wrap="square" rtlCol="0">
                <a:spAutoFit/>
              </a:bodyPr>
              <a:lstStyle/>
              <a:p>
                <a:r>
                  <a:rPr lang="es-ES" sz="1600" b="0" i="1" dirty="0" smtClean="0"/>
                  <a:t>Y ahora, todo junto</a:t>
                </a:r>
              </a:p>
              <a:p>
                <a:endParaRPr lang="es-ES" sz="1600" i="1" dirty="0"/>
              </a:p>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461319" y="3412391"/>
                <a:ext cx="8682681" cy="1050480"/>
              </a:xfrm>
              <a:prstGeom prst="rect">
                <a:avLst/>
              </a:prstGeom>
              <a:blipFill rotWithShape="0">
                <a:blip r:embed="rId7"/>
                <a:stretch>
                  <a:fillRect l="-421" t="-1744"/>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1793965" y="98670"/>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020388"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ilindro 18"/>
          <p:cNvSpPr/>
          <p:nvPr/>
        </p:nvSpPr>
        <p:spPr>
          <a:xfrm>
            <a:off x="2246811" y="96854"/>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2474696"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ilindro 20"/>
          <p:cNvSpPr/>
          <p:nvPr/>
        </p:nvSpPr>
        <p:spPr>
          <a:xfrm>
            <a:off x="2701119" y="100486"/>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ilindro 21"/>
          <p:cNvSpPr/>
          <p:nvPr/>
        </p:nvSpPr>
        <p:spPr>
          <a:xfrm>
            <a:off x="2927542" y="95038"/>
            <a:ext cx="226423" cy="24384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bajo 3"/>
          <p:cNvSpPr/>
          <p:nvPr/>
        </p:nvSpPr>
        <p:spPr>
          <a:xfrm>
            <a:off x="1991336" y="5644530"/>
            <a:ext cx="368686" cy="930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01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smtClean="0"/>
              <a:t>1.8.2 </a:t>
            </a:r>
            <a:r>
              <a:rPr lang="es-ES" dirty="0"/>
              <a:t>Binomio de </a:t>
            </a:r>
            <a:r>
              <a:rPr lang="es-ES" dirty="0" smtClean="0"/>
              <a:t>Newton</a:t>
            </a:r>
            <a:endParaRPr lang="es-E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2395207" cy="369332"/>
          </a:xfrm>
          <a:prstGeom prst="rect">
            <a:avLst/>
          </a:prstGeom>
          <a:solidFill>
            <a:srgbClr val="00B0F0"/>
          </a:solidFill>
        </p:spPr>
        <p:txBody>
          <a:bodyPr wrap="none" rtlCol="0">
            <a:spAutoFit/>
          </a:bodyPr>
          <a:lstStyle/>
          <a:p>
            <a:r>
              <a:rPr lang="es-ES" b="1" dirty="0" smtClean="0"/>
              <a:t>El binomio de Newton</a:t>
            </a:r>
            <a:endParaRPr lang="es-ES" b="1" dirty="0"/>
          </a:p>
        </p:txBody>
      </p:sp>
      <mc:AlternateContent xmlns:mc="http://schemas.openxmlformats.org/markup-compatibility/2006" xmlns:a14="http://schemas.microsoft.com/office/drawing/2010/main">
        <mc:Choice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3"/>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488" y="95038"/>
            <a:ext cx="707884" cy="9960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CuadroTexto 12"/>
              <p:cNvSpPr txBox="1"/>
              <p:nvPr/>
            </p:nvSpPr>
            <p:spPr>
              <a:xfrm>
                <a:off x="775061" y="1928537"/>
                <a:ext cx="7985759" cy="5578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775061" y="1928537"/>
                <a:ext cx="7985759" cy="557845"/>
              </a:xfrm>
              <a:prstGeom prst="rect">
                <a:avLst/>
              </a:prstGeom>
              <a:blipFill rotWithShape="0">
                <a:blip r:embed="rId5"/>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775061" y="2543238"/>
                <a:ext cx="7985759" cy="860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775061" y="2543238"/>
                <a:ext cx="7985759" cy="860557"/>
              </a:xfrm>
              <a:prstGeom prst="rect">
                <a:avLst/>
              </a:prstGeom>
              <a:blipFill rotWithShape="0">
                <a:blip r:embed="rId6"/>
                <a:stretch>
                  <a:fillRect/>
                </a:stretch>
              </a:blipFill>
            </p:spPr>
            <p:txBody>
              <a:bodyPr/>
              <a:lstStyle/>
              <a:p>
                <a:r>
                  <a:rPr lang="es-ES">
                    <a:noFill/>
                  </a:rPr>
                  <a:t> </a:t>
                </a:r>
              </a:p>
            </p:txBody>
          </p:sp>
        </mc:Fallback>
      </mc:AlternateContent>
      <p:sp>
        <p:nvSpPr>
          <p:cNvPr id="17" name="Cilindro 16"/>
          <p:cNvSpPr/>
          <p:nvPr/>
        </p:nvSpPr>
        <p:spPr>
          <a:xfrm>
            <a:off x="179542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628053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1.8.2 Binomio de Newton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2395207" cy="369332"/>
          </a:xfrm>
          <a:prstGeom prst="rect">
            <a:avLst/>
          </a:prstGeom>
          <a:solidFill>
            <a:srgbClr val="00B0F0"/>
          </a:solidFill>
        </p:spPr>
        <p:txBody>
          <a:bodyPr wrap="none" rtlCol="0">
            <a:spAutoFit/>
          </a:bodyPr>
          <a:lstStyle/>
          <a:p>
            <a:r>
              <a:rPr lang="es-ES" b="1" dirty="0" smtClean="0"/>
              <a:t>El binomio de Newton</a:t>
            </a:r>
            <a:endParaRPr lang="es-ES" b="1" dirty="0"/>
          </a:p>
        </p:txBody>
      </p:sp>
      <mc:AlternateContent xmlns:mc="http://schemas.openxmlformats.org/markup-compatibility/2006" xmlns:a14="http://schemas.microsoft.com/office/drawing/2010/main">
        <mc:Choice Requires="a14">
          <p:sp>
            <p:nvSpPr>
              <p:cNvPr id="7"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7"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3"/>
                <a:stretch>
                  <a:fillRect/>
                </a:stretch>
              </a:blipFill>
            </p:spPr>
            <p:txBody>
              <a:bodyPr/>
              <a:lstStyle/>
              <a:p>
                <a:r>
                  <a:rPr lang="es-ES">
                    <a:noFill/>
                  </a:rPr>
                  <a:t> </a:t>
                </a:r>
              </a:p>
            </p:txBody>
          </p:sp>
        </mc:Fallback>
      </mc:AlternateContent>
      <p:pic>
        <p:nvPicPr>
          <p:cNvPr id="1026" name="Picture 2" descr="http://centros5.pntic.mec.es/sierrami/dematesna/demates56/opciones/sabias/Tartaglia/tartagli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488" y="95038"/>
            <a:ext cx="707884" cy="9960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CuadroTexto 12"/>
              <p:cNvSpPr txBox="1"/>
              <p:nvPr/>
            </p:nvSpPr>
            <p:spPr>
              <a:xfrm>
                <a:off x="775061" y="1928537"/>
                <a:ext cx="7985759" cy="5578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775061" y="1928537"/>
                <a:ext cx="7985759" cy="557845"/>
              </a:xfrm>
              <a:prstGeom prst="rect">
                <a:avLst/>
              </a:prstGeom>
              <a:blipFill rotWithShape="0">
                <a:blip r:embed="rId5"/>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775061" y="2844295"/>
                <a:ext cx="7985759" cy="8605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775061" y="2844295"/>
                <a:ext cx="7985759" cy="860557"/>
              </a:xfrm>
              <a:prstGeom prst="rect">
                <a:avLst/>
              </a:prstGeom>
              <a:blipFill rotWithShape="0">
                <a:blip r:embed="rId6"/>
                <a:stretch>
                  <a:fillRect/>
                </a:stretch>
              </a:blipFill>
            </p:spPr>
            <p:txBody>
              <a:bodyPr/>
              <a:lstStyle/>
              <a:p>
                <a:r>
                  <a:rPr lang="es-ES">
                    <a:noFill/>
                  </a:rPr>
                  <a:t> </a:t>
                </a:r>
              </a:p>
            </p:txBody>
          </p:sp>
        </mc:Fallback>
      </mc:AlternateContent>
      <p:sp>
        <p:nvSpPr>
          <p:cNvPr id="4" name="CuadroTexto 3"/>
          <p:cNvSpPr txBox="1"/>
          <p:nvPr/>
        </p:nvSpPr>
        <p:spPr>
          <a:xfrm>
            <a:off x="2701119" y="4484914"/>
            <a:ext cx="736099" cy="369332"/>
          </a:xfrm>
          <a:prstGeom prst="rect">
            <a:avLst/>
          </a:prstGeom>
          <a:noFill/>
        </p:spPr>
        <p:txBody>
          <a:bodyPr wrap="none" rtlCol="0">
            <a:spAutoFit/>
          </a:bodyPr>
          <a:lstStyle/>
          <a:p>
            <a:r>
              <a:rPr lang="es-ES" dirty="0" smtClean="0"/>
              <a:t>Suma</a:t>
            </a:r>
            <a:endParaRPr lang="es-ES" dirty="0"/>
          </a:p>
        </p:txBody>
      </p:sp>
      <p:cxnSp>
        <p:nvCxnSpPr>
          <p:cNvPr id="6" name="Conector recto de flecha 5"/>
          <p:cNvCxnSpPr>
            <a:stCxn id="4" idx="0"/>
          </p:cNvCxnSpPr>
          <p:nvPr/>
        </p:nvCxnSpPr>
        <p:spPr>
          <a:xfrm flipV="1">
            <a:off x="3069169" y="3323852"/>
            <a:ext cx="1698771" cy="11610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3489911" y="4484914"/>
            <a:ext cx="1494320" cy="369332"/>
          </a:xfrm>
          <a:prstGeom prst="rect">
            <a:avLst/>
          </a:prstGeom>
          <a:noFill/>
        </p:spPr>
        <p:txBody>
          <a:bodyPr wrap="none" rtlCol="0">
            <a:spAutoFit/>
          </a:bodyPr>
          <a:lstStyle/>
          <a:p>
            <a:r>
              <a:rPr lang="es-ES" dirty="0" smtClean="0"/>
              <a:t>desde que i=0</a:t>
            </a:r>
            <a:endParaRPr lang="es-ES" dirty="0"/>
          </a:p>
        </p:txBody>
      </p:sp>
      <p:cxnSp>
        <p:nvCxnSpPr>
          <p:cNvPr id="25" name="Conector recto de flecha 24"/>
          <p:cNvCxnSpPr>
            <a:stCxn id="24" idx="0"/>
          </p:cNvCxnSpPr>
          <p:nvPr/>
        </p:nvCxnSpPr>
        <p:spPr>
          <a:xfrm flipV="1">
            <a:off x="4237071" y="3590552"/>
            <a:ext cx="530869" cy="8943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5057269" y="4484914"/>
            <a:ext cx="1715534" cy="369332"/>
          </a:xfrm>
          <a:prstGeom prst="rect">
            <a:avLst/>
          </a:prstGeom>
          <a:noFill/>
        </p:spPr>
        <p:txBody>
          <a:bodyPr wrap="none" rtlCol="0">
            <a:spAutoFit/>
          </a:bodyPr>
          <a:lstStyle/>
          <a:p>
            <a:r>
              <a:rPr lang="es-ES" dirty="0" smtClean="0"/>
              <a:t>hasta que vale n</a:t>
            </a:r>
            <a:endParaRPr lang="es-ES" dirty="0"/>
          </a:p>
        </p:txBody>
      </p:sp>
      <p:cxnSp>
        <p:nvCxnSpPr>
          <p:cNvPr id="27" name="Conector recto de flecha 26"/>
          <p:cNvCxnSpPr>
            <a:stCxn id="26" idx="0"/>
          </p:cNvCxnSpPr>
          <p:nvPr/>
        </p:nvCxnSpPr>
        <p:spPr>
          <a:xfrm flipH="1" flipV="1">
            <a:off x="4840978" y="3048000"/>
            <a:ext cx="1074058" cy="1436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6772803" y="4484914"/>
            <a:ext cx="1378904" cy="369332"/>
          </a:xfrm>
          <a:prstGeom prst="rect">
            <a:avLst/>
          </a:prstGeom>
          <a:noFill/>
        </p:spPr>
        <p:txBody>
          <a:bodyPr wrap="none" rtlCol="0">
            <a:spAutoFit/>
          </a:bodyPr>
          <a:lstStyle/>
          <a:p>
            <a:r>
              <a:rPr lang="es-ES" dirty="0" smtClean="0"/>
              <a:t>de todo esto</a:t>
            </a:r>
            <a:endParaRPr lang="es-ES" dirty="0"/>
          </a:p>
        </p:txBody>
      </p:sp>
      <p:cxnSp>
        <p:nvCxnSpPr>
          <p:cNvPr id="30" name="Conector recto de flecha 29"/>
          <p:cNvCxnSpPr>
            <a:stCxn id="29" idx="0"/>
          </p:cNvCxnSpPr>
          <p:nvPr/>
        </p:nvCxnSpPr>
        <p:spPr>
          <a:xfrm flipH="1" flipV="1">
            <a:off x="5515100" y="3509554"/>
            <a:ext cx="1947155" cy="975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ilindro 19"/>
          <p:cNvSpPr/>
          <p:nvPr/>
        </p:nvSpPr>
        <p:spPr>
          <a:xfrm>
            <a:off x="179542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077522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1.8.2 Binomio de Newton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2395207" cy="369332"/>
          </a:xfrm>
          <a:prstGeom prst="rect">
            <a:avLst/>
          </a:prstGeom>
          <a:solidFill>
            <a:srgbClr val="00B0F0"/>
          </a:solidFill>
        </p:spPr>
        <p:txBody>
          <a:bodyPr wrap="none" rtlCol="0">
            <a:spAutoFit/>
          </a:bodyPr>
          <a:lstStyle/>
          <a:p>
            <a:r>
              <a:rPr lang="es-ES" b="1" dirty="0" smtClean="0"/>
              <a:t>El binomio de Newton</a:t>
            </a:r>
            <a:endParaRPr lang="es-ES" b="1" dirty="0"/>
          </a:p>
        </p:txBody>
      </p:sp>
      <mc:AlternateContent xmlns:mc="http://schemas.openxmlformats.org/markup-compatibility/2006" xmlns:a14="http://schemas.microsoft.com/office/drawing/2010/main">
        <mc:Choice Requires="a14">
          <p:sp>
            <p:nvSpPr>
              <p:cNvPr id="13" name="CuadroTexto 12"/>
              <p:cNvSpPr txBox="1"/>
              <p:nvPr/>
            </p:nvSpPr>
            <p:spPr>
              <a:xfrm>
                <a:off x="116044" y="1493209"/>
                <a:ext cx="6951397" cy="5578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116044" y="1493209"/>
                <a:ext cx="6951397" cy="557845"/>
              </a:xfrm>
              <a:prstGeom prst="rect">
                <a:avLst/>
              </a:prstGeom>
              <a:blipFill rotWithShape="0">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1008731" y="2065164"/>
                <a:ext cx="2971053" cy="860557"/>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1008731" y="2065164"/>
                <a:ext cx="2971053" cy="86055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nvPr>
            </p:nvGraphicFramePr>
            <p:xfrm>
              <a:off x="1008731" y="3005116"/>
              <a:ext cx="7807894" cy="2164843"/>
            </p:xfrm>
            <a:graphic>
              <a:graphicData uri="http://schemas.openxmlformats.org/drawingml/2006/table">
                <a:tbl>
                  <a:tblPr firstRow="1" bandRow="1">
                    <a:tableStyleId>{5C22544A-7EE6-4342-B048-85BDC9FD1C3A}</a:tableStyleId>
                  </a:tblPr>
                  <a:tblGrid>
                    <a:gridCol w="365442">
                      <a:extLst>
                        <a:ext uri="{9D8B030D-6E8A-4147-A177-3AD203B41FA5}">
                          <a16:colId xmlns:a16="http://schemas.microsoft.com/office/drawing/2014/main" val="20000"/>
                        </a:ext>
                      </a:extLst>
                    </a:gridCol>
                    <a:gridCol w="1132522">
                      <a:extLst>
                        <a:ext uri="{9D8B030D-6E8A-4147-A177-3AD203B41FA5}">
                          <a16:colId xmlns:a16="http://schemas.microsoft.com/office/drawing/2014/main" val="20001"/>
                        </a:ext>
                      </a:extLst>
                    </a:gridCol>
                    <a:gridCol w="2408428">
                      <a:extLst>
                        <a:ext uri="{9D8B030D-6E8A-4147-A177-3AD203B41FA5}">
                          <a16:colId xmlns:a16="http://schemas.microsoft.com/office/drawing/2014/main" val="20002"/>
                        </a:ext>
                      </a:extLst>
                    </a:gridCol>
                    <a:gridCol w="365442">
                      <a:extLst>
                        <a:ext uri="{9D8B030D-6E8A-4147-A177-3AD203B41FA5}">
                          <a16:colId xmlns:a16="http://schemas.microsoft.com/office/drawing/2014/main" val="20003"/>
                        </a:ext>
                      </a:extLst>
                    </a:gridCol>
                    <a:gridCol w="1132522">
                      <a:extLst>
                        <a:ext uri="{9D8B030D-6E8A-4147-A177-3AD203B41FA5}">
                          <a16:colId xmlns:a16="http://schemas.microsoft.com/office/drawing/2014/main" val="20004"/>
                        </a:ext>
                      </a:extLst>
                    </a:gridCol>
                    <a:gridCol w="2403538">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𝒊</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i="1">
                                            <a:latin typeface="Cambria Math" panose="02040503050406030204" pitchFamily="18" charset="0"/>
                                          </a:rPr>
                                          <m:t>𝑛</m:t>
                                        </m:r>
                                      </m:e>
                                      <m:e>
                                        <m:r>
                                          <a:rPr lang="es-ES" sz="1800" i="1">
                                            <a:latin typeface="Cambria Math" panose="02040503050406030204" pitchFamily="18" charset="0"/>
                                          </a:rPr>
                                          <m:t>𝑖</m:t>
                                        </m:r>
                                      </m:e>
                                    </m:eqArr>
                                  </m:e>
                                </m:d>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i="1" smtClean="0">
                                        <a:latin typeface="Cambria Math" panose="02040503050406030204" pitchFamily="18" charset="0"/>
                                      </a:rPr>
                                    </m:ctrlPr>
                                  </m:sSupPr>
                                  <m:e>
                                    <m:r>
                                      <a:rPr lang="es-ES" sz="1800" i="1">
                                        <a:latin typeface="Cambria Math" panose="02040503050406030204" pitchFamily="18" charset="0"/>
                                      </a:rPr>
                                      <m:t>𝑎</m:t>
                                    </m:r>
                                  </m:e>
                                  <m:sup>
                                    <m:r>
                                      <a:rPr lang="es-ES" sz="1800" i="1">
                                        <a:latin typeface="Cambria Math" panose="02040503050406030204" pitchFamily="18" charset="0"/>
                                      </a:rPr>
                                      <m:t>𝑛</m:t>
                                    </m:r>
                                    <m:r>
                                      <a:rPr lang="es-ES" sz="1800" i="1">
                                        <a:latin typeface="Cambria Math" panose="02040503050406030204" pitchFamily="18" charset="0"/>
                                      </a:rPr>
                                      <m:t>−</m:t>
                                    </m:r>
                                    <m:r>
                                      <a:rPr lang="es-ES" sz="1800" i="1">
                                        <a:latin typeface="Cambria Math" panose="02040503050406030204" pitchFamily="18" charset="0"/>
                                      </a:rPr>
                                      <m:t>𝑖</m:t>
                                    </m:r>
                                  </m:sup>
                                </m:sSup>
                                <m:sSup>
                                  <m:sSupPr>
                                    <m:ctrlPr>
                                      <a:rPr lang="es-ES" sz="1800" i="1">
                                        <a:latin typeface="Cambria Math" panose="02040503050406030204" pitchFamily="18" charset="0"/>
                                      </a:rPr>
                                    </m:ctrlPr>
                                  </m:sSupPr>
                                  <m:e>
                                    <m:r>
                                      <a:rPr lang="es-ES" sz="1800" i="1">
                                        <a:latin typeface="Cambria Math" panose="02040503050406030204" pitchFamily="18" charset="0"/>
                                      </a:rPr>
                                      <m:t>𝑏</m:t>
                                    </m:r>
                                  </m:e>
                                  <m:sup>
                                    <m:r>
                                      <a:rPr lang="es-ES" sz="1800" i="1">
                                        <a:latin typeface="Cambria Math" panose="02040503050406030204" pitchFamily="18" charset="0"/>
                                      </a:rPr>
                                      <m:t>𝑖</m:t>
                                    </m:r>
                                  </m:sup>
                                </m:sSup>
                              </m:oMath>
                            </m:oMathPara>
                          </a14:m>
                          <a:endParaRPr lang="es-ES" dirty="0"/>
                        </a:p>
                      </a:txBody>
                      <a:tcPr anchor="ct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𝒊</m:t>
                                </m:r>
                              </m:oMath>
                            </m:oMathPara>
                          </a14:m>
                          <a:endParaRPr lang="es-ES" dirty="0"/>
                        </a:p>
                      </a:txBody>
                      <a:tcPr anchor="ct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i="1">
                                            <a:latin typeface="Cambria Math" panose="02040503050406030204" pitchFamily="18" charset="0"/>
                                          </a:rPr>
                                          <m:t>𝑛</m:t>
                                        </m:r>
                                      </m:e>
                                      <m:e>
                                        <m:r>
                                          <a:rPr lang="es-ES" sz="1800" i="1">
                                            <a:latin typeface="Cambria Math" panose="02040503050406030204" pitchFamily="18" charset="0"/>
                                          </a:rPr>
                                          <m:t>𝑖</m:t>
                                        </m:r>
                                      </m:e>
                                    </m:eqArr>
                                  </m:e>
                                </m:d>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i="1" smtClean="0">
                                        <a:latin typeface="Cambria Math" panose="02040503050406030204" pitchFamily="18" charset="0"/>
                                      </a:rPr>
                                    </m:ctrlPr>
                                  </m:sSupPr>
                                  <m:e>
                                    <m:r>
                                      <a:rPr lang="es-ES" sz="1800" i="1">
                                        <a:latin typeface="Cambria Math" panose="02040503050406030204" pitchFamily="18" charset="0"/>
                                      </a:rPr>
                                      <m:t>𝑎</m:t>
                                    </m:r>
                                  </m:e>
                                  <m:sup>
                                    <m:r>
                                      <a:rPr lang="es-ES" sz="1800" i="1">
                                        <a:latin typeface="Cambria Math" panose="02040503050406030204" pitchFamily="18" charset="0"/>
                                      </a:rPr>
                                      <m:t>𝑛</m:t>
                                    </m:r>
                                    <m:r>
                                      <a:rPr lang="es-ES" sz="1800" i="1">
                                        <a:latin typeface="Cambria Math" panose="02040503050406030204" pitchFamily="18" charset="0"/>
                                      </a:rPr>
                                      <m:t>−</m:t>
                                    </m:r>
                                    <m:r>
                                      <a:rPr lang="es-ES" sz="1800" i="1">
                                        <a:latin typeface="Cambria Math" panose="02040503050406030204" pitchFamily="18" charset="0"/>
                                      </a:rPr>
                                      <m:t>𝑖</m:t>
                                    </m:r>
                                  </m:sup>
                                </m:sSup>
                                <m:sSup>
                                  <m:sSupPr>
                                    <m:ctrlPr>
                                      <a:rPr lang="es-ES" sz="1800" i="1">
                                        <a:latin typeface="Cambria Math" panose="02040503050406030204" pitchFamily="18" charset="0"/>
                                      </a:rPr>
                                    </m:ctrlPr>
                                  </m:sSupPr>
                                  <m:e>
                                    <m:r>
                                      <a:rPr lang="es-ES" sz="1800" i="1">
                                        <a:latin typeface="Cambria Math" panose="02040503050406030204" pitchFamily="18" charset="0"/>
                                      </a:rPr>
                                      <m:t>𝑏</m:t>
                                    </m:r>
                                  </m:e>
                                  <m:sup>
                                    <m:r>
                                      <a:rPr lang="es-ES" sz="1800" i="1">
                                        <a:latin typeface="Cambria Math" panose="02040503050406030204" pitchFamily="18" charset="0"/>
                                      </a:rPr>
                                      <m:t>𝑖</m:t>
                                    </m:r>
                                  </m:sup>
                                </m:sSup>
                              </m:oMath>
                            </m:oMathPara>
                          </a14:m>
                          <a:endParaRPr lang="es-ES" dirty="0"/>
                        </a:p>
                      </a:txBody>
                      <a:tcPr anchor="ct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𝟎</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0</m:t>
                                        </m:r>
                                      </m:e>
                                    </m:eqArr>
                                  </m:e>
                                </m:d>
                                <m:r>
                                  <a:rPr lang="es-ES" sz="1800" b="0" i="1" smtClean="0">
                                    <a:latin typeface="Cambria Math" panose="02040503050406030204" pitchFamily="18" charset="0"/>
                                  </a:rPr>
                                  <m:t>=1</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5</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0</m:t>
                                    </m:r>
                                  </m:sup>
                                </m:sSup>
                                <m:r>
                                  <a:rPr lang="es-ES" sz="1800" b="0" i="1" smtClean="0">
                                    <a:latin typeface="Cambria Math" panose="02040503050406030204" pitchFamily="18" charset="0"/>
                                  </a:rPr>
                                  <m:t>=9</m:t>
                                </m:r>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oMath>
                            </m:oMathPara>
                          </a14:m>
                          <a:endParaRPr lang="es-ES" dirty="0"/>
                        </a:p>
                      </a:txBody>
                      <a:tcPr anchor="ct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𝟑</m:t>
                                </m:r>
                              </m:oMath>
                            </m:oMathPara>
                          </a14:m>
                          <a:endParaRPr lang="es-ES" dirty="0"/>
                        </a:p>
                      </a:txBody>
                      <a:tcPr anchor="ct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3</m:t>
                                        </m:r>
                                      </m:e>
                                    </m:eqArr>
                                  </m:e>
                                </m:d>
                                <m:r>
                                  <a:rPr lang="es-ES" sz="1800" b="0" i="1" smtClean="0">
                                    <a:latin typeface="Cambria Math" panose="02040503050406030204" pitchFamily="18" charset="0"/>
                                  </a:rPr>
                                  <m:t>=10</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2</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3</m:t>
                                    </m:r>
                                  </m:sup>
                                </m:sSup>
                                <m:r>
                                  <a:rPr lang="es-ES" sz="1800" b="0" i="1" smtClean="0">
                                    <a:latin typeface="Cambria Math" panose="02040503050406030204" pitchFamily="18" charset="0"/>
                                  </a:rPr>
                                  <m:t>=−72</m:t>
                                </m:r>
                              </m:oMath>
                            </m:oMathPara>
                          </a14:m>
                          <a:endParaRPr lang="es-ES" dirty="0"/>
                        </a:p>
                      </a:txBody>
                      <a:tcPr anchor="ct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𝟏</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1</m:t>
                                        </m:r>
                                      </m:e>
                                    </m:eqArr>
                                  </m:e>
                                </m:d>
                                <m:r>
                                  <a:rPr lang="es-ES" sz="1800" b="0" i="1" smtClean="0">
                                    <a:latin typeface="Cambria Math" panose="02040503050406030204" pitchFamily="18" charset="0"/>
                                  </a:rPr>
                                  <m:t>=5</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4</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1</m:t>
                                    </m:r>
                                  </m:sup>
                                </m:sSup>
                                <m:r>
                                  <a:rPr lang="es-ES" sz="1800" b="0" i="1" smtClean="0">
                                    <a:latin typeface="Cambria Math" panose="02040503050406030204" pitchFamily="18" charset="0"/>
                                  </a:rPr>
                                  <m:t>=−18</m:t>
                                </m:r>
                              </m:oMath>
                            </m:oMathPara>
                          </a14:m>
                          <a:endParaRPr lang="es-ES" dirty="0"/>
                        </a:p>
                      </a:txBody>
                      <a:tcPr anchor="ct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𝟒</m:t>
                                </m:r>
                              </m:oMath>
                            </m:oMathPara>
                          </a14:m>
                          <a:endParaRPr lang="es-ES" dirty="0"/>
                        </a:p>
                      </a:txBody>
                      <a:tcPr anchor="ct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4</m:t>
                                        </m:r>
                                      </m:e>
                                    </m:eqArr>
                                  </m:e>
                                </m:d>
                                <m:r>
                                  <a:rPr lang="es-ES" sz="1800" b="0" i="1" smtClean="0">
                                    <a:latin typeface="Cambria Math" panose="02040503050406030204" pitchFamily="18" charset="0"/>
                                  </a:rPr>
                                  <m:t>=5</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1</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4</m:t>
                                    </m:r>
                                  </m:sup>
                                </m:sSup>
                                <m:r>
                                  <a:rPr lang="es-ES" sz="1800" b="0" i="1" smtClean="0">
                                    <a:latin typeface="Cambria Math" panose="02040503050406030204" pitchFamily="18" charset="0"/>
                                  </a:rPr>
                                  <m:t>=16</m:t>
                                </m:r>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oMath>
                            </m:oMathPara>
                          </a14:m>
                          <a:endParaRPr lang="es-ES" dirty="0"/>
                        </a:p>
                      </a:txBody>
                      <a:tcPr anchor="ct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𝟐</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2</m:t>
                                        </m:r>
                                      </m:e>
                                    </m:eqArr>
                                  </m:e>
                                </m:d>
                                <m:r>
                                  <a:rPr lang="es-ES" sz="1800" b="0" i="1" smtClean="0">
                                    <a:latin typeface="Cambria Math" panose="02040503050406030204" pitchFamily="18" charset="0"/>
                                  </a:rPr>
                                  <m:t>=10</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3</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2</m:t>
                                    </m:r>
                                  </m:sup>
                                </m:sSup>
                                <m:r>
                                  <a:rPr lang="es-ES" sz="1800" b="0" i="1" smtClean="0">
                                    <a:latin typeface="Cambria Math" panose="02040503050406030204" pitchFamily="18" charset="0"/>
                                  </a:rPr>
                                  <m:t>=12</m:t>
                                </m:r>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oMath>
                            </m:oMathPara>
                          </a14:m>
                          <a:endParaRPr lang="es-ES" dirty="0"/>
                        </a:p>
                      </a:txBody>
                      <a:tcPr anchor="ct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s-ES" sz="1800" b="1" i="1" smtClean="0">
                                    <a:latin typeface="Cambria Math" panose="02040503050406030204" pitchFamily="18" charset="0"/>
                                  </a:rPr>
                                  <m:t>𝟓</m:t>
                                </m:r>
                              </m:oMath>
                            </m:oMathPara>
                          </a14:m>
                          <a:endParaRPr lang="es-ES" dirty="0"/>
                        </a:p>
                      </a:txBody>
                      <a:tcPr anchor="ct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d>
                                  <m:dPr>
                                    <m:ctrlPr>
                                      <a:rPr lang="es-ES" sz="1800" i="1" smtClean="0">
                                        <a:latin typeface="Cambria Math" panose="02040503050406030204" pitchFamily="18" charset="0"/>
                                      </a:rPr>
                                    </m:ctrlPr>
                                  </m:dPr>
                                  <m:e>
                                    <m:eqArr>
                                      <m:eqArrPr>
                                        <m:ctrlPr>
                                          <a:rPr lang="es-ES" sz="1800" i="1">
                                            <a:latin typeface="Cambria Math" panose="02040503050406030204" pitchFamily="18" charset="0"/>
                                          </a:rPr>
                                        </m:ctrlPr>
                                      </m:eqArrPr>
                                      <m:e>
                                        <m:r>
                                          <a:rPr lang="es-ES" sz="1800" b="0" i="1" smtClean="0">
                                            <a:latin typeface="Cambria Math" panose="02040503050406030204" pitchFamily="18" charset="0"/>
                                          </a:rPr>
                                          <m:t>5</m:t>
                                        </m:r>
                                      </m:e>
                                      <m:e>
                                        <m:r>
                                          <a:rPr lang="es-ES" sz="1800" b="0" i="1" smtClean="0">
                                            <a:latin typeface="Cambria Math" panose="02040503050406030204" pitchFamily="18" charset="0"/>
                                          </a:rPr>
                                          <m:t>5</m:t>
                                        </m:r>
                                      </m:e>
                                    </m:eqArr>
                                  </m:e>
                                </m:d>
                                <m:r>
                                  <a:rPr lang="es-ES" sz="1800" b="0" i="1" smtClean="0">
                                    <a:latin typeface="Cambria Math" panose="02040503050406030204" pitchFamily="18" charset="0"/>
                                  </a:rPr>
                                  <m:t>=1</m:t>
                                </m:r>
                              </m:oMath>
                            </m:oMathPara>
                          </a14:m>
                          <a:endParaRPr lang="es-ES"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3</m:t>
                                            </m:r>
                                          </m:e>
                                        </m:rad>
                                      </m:e>
                                    </m:d>
                                  </m:e>
                                  <m:sup>
                                    <m:r>
                                      <a:rPr lang="es-ES" sz="1800" b="0" i="1" smtClean="0">
                                        <a:latin typeface="Cambria Math" panose="02040503050406030204" pitchFamily="18" charset="0"/>
                                      </a:rPr>
                                      <m:t>0</m:t>
                                    </m:r>
                                  </m:sup>
                                </m:sSup>
                                <m:r>
                                  <a:rPr lang="es-ES" sz="1800" b="0" i="1" smtClean="0">
                                    <a:latin typeface="Cambria Math" panose="02040503050406030204" pitchFamily="18" charset="0"/>
                                  </a:rPr>
                                  <m:t>·</m:t>
                                </m:r>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−2</m:t>
                                        </m:r>
                                      </m:e>
                                    </m:d>
                                  </m:e>
                                  <m:sup>
                                    <m:r>
                                      <a:rPr lang="es-ES" sz="1800" b="0" i="1" smtClean="0">
                                        <a:latin typeface="Cambria Math" panose="02040503050406030204" pitchFamily="18" charset="0"/>
                                      </a:rPr>
                                      <m:t>5</m:t>
                                    </m:r>
                                  </m:sup>
                                </m:sSup>
                                <m:r>
                                  <a:rPr lang="es-ES" sz="1800" b="0" i="1" smtClean="0">
                                    <a:latin typeface="Cambria Math" panose="02040503050406030204" pitchFamily="18" charset="0"/>
                                  </a:rPr>
                                  <m:t>=−32</m:t>
                                </m:r>
                              </m:oMath>
                            </m:oMathPara>
                          </a14:m>
                          <a:endParaRPr lang="es-ES"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5" name="Tabla 4"/>
              <p:cNvGraphicFramePr>
                <a:graphicFrameLocks noGrp="1"/>
              </p:cNvGraphicFramePr>
              <p:nvPr>
                <p:extLst/>
              </p:nvPr>
            </p:nvGraphicFramePr>
            <p:xfrm>
              <a:off x="1008731" y="3005116"/>
              <a:ext cx="7807894" cy="2164843"/>
            </p:xfrm>
            <a:graphic>
              <a:graphicData uri="http://schemas.openxmlformats.org/drawingml/2006/table">
                <a:tbl>
                  <a:tblPr firstRow="1" bandRow="1">
                    <a:tableStyleId>{5C22544A-7EE6-4342-B048-85BDC9FD1C3A}</a:tableStyleId>
                  </a:tblPr>
                  <a:tblGrid>
                    <a:gridCol w="365442"/>
                    <a:gridCol w="1132522"/>
                    <a:gridCol w="2408428"/>
                    <a:gridCol w="365442"/>
                    <a:gridCol w="1132522"/>
                    <a:gridCol w="2403538"/>
                  </a:tblGrid>
                  <a:tr h="503301">
                    <a:tc>
                      <a:txBody>
                        <a:bodyPr/>
                        <a:lstStyle/>
                        <a:p>
                          <a:endParaRPr lang="es-ES"/>
                        </a:p>
                      </a:txBody>
                      <a:tcPr anchor="ctr">
                        <a:blipFill rotWithShape="0">
                          <a:blip r:embed="rId5"/>
                          <a:stretch>
                            <a:fillRect l="-1667" t="-1205" r="-2043333" b="-332530"/>
                          </a:stretch>
                        </a:blipFill>
                      </a:tcPr>
                    </a:tc>
                    <a:tc>
                      <a:txBody>
                        <a:bodyPr/>
                        <a:lstStyle/>
                        <a:p>
                          <a:endParaRPr lang="es-ES"/>
                        </a:p>
                      </a:txBody>
                      <a:tcPr anchor="ctr">
                        <a:blipFill rotWithShape="0">
                          <a:blip r:embed="rId5"/>
                          <a:stretch>
                            <a:fillRect l="-32796" t="-1205" r="-559140" b="-332530"/>
                          </a:stretch>
                        </a:blipFill>
                      </a:tcPr>
                    </a:tc>
                    <a:tc>
                      <a:txBody>
                        <a:bodyPr/>
                        <a:lstStyle/>
                        <a:p>
                          <a:endParaRPr lang="es-ES"/>
                        </a:p>
                      </a:txBody>
                      <a:tcPr anchor="ctr">
                        <a:lnR w="12700" cap="flat" cmpd="sng" algn="ctr">
                          <a:solidFill>
                            <a:schemeClr val="tx1"/>
                          </a:solidFill>
                          <a:prstDash val="solid"/>
                          <a:round/>
                          <a:headEnd type="none" w="med" len="med"/>
                          <a:tailEnd type="none" w="med" len="med"/>
                        </a:lnR>
                        <a:blipFill rotWithShape="0">
                          <a:blip r:embed="rId5"/>
                          <a:stretch>
                            <a:fillRect l="-62532" t="-1205" r="-163291" b="-332530"/>
                          </a:stretch>
                        </a:blipFill>
                      </a:tcPr>
                    </a:tc>
                    <a:tc>
                      <a:txBody>
                        <a:bodyPr/>
                        <a:lstStyle/>
                        <a:p>
                          <a:endParaRPr lang="es-ES"/>
                        </a:p>
                      </a:txBody>
                      <a:tcPr anchor="ctr">
                        <a:lnL w="12700" cap="flat" cmpd="sng" algn="ctr">
                          <a:solidFill>
                            <a:schemeClr val="tx1"/>
                          </a:solidFill>
                          <a:prstDash val="solid"/>
                          <a:round/>
                          <a:headEnd type="none" w="med" len="med"/>
                          <a:tailEnd type="none" w="med" len="med"/>
                        </a:lnL>
                        <a:blipFill rotWithShape="0">
                          <a:blip r:embed="rId5"/>
                          <a:stretch>
                            <a:fillRect l="-1070000" t="-1205" r="-975000" b="-332530"/>
                          </a:stretch>
                        </a:blipFill>
                      </a:tcPr>
                    </a:tc>
                    <a:tc>
                      <a:txBody>
                        <a:bodyPr/>
                        <a:lstStyle/>
                        <a:p>
                          <a:endParaRPr lang="es-ES"/>
                        </a:p>
                      </a:txBody>
                      <a:tcPr anchor="ctr">
                        <a:blipFill rotWithShape="0">
                          <a:blip r:embed="rId5"/>
                          <a:stretch>
                            <a:fillRect l="-377419" t="-1205" r="-214516" b="-332530"/>
                          </a:stretch>
                        </a:blipFill>
                      </a:tcPr>
                    </a:tc>
                    <a:tc>
                      <a:txBody>
                        <a:bodyPr/>
                        <a:lstStyle/>
                        <a:p>
                          <a:endParaRPr lang="es-ES"/>
                        </a:p>
                      </a:txBody>
                      <a:tcPr anchor="ctr">
                        <a:blipFill rotWithShape="0">
                          <a:blip r:embed="rId5"/>
                          <a:stretch>
                            <a:fillRect l="-224810" t="-1205" r="-1013" b="-332530"/>
                          </a:stretch>
                        </a:blipFill>
                      </a:tcPr>
                    </a:tc>
                  </a:tr>
                  <a:tr h="554419">
                    <a:tc>
                      <a:txBody>
                        <a:bodyPr/>
                        <a:lstStyle/>
                        <a:p>
                          <a:endParaRPr lang="es-ES"/>
                        </a:p>
                      </a:txBody>
                      <a:tcPr anchor="ctr">
                        <a:blipFill rotWithShape="0">
                          <a:blip r:embed="rId5"/>
                          <a:stretch>
                            <a:fillRect l="-1667" t="-92308" r="-2043333" b="-203297"/>
                          </a:stretch>
                        </a:blipFill>
                      </a:tcPr>
                    </a:tc>
                    <a:tc>
                      <a:txBody>
                        <a:bodyPr/>
                        <a:lstStyle/>
                        <a:p>
                          <a:endParaRPr lang="es-ES"/>
                        </a:p>
                      </a:txBody>
                      <a:tcPr anchor="ctr">
                        <a:blipFill rotWithShape="0">
                          <a:blip r:embed="rId5"/>
                          <a:stretch>
                            <a:fillRect l="-32796" t="-92308" r="-559140" b="-203297"/>
                          </a:stretch>
                        </a:blipFill>
                      </a:tcPr>
                    </a:tc>
                    <a:tc>
                      <a:txBody>
                        <a:bodyPr/>
                        <a:lstStyle/>
                        <a:p>
                          <a:endParaRPr lang="es-ES"/>
                        </a:p>
                      </a:txBody>
                      <a:tcPr anchor="ctr">
                        <a:lnR w="12700" cap="flat" cmpd="sng" algn="ctr">
                          <a:solidFill>
                            <a:schemeClr val="tx1"/>
                          </a:solidFill>
                          <a:prstDash val="solid"/>
                          <a:round/>
                          <a:headEnd type="none" w="med" len="med"/>
                          <a:tailEnd type="none" w="med" len="med"/>
                        </a:lnR>
                        <a:blipFill rotWithShape="0">
                          <a:blip r:embed="rId5"/>
                          <a:stretch>
                            <a:fillRect l="-62532" t="-92308" r="-163291" b="-20329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blipFill rotWithShape="0">
                          <a:blip r:embed="rId5"/>
                          <a:stretch>
                            <a:fillRect l="-1070000" t="-92308" r="-975000" b="-203297"/>
                          </a:stretch>
                        </a:blipFill>
                      </a:tcPr>
                    </a:tc>
                    <a:tc>
                      <a:txBody>
                        <a:bodyPr/>
                        <a:lstStyle/>
                        <a:p>
                          <a:endParaRPr lang="es-ES"/>
                        </a:p>
                      </a:txBody>
                      <a:tcPr anchor="ctr">
                        <a:blipFill rotWithShape="0">
                          <a:blip r:embed="rId5"/>
                          <a:stretch>
                            <a:fillRect l="-377419" t="-92308" r="-214516" b="-203297"/>
                          </a:stretch>
                        </a:blipFill>
                      </a:tcPr>
                    </a:tc>
                    <a:tc>
                      <a:txBody>
                        <a:bodyPr/>
                        <a:lstStyle/>
                        <a:p>
                          <a:endParaRPr lang="es-ES"/>
                        </a:p>
                      </a:txBody>
                      <a:tcPr anchor="ctr">
                        <a:blipFill rotWithShape="0">
                          <a:blip r:embed="rId5"/>
                          <a:stretch>
                            <a:fillRect l="-224810" t="-92308" r="-1013" b="-203297"/>
                          </a:stretch>
                        </a:blipFill>
                      </a:tcPr>
                    </a:tc>
                  </a:tr>
                  <a:tr h="552641">
                    <a:tc>
                      <a:txBody>
                        <a:bodyPr/>
                        <a:lstStyle/>
                        <a:p>
                          <a:endParaRPr lang="es-ES"/>
                        </a:p>
                      </a:txBody>
                      <a:tcPr anchor="ctr">
                        <a:blipFill rotWithShape="0">
                          <a:blip r:embed="rId5"/>
                          <a:stretch>
                            <a:fillRect l="-1667" t="-190217" r="-2043333" b="-101087"/>
                          </a:stretch>
                        </a:blipFill>
                      </a:tcPr>
                    </a:tc>
                    <a:tc>
                      <a:txBody>
                        <a:bodyPr/>
                        <a:lstStyle/>
                        <a:p>
                          <a:endParaRPr lang="es-ES"/>
                        </a:p>
                      </a:txBody>
                      <a:tcPr anchor="ctr">
                        <a:blipFill rotWithShape="0">
                          <a:blip r:embed="rId5"/>
                          <a:stretch>
                            <a:fillRect l="-32796" t="-190217" r="-559140" b="-101087"/>
                          </a:stretch>
                        </a:blipFill>
                      </a:tcPr>
                    </a:tc>
                    <a:tc>
                      <a:txBody>
                        <a:bodyPr/>
                        <a:lstStyle/>
                        <a:p>
                          <a:endParaRPr lang="es-ES"/>
                        </a:p>
                      </a:txBody>
                      <a:tcPr anchor="ctr">
                        <a:lnR w="12700" cap="flat" cmpd="sng" algn="ctr">
                          <a:solidFill>
                            <a:schemeClr val="tx1"/>
                          </a:solidFill>
                          <a:prstDash val="solid"/>
                          <a:round/>
                          <a:headEnd type="none" w="med" len="med"/>
                          <a:tailEnd type="none" w="med" len="med"/>
                        </a:lnR>
                        <a:blipFill rotWithShape="0">
                          <a:blip r:embed="rId5"/>
                          <a:stretch>
                            <a:fillRect l="-62532" t="-190217" r="-163291" b="-10108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blipFill rotWithShape="0">
                          <a:blip r:embed="rId5"/>
                          <a:stretch>
                            <a:fillRect l="-1070000" t="-190217" r="-975000" b="-101087"/>
                          </a:stretch>
                        </a:blipFill>
                      </a:tcPr>
                    </a:tc>
                    <a:tc>
                      <a:txBody>
                        <a:bodyPr/>
                        <a:lstStyle/>
                        <a:p>
                          <a:endParaRPr lang="es-ES"/>
                        </a:p>
                      </a:txBody>
                      <a:tcPr anchor="ctr">
                        <a:blipFill rotWithShape="0">
                          <a:blip r:embed="rId5"/>
                          <a:stretch>
                            <a:fillRect l="-377419" t="-190217" r="-214516" b="-101087"/>
                          </a:stretch>
                        </a:blipFill>
                      </a:tcPr>
                    </a:tc>
                    <a:tc>
                      <a:txBody>
                        <a:bodyPr/>
                        <a:lstStyle/>
                        <a:p>
                          <a:endParaRPr lang="es-ES"/>
                        </a:p>
                      </a:txBody>
                      <a:tcPr anchor="ctr">
                        <a:blipFill rotWithShape="0">
                          <a:blip r:embed="rId5"/>
                          <a:stretch>
                            <a:fillRect l="-224810" t="-190217" r="-1013" b="-101087"/>
                          </a:stretch>
                        </a:blipFill>
                      </a:tcPr>
                    </a:tc>
                  </a:tr>
                  <a:tr h="554482">
                    <a:tc>
                      <a:txBody>
                        <a:bodyPr/>
                        <a:lstStyle/>
                        <a:p>
                          <a:endParaRPr lang="es-ES"/>
                        </a:p>
                      </a:txBody>
                      <a:tcPr anchor="ctr">
                        <a:blipFill rotWithShape="0">
                          <a:blip r:embed="rId5"/>
                          <a:stretch>
                            <a:fillRect l="-1667" t="-293407" r="-2043333" b="-2198"/>
                          </a:stretch>
                        </a:blipFill>
                      </a:tcPr>
                    </a:tc>
                    <a:tc>
                      <a:txBody>
                        <a:bodyPr/>
                        <a:lstStyle/>
                        <a:p>
                          <a:endParaRPr lang="es-ES"/>
                        </a:p>
                      </a:txBody>
                      <a:tcPr anchor="ctr">
                        <a:blipFill rotWithShape="0">
                          <a:blip r:embed="rId5"/>
                          <a:stretch>
                            <a:fillRect l="-32796" t="-293407" r="-559140" b="-2198"/>
                          </a:stretch>
                        </a:blipFill>
                      </a:tcPr>
                    </a:tc>
                    <a:tc>
                      <a:txBody>
                        <a:bodyPr/>
                        <a:lstStyle/>
                        <a:p>
                          <a:endParaRPr lang="es-ES"/>
                        </a:p>
                      </a:txBody>
                      <a:tcPr anchor="ctr">
                        <a:lnR w="12700" cap="flat" cmpd="sng" algn="ctr">
                          <a:solidFill>
                            <a:schemeClr val="tx1"/>
                          </a:solidFill>
                          <a:prstDash val="solid"/>
                          <a:round/>
                          <a:headEnd type="none" w="med" len="med"/>
                          <a:tailEnd type="none" w="med" len="med"/>
                        </a:lnR>
                        <a:blipFill rotWithShape="0">
                          <a:blip r:embed="rId5"/>
                          <a:stretch>
                            <a:fillRect l="-62532" t="-293407" r="-163291" b="-2198"/>
                          </a:stretch>
                        </a:blipFill>
                      </a:tcPr>
                    </a:tc>
                    <a:tc>
                      <a:txBody>
                        <a:bodyPr/>
                        <a:lstStyle/>
                        <a:p>
                          <a:endParaRPr lang="es-ES"/>
                        </a:p>
                      </a:txBody>
                      <a:tcPr anchor="ctr">
                        <a:lnL w="12700" cap="flat" cmpd="sng" algn="ctr">
                          <a:solidFill>
                            <a:schemeClr val="tx1"/>
                          </a:solidFill>
                          <a:prstDash val="solid"/>
                          <a:round/>
                          <a:headEnd type="none" w="med" len="med"/>
                          <a:tailEnd type="none" w="med" len="med"/>
                        </a:lnL>
                        <a:blipFill rotWithShape="0">
                          <a:blip r:embed="rId5"/>
                          <a:stretch>
                            <a:fillRect l="-1070000" t="-293407" r="-975000" b="-2198"/>
                          </a:stretch>
                        </a:blipFill>
                      </a:tcPr>
                    </a:tc>
                    <a:tc>
                      <a:txBody>
                        <a:bodyPr/>
                        <a:lstStyle/>
                        <a:p>
                          <a:endParaRPr lang="es-ES"/>
                        </a:p>
                      </a:txBody>
                      <a:tcPr anchor="ctr">
                        <a:blipFill rotWithShape="0">
                          <a:blip r:embed="rId5"/>
                          <a:stretch>
                            <a:fillRect l="-377419" t="-293407" r="-214516" b="-2198"/>
                          </a:stretch>
                        </a:blipFill>
                      </a:tcPr>
                    </a:tc>
                    <a:tc>
                      <a:txBody>
                        <a:bodyPr/>
                        <a:lstStyle/>
                        <a:p>
                          <a:endParaRPr lang="es-ES"/>
                        </a:p>
                      </a:txBody>
                      <a:tcPr anchor="ctr">
                        <a:blipFill rotWithShape="0">
                          <a:blip r:embed="rId5"/>
                          <a:stretch>
                            <a:fillRect l="-224810" t="-293407" r="-1013" b="-2198"/>
                          </a:stretch>
                        </a:blipFill>
                      </a:tcPr>
                    </a:tc>
                  </a:tr>
                </a:tbl>
              </a:graphicData>
            </a:graphic>
          </p:graphicFrame>
        </mc:Fallback>
      </mc:AlternateContent>
      <mc:AlternateContent xmlns:mc="http://schemas.openxmlformats.org/markup-compatibility/2006" xmlns:a14="http://schemas.microsoft.com/office/drawing/2010/main">
        <mc:Choice Requires="a14">
          <p:sp>
            <p:nvSpPr>
              <p:cNvPr id="28" name="CuadroTexto 27"/>
              <p:cNvSpPr txBox="1"/>
              <p:nvPr/>
            </p:nvSpPr>
            <p:spPr>
              <a:xfrm>
                <a:off x="3979784" y="2275702"/>
                <a:ext cx="2971053" cy="43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𝐸𝑗</m:t>
                      </m:r>
                      <m:r>
                        <a:rPr lang="es-ES" sz="1600" b="0" i="1" smtClean="0">
                          <a:latin typeface="Cambria Math" panose="02040503050406030204" pitchFamily="18" charset="0"/>
                        </a:rPr>
                        <m:t>:</m:t>
                      </m:r>
                      <m:r>
                        <a:rPr lang="es-ES" sz="1600" b="0" i="1" smtClean="0">
                          <a:latin typeface="Cambria Math" panose="02040503050406030204" pitchFamily="18" charset="0"/>
                        </a:rPr>
                        <m:t>𝑑𝑒𝑠𝑎𝑟𝑟𝑜𝑙𝑙𝑎</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b="0" i="1" smtClean="0">
                                  <a:latin typeface="Cambria Math" panose="02040503050406030204" pitchFamily="18" charset="0"/>
                                </a:rPr>
                                <m:t>−2</m:t>
                              </m:r>
                            </m:e>
                          </m:d>
                        </m:e>
                        <m:sup>
                          <m:r>
                            <a:rPr lang="es-ES" sz="1600" b="0" i="1" smtClean="0">
                              <a:latin typeface="Cambria Math" panose="02040503050406030204" pitchFamily="18" charset="0"/>
                            </a:rPr>
                            <m:t>5</m:t>
                          </m:r>
                        </m:sup>
                      </m:sSup>
                    </m:oMath>
                  </m:oMathPara>
                </a14:m>
                <a:endParaRPr lang="es-ES" sz="1600" b="0" i="1" dirty="0" smtClean="0"/>
              </a:p>
            </p:txBody>
          </p:sp>
        </mc:Choice>
        <mc:Fallback xmlns="">
          <p:sp>
            <p:nvSpPr>
              <p:cNvPr id="28" name="CuadroTexto 27"/>
              <p:cNvSpPr txBox="1">
                <a:spLocks noRot="1" noChangeAspect="1" noMove="1" noResize="1" noEditPoints="1" noAdjustHandles="1" noChangeArrowheads="1" noChangeShapeType="1" noTextEdit="1"/>
              </p:cNvSpPr>
              <p:nvPr/>
            </p:nvSpPr>
            <p:spPr>
              <a:xfrm>
                <a:off x="3979784" y="2275702"/>
                <a:ext cx="2971053" cy="439479"/>
              </a:xfrm>
              <a:prstGeom prst="rect">
                <a:avLst/>
              </a:prstGeom>
              <a:blipFill rotWithShape="0">
                <a:blip r:embed="rId6"/>
                <a:stretch>
                  <a:fillRect b="-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3" name="CuadroTexto 32"/>
              <p:cNvSpPr txBox="1"/>
              <p:nvPr/>
            </p:nvSpPr>
            <p:spPr>
              <a:xfrm>
                <a:off x="7067441" y="2126670"/>
                <a:ext cx="1136034" cy="8784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s-ES" sz="1600" b="0" i="1" smtClean="0">
                              <a:latin typeface="Cambria Math" panose="02040503050406030204" pitchFamily="18" charset="0"/>
                            </a:rPr>
                          </m:ctrlPr>
                        </m:dPr>
                        <m:e>
                          <m:m>
                            <m:mPr>
                              <m:mcs>
                                <m:mc>
                                  <m:mcPr>
                                    <m:count m:val="1"/>
                                    <m:mcJc m:val="center"/>
                                  </m:mcPr>
                                </m:mc>
                              </m:mcs>
                              <m:ctrlPr>
                                <a:rPr lang="es-ES" sz="1600" i="1">
                                  <a:latin typeface="Cambria Math" panose="02040503050406030204" pitchFamily="18" charset="0"/>
                                </a:rPr>
                              </m:ctrlPr>
                            </m:mPr>
                            <m:mr>
                              <m:e>
                                <m:r>
                                  <m:rPr>
                                    <m:brk m:alnAt="7"/>
                                  </m:rPr>
                                  <a:rPr lang="es-ES" sz="1600" i="1">
                                    <a:latin typeface="Cambria Math" panose="02040503050406030204" pitchFamily="18" charset="0"/>
                                  </a:rPr>
                                  <m:t>𝑎</m:t>
                                </m:r>
                                <m:r>
                                  <a:rPr lang="es-ES" sz="1600" i="1">
                                    <a:latin typeface="Cambria Math" panose="02040503050406030204" pitchFamily="18" charset="0"/>
                                  </a:rPr>
                                  <m:t>=</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e>
                            </m:mr>
                            <m:mr>
                              <m:e>
                                <m:r>
                                  <a:rPr lang="es-ES" sz="1600" i="1">
                                    <a:latin typeface="Cambria Math" panose="02040503050406030204" pitchFamily="18" charset="0"/>
                                  </a:rPr>
                                  <m:t>𝑏</m:t>
                                </m:r>
                                <m:r>
                                  <a:rPr lang="es-ES" sz="1600" i="1">
                                    <a:latin typeface="Cambria Math" panose="02040503050406030204" pitchFamily="18" charset="0"/>
                                  </a:rPr>
                                  <m:t>=−2</m:t>
                                </m:r>
                              </m:e>
                            </m:mr>
                            <m:mr>
                              <m:e>
                                <m:r>
                                  <a:rPr lang="es-ES" sz="1600" i="1">
                                    <a:latin typeface="Cambria Math" panose="02040503050406030204" pitchFamily="18" charset="0"/>
                                  </a:rPr>
                                  <m:t>𝑛</m:t>
                                </m:r>
                                <m:r>
                                  <a:rPr lang="es-ES" sz="1600" i="1">
                                    <a:latin typeface="Cambria Math" panose="02040503050406030204" pitchFamily="18" charset="0"/>
                                  </a:rPr>
                                  <m:t>=5</m:t>
                                </m:r>
                              </m:e>
                            </m:mr>
                          </m:m>
                        </m:e>
                      </m:d>
                    </m:oMath>
                  </m:oMathPara>
                </a14:m>
                <a:endParaRPr lang="es-ES" sz="1600" b="0" i="1" dirty="0" smtClean="0"/>
              </a:p>
            </p:txBody>
          </p:sp>
        </mc:Choice>
        <mc:Fallback xmlns="">
          <p:sp>
            <p:nvSpPr>
              <p:cNvPr id="33" name="CuadroTexto 32"/>
              <p:cNvSpPr txBox="1">
                <a:spLocks noRot="1" noChangeAspect="1" noMove="1" noResize="1" noEditPoints="1" noAdjustHandles="1" noChangeArrowheads="1" noChangeShapeType="1" noTextEdit="1"/>
              </p:cNvSpPr>
              <p:nvPr/>
            </p:nvSpPr>
            <p:spPr>
              <a:xfrm>
                <a:off x="7067441" y="2126670"/>
                <a:ext cx="1136034" cy="878446"/>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873614" y="5329895"/>
                <a:ext cx="6602385" cy="482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b="0" i="1" smtClean="0">
                          <a:latin typeface="Cambria Math" panose="02040503050406030204" pitchFamily="18" charset="0"/>
                        </a:rPr>
                        <m:t>=9</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−5·18+10·12</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−10·72+5·16</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−32</m:t>
                      </m:r>
                    </m:oMath>
                  </m:oMathPara>
                </a14:m>
                <a:endParaRPr lang="es-ES" dirty="0"/>
              </a:p>
            </p:txBody>
          </p:sp>
        </mc:Choice>
        <mc:Fallback xmlns="">
          <p:sp>
            <p:nvSpPr>
              <p:cNvPr id="9" name="Rectángulo 8"/>
              <p:cNvSpPr>
                <a:spLocks noRot="1" noChangeAspect="1" noMove="1" noResize="1" noEditPoints="1" noAdjustHandles="1" noChangeArrowheads="1" noChangeShapeType="1" noTextEdit="1"/>
              </p:cNvSpPr>
              <p:nvPr/>
            </p:nvSpPr>
            <p:spPr>
              <a:xfrm>
                <a:off x="873614" y="5329895"/>
                <a:ext cx="6602385" cy="482824"/>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p:cNvSpPr/>
              <p:nvPr/>
            </p:nvSpPr>
            <p:spPr>
              <a:xfrm>
                <a:off x="1466724" y="5752610"/>
                <a:ext cx="5416163" cy="482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b="0" i="1" smtClean="0">
                          <a:latin typeface="Cambria Math" panose="02040503050406030204" pitchFamily="18" charset="0"/>
                        </a:rPr>
                        <m:t>=9</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−90+120</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−720+80</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−32</m:t>
                      </m:r>
                    </m:oMath>
                  </m:oMathPara>
                </a14:m>
                <a:endParaRPr lang="es-ES" dirty="0"/>
              </a:p>
            </p:txBody>
          </p:sp>
        </mc:Choice>
        <mc:Fallback xmlns="">
          <p:sp>
            <p:nvSpPr>
              <p:cNvPr id="36" name="Rectángulo 35"/>
              <p:cNvSpPr>
                <a:spLocks noRot="1" noChangeAspect="1" noMove="1" noResize="1" noEditPoints="1" noAdjustHandles="1" noChangeArrowheads="1" noChangeShapeType="1" noTextEdit="1"/>
              </p:cNvSpPr>
              <p:nvPr/>
            </p:nvSpPr>
            <p:spPr>
              <a:xfrm>
                <a:off x="1466724" y="5752610"/>
                <a:ext cx="5416163" cy="482824"/>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Rectángulo 36"/>
              <p:cNvSpPr/>
              <p:nvPr/>
            </p:nvSpPr>
            <p:spPr>
              <a:xfrm>
                <a:off x="2746817" y="6204562"/>
                <a:ext cx="2855975" cy="482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b="0" i="1" smtClean="0">
                          <a:latin typeface="Cambria Math" panose="02040503050406030204" pitchFamily="18" charset="0"/>
                        </a:rPr>
                        <m:t>=209</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r>
                        <a:rPr lang="es-ES" b="0" i="1" smtClean="0">
                          <a:latin typeface="Cambria Math" panose="02040503050406030204" pitchFamily="18" charset="0"/>
                        </a:rPr>
                        <m:t>−362</m:t>
                      </m:r>
                    </m:oMath>
                  </m:oMathPara>
                </a14:m>
                <a:endParaRPr lang="es-ES" dirty="0"/>
              </a:p>
            </p:txBody>
          </p:sp>
        </mc:Choice>
        <mc:Fallback xmlns="">
          <p:sp>
            <p:nvSpPr>
              <p:cNvPr id="37" name="Rectángulo 36"/>
              <p:cNvSpPr>
                <a:spLocks noRot="1" noChangeAspect="1" noMove="1" noResize="1" noEditPoints="1" noAdjustHandles="1" noChangeArrowheads="1" noChangeShapeType="1" noTextEdit="1"/>
              </p:cNvSpPr>
              <p:nvPr/>
            </p:nvSpPr>
            <p:spPr>
              <a:xfrm>
                <a:off x="2746817" y="6204562"/>
                <a:ext cx="2855975" cy="482824"/>
              </a:xfrm>
              <a:prstGeom prst="rect">
                <a:avLst/>
              </a:prstGeom>
              <a:blipFill rotWithShape="0">
                <a:blip r:embed="rId11"/>
                <a:stretch>
                  <a:fillRect/>
                </a:stretch>
              </a:blipFill>
            </p:spPr>
            <p:txBody>
              <a:bodyPr/>
              <a:lstStyle/>
              <a:p>
                <a:r>
                  <a:rPr lang="es-ES">
                    <a:noFill/>
                  </a:rPr>
                  <a:t> </a:t>
                </a:r>
              </a:p>
            </p:txBody>
          </p:sp>
        </mc:Fallback>
      </mc:AlternateContent>
      <p:sp>
        <p:nvSpPr>
          <p:cNvPr id="4" name="Rectángulo 3"/>
          <p:cNvSpPr/>
          <p:nvPr/>
        </p:nvSpPr>
        <p:spPr>
          <a:xfrm>
            <a:off x="7635458" y="2126670"/>
            <a:ext cx="510746" cy="878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1425379" y="3517788"/>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2512540" y="3517788"/>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1425379" y="4072549"/>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2512540" y="4072549"/>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p:cNvSpPr/>
          <p:nvPr/>
        </p:nvSpPr>
        <p:spPr>
          <a:xfrm>
            <a:off x="1425379" y="4641444"/>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p:cNvSpPr/>
          <p:nvPr/>
        </p:nvSpPr>
        <p:spPr>
          <a:xfrm>
            <a:off x="2512540" y="4641444"/>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5349691" y="3513137"/>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6436852" y="3513137"/>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5345746" y="4073711"/>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p:cNvSpPr/>
          <p:nvPr/>
        </p:nvSpPr>
        <p:spPr>
          <a:xfrm>
            <a:off x="6432907" y="4073711"/>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5345746" y="4641444"/>
            <a:ext cx="108716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p:cNvSpPr/>
          <p:nvPr/>
        </p:nvSpPr>
        <p:spPr>
          <a:xfrm>
            <a:off x="6432907" y="4641444"/>
            <a:ext cx="2397211" cy="55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ilindro 31"/>
          <p:cNvSpPr/>
          <p:nvPr/>
        </p:nvSpPr>
        <p:spPr>
          <a:xfrm>
            <a:off x="179542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41793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ppt_x"/>
                                          </p:val>
                                        </p:tav>
                                      </p:tavLst>
                                    </p:anim>
                                    <p:anim calcmode="lin" valueType="num">
                                      <p:cBhvr additive="base">
                                        <p:cTn id="19" dur="500"/>
                                        <p:tgtEl>
                                          <p:spTgt spid="18"/>
                                        </p:tgtEl>
                                        <p:attrNameLst>
                                          <p:attrName>ppt_y</p:attrName>
                                        </p:attrNameLst>
                                      </p:cBhvr>
                                      <p:tavLst>
                                        <p:tav tm="0">
                                          <p:val>
                                            <p:strVal val="ppt_y"/>
                                          </p:val>
                                        </p:tav>
                                        <p:tav tm="100000">
                                          <p:val>
                                            <p:strVal val="1+ppt_h/2"/>
                                          </p:val>
                                        </p:tav>
                                      </p:tavLst>
                                    </p:anim>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20"/>
                                        </p:tgtEl>
                                        <p:attrNameLst>
                                          <p:attrName>ppt_x</p:attrName>
                                        </p:attrNameLst>
                                      </p:cBhvr>
                                      <p:tavLst>
                                        <p:tav tm="0">
                                          <p:val>
                                            <p:strVal val="ppt_x"/>
                                          </p:val>
                                        </p:tav>
                                        <p:tav tm="100000">
                                          <p:val>
                                            <p:strVal val="ppt_x"/>
                                          </p:val>
                                        </p:tav>
                                      </p:tavLst>
                                    </p:anim>
                                    <p:anim calcmode="lin" valueType="num">
                                      <p:cBhvr additive="base">
                                        <p:cTn id="31" dur="500"/>
                                        <p:tgtEl>
                                          <p:spTgt spid="20"/>
                                        </p:tgtEl>
                                        <p:attrNameLst>
                                          <p:attrName>ppt_y</p:attrName>
                                        </p:attrNameLst>
                                      </p:cBhvr>
                                      <p:tavLst>
                                        <p:tav tm="0">
                                          <p:val>
                                            <p:strVal val="ppt_y"/>
                                          </p:val>
                                        </p:tav>
                                        <p:tav tm="100000">
                                          <p:val>
                                            <p:strVal val="1+ppt_h/2"/>
                                          </p:val>
                                        </p:tav>
                                      </p:tavLst>
                                    </p:anim>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22"/>
                                        </p:tgtEl>
                                        <p:attrNameLst>
                                          <p:attrName>ppt_x</p:attrName>
                                        </p:attrNameLst>
                                      </p:cBhvr>
                                      <p:tavLst>
                                        <p:tav tm="0">
                                          <p:val>
                                            <p:strVal val="ppt_x"/>
                                          </p:val>
                                        </p:tav>
                                        <p:tav tm="100000">
                                          <p:val>
                                            <p:strVal val="ppt_x"/>
                                          </p:val>
                                        </p:tav>
                                      </p:tavLst>
                                    </p:anim>
                                    <p:anim calcmode="lin" valueType="num">
                                      <p:cBhvr additive="base">
                                        <p:cTn id="43" dur="500"/>
                                        <p:tgtEl>
                                          <p:spTgt spid="22"/>
                                        </p:tgtEl>
                                        <p:attrNameLst>
                                          <p:attrName>ppt_y</p:attrName>
                                        </p:attrNameLst>
                                      </p:cBhvr>
                                      <p:tavLst>
                                        <p:tav tm="0">
                                          <p:val>
                                            <p:strVal val="ppt_y"/>
                                          </p:val>
                                        </p:tav>
                                        <p:tav tm="100000">
                                          <p:val>
                                            <p:strVal val="1+ppt_h/2"/>
                                          </p:val>
                                        </p:tav>
                                      </p:tavLst>
                                    </p:anim>
                                    <p:set>
                                      <p:cBhvr>
                                        <p:cTn id="44" dur="1" fill="hold">
                                          <p:stCondLst>
                                            <p:cond delay="499"/>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ppt_x"/>
                                          </p:val>
                                        </p:tav>
                                      </p:tavLst>
                                    </p:anim>
                                    <p:anim calcmode="lin" valueType="num">
                                      <p:cBhvr additive="base">
                                        <p:cTn id="49" dur="500"/>
                                        <p:tgtEl>
                                          <p:spTgt spid="24"/>
                                        </p:tgtEl>
                                        <p:attrNameLst>
                                          <p:attrName>ppt_y</p:attrName>
                                        </p:attrNameLst>
                                      </p:cBhvr>
                                      <p:tavLst>
                                        <p:tav tm="0">
                                          <p:val>
                                            <p:strVal val="ppt_y"/>
                                          </p:val>
                                        </p:tav>
                                        <p:tav tm="100000">
                                          <p:val>
                                            <p:strVal val="1+ppt_h/2"/>
                                          </p:val>
                                        </p:tav>
                                      </p:tavLst>
                                    </p:anim>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26"/>
                                        </p:tgtEl>
                                        <p:attrNameLst>
                                          <p:attrName>ppt_x</p:attrName>
                                        </p:attrNameLst>
                                      </p:cBhvr>
                                      <p:tavLst>
                                        <p:tav tm="0">
                                          <p:val>
                                            <p:strVal val="ppt_x"/>
                                          </p:val>
                                        </p:tav>
                                        <p:tav tm="100000">
                                          <p:val>
                                            <p:strVal val="ppt_x"/>
                                          </p:val>
                                        </p:tav>
                                      </p:tavLst>
                                    </p:anim>
                                    <p:anim calcmode="lin" valueType="num">
                                      <p:cBhvr additive="base">
                                        <p:cTn id="61" dur="500"/>
                                        <p:tgtEl>
                                          <p:spTgt spid="26"/>
                                        </p:tgtEl>
                                        <p:attrNameLst>
                                          <p:attrName>ppt_y</p:attrName>
                                        </p:attrNameLst>
                                      </p:cBhvr>
                                      <p:tavLst>
                                        <p:tav tm="0">
                                          <p:val>
                                            <p:strVal val="ppt_y"/>
                                          </p:val>
                                        </p:tav>
                                        <p:tav tm="100000">
                                          <p:val>
                                            <p:strVal val="1+ppt_h/2"/>
                                          </p:val>
                                        </p:tav>
                                      </p:tavLst>
                                    </p:anim>
                                    <p:set>
                                      <p:cBhvr>
                                        <p:cTn id="62" dur="1" fill="hold">
                                          <p:stCondLst>
                                            <p:cond delay="499"/>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27"/>
                                        </p:tgtEl>
                                        <p:attrNameLst>
                                          <p:attrName>ppt_x</p:attrName>
                                        </p:attrNameLst>
                                      </p:cBhvr>
                                      <p:tavLst>
                                        <p:tav tm="0">
                                          <p:val>
                                            <p:strVal val="ppt_x"/>
                                          </p:val>
                                        </p:tav>
                                        <p:tav tm="100000">
                                          <p:val>
                                            <p:strVal val="ppt_x"/>
                                          </p:val>
                                        </p:tav>
                                      </p:tavLst>
                                    </p:anim>
                                    <p:anim calcmode="lin" valueType="num">
                                      <p:cBhvr additive="base">
                                        <p:cTn id="67" dur="500"/>
                                        <p:tgtEl>
                                          <p:spTgt spid="27"/>
                                        </p:tgtEl>
                                        <p:attrNameLst>
                                          <p:attrName>ppt_y</p:attrName>
                                        </p:attrNameLst>
                                      </p:cBhvr>
                                      <p:tavLst>
                                        <p:tav tm="0">
                                          <p:val>
                                            <p:strVal val="ppt_y"/>
                                          </p:val>
                                        </p:tav>
                                        <p:tav tm="100000">
                                          <p:val>
                                            <p:strVal val="1+ppt_h/2"/>
                                          </p:val>
                                        </p:tav>
                                      </p:tavLst>
                                    </p:anim>
                                    <p:set>
                                      <p:cBhvr>
                                        <p:cTn id="68" dur="1" fill="hold">
                                          <p:stCondLst>
                                            <p:cond delay="499"/>
                                          </p:stCondLst>
                                        </p:cTn>
                                        <p:tgtEl>
                                          <p:spTgt spid="2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29"/>
                                        </p:tgtEl>
                                        <p:attrNameLst>
                                          <p:attrName>ppt_x</p:attrName>
                                        </p:attrNameLst>
                                      </p:cBhvr>
                                      <p:tavLst>
                                        <p:tav tm="0">
                                          <p:val>
                                            <p:strVal val="ppt_x"/>
                                          </p:val>
                                        </p:tav>
                                        <p:tav tm="100000">
                                          <p:val>
                                            <p:strVal val="ppt_x"/>
                                          </p:val>
                                        </p:tav>
                                      </p:tavLst>
                                    </p:anim>
                                    <p:anim calcmode="lin" valueType="num">
                                      <p:cBhvr additive="base">
                                        <p:cTn id="73" dur="500"/>
                                        <p:tgtEl>
                                          <p:spTgt spid="29"/>
                                        </p:tgtEl>
                                        <p:attrNameLst>
                                          <p:attrName>ppt_y</p:attrName>
                                        </p:attrNameLst>
                                      </p:cBhvr>
                                      <p:tavLst>
                                        <p:tav tm="0">
                                          <p:val>
                                            <p:strVal val="ppt_y"/>
                                          </p:val>
                                        </p:tav>
                                        <p:tav tm="100000">
                                          <p:val>
                                            <p:strVal val="1+ppt_h/2"/>
                                          </p:val>
                                        </p:tav>
                                      </p:tavLst>
                                    </p:anim>
                                    <p:set>
                                      <p:cBhvr>
                                        <p:cTn id="74" dur="1" fill="hold">
                                          <p:stCondLst>
                                            <p:cond delay="499"/>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30"/>
                                        </p:tgtEl>
                                        <p:attrNameLst>
                                          <p:attrName>ppt_x</p:attrName>
                                        </p:attrNameLst>
                                      </p:cBhvr>
                                      <p:tavLst>
                                        <p:tav tm="0">
                                          <p:val>
                                            <p:strVal val="ppt_x"/>
                                          </p:val>
                                        </p:tav>
                                        <p:tav tm="100000">
                                          <p:val>
                                            <p:strVal val="ppt_x"/>
                                          </p:val>
                                        </p:tav>
                                      </p:tavLst>
                                    </p:anim>
                                    <p:anim calcmode="lin" valueType="num">
                                      <p:cBhvr additive="base">
                                        <p:cTn id="79" dur="500"/>
                                        <p:tgtEl>
                                          <p:spTgt spid="30"/>
                                        </p:tgtEl>
                                        <p:attrNameLst>
                                          <p:attrName>ppt_y</p:attrName>
                                        </p:attrNameLst>
                                      </p:cBhvr>
                                      <p:tavLst>
                                        <p:tav tm="0">
                                          <p:val>
                                            <p:strVal val="ppt_y"/>
                                          </p:val>
                                        </p:tav>
                                        <p:tav tm="100000">
                                          <p:val>
                                            <p:strVal val="1+ppt_h/2"/>
                                          </p:val>
                                        </p:tav>
                                      </p:tavLst>
                                    </p:anim>
                                    <p:set>
                                      <p:cBhvr>
                                        <p:cTn id="80" dur="1" fill="hold">
                                          <p:stCondLst>
                                            <p:cond delay="499"/>
                                          </p:stCondLst>
                                        </p:cTn>
                                        <p:tgtEl>
                                          <p:spTgt spid="3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31"/>
                                        </p:tgtEl>
                                        <p:attrNameLst>
                                          <p:attrName>ppt_x</p:attrName>
                                        </p:attrNameLst>
                                      </p:cBhvr>
                                      <p:tavLst>
                                        <p:tav tm="0">
                                          <p:val>
                                            <p:strVal val="ppt_x"/>
                                          </p:val>
                                        </p:tav>
                                        <p:tav tm="100000">
                                          <p:val>
                                            <p:strVal val="ppt_x"/>
                                          </p:val>
                                        </p:tav>
                                      </p:tavLst>
                                    </p:anim>
                                    <p:anim calcmode="lin" valueType="num">
                                      <p:cBhvr additive="base">
                                        <p:cTn id="85" dur="500"/>
                                        <p:tgtEl>
                                          <p:spTgt spid="31"/>
                                        </p:tgtEl>
                                        <p:attrNameLst>
                                          <p:attrName>ppt_y</p:attrName>
                                        </p:attrNameLst>
                                      </p:cBhvr>
                                      <p:tavLst>
                                        <p:tav tm="0">
                                          <p:val>
                                            <p:strVal val="ppt_y"/>
                                          </p:val>
                                        </p:tav>
                                        <p:tav tm="100000">
                                          <p:val>
                                            <p:strVal val="1+ppt_h/2"/>
                                          </p:val>
                                        </p:tav>
                                      </p:tavLst>
                                    </p:anim>
                                    <p:set>
                                      <p:cBhvr>
                                        <p:cTn id="86" dur="1" fill="hold">
                                          <p:stCondLst>
                                            <p:cond delay="499"/>
                                          </p:stCondLst>
                                        </p:cTn>
                                        <p:tgtEl>
                                          <p:spTgt spid="3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par>
                                <p:cTn id="105" presetID="10"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4" grpId="0" animBg="1"/>
      <p:bldP spid="18" grpId="0" animBg="1"/>
      <p:bldP spid="19" grpId="0" animBg="1"/>
      <p:bldP spid="20" grpId="0" animBg="1"/>
      <p:bldP spid="21" grpId="0" animBg="1"/>
      <p:bldP spid="22" grpId="0" animBg="1"/>
      <p:bldP spid="24" grpId="0" animBg="1"/>
      <p:bldP spid="25" grpId="0" animBg="1"/>
      <p:bldP spid="26" grpId="0" animBg="1"/>
      <p:bldP spid="27" grpId="0" animBg="1"/>
      <p:bldP spid="29" grpId="0" animBg="1"/>
      <p:bldP spid="30" grpId="0" animBg="1"/>
      <p:bldP spid="3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1.8.2 Binomio de Newton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2395207" cy="369332"/>
          </a:xfrm>
          <a:prstGeom prst="rect">
            <a:avLst/>
          </a:prstGeom>
          <a:solidFill>
            <a:srgbClr val="00B0F0"/>
          </a:solidFill>
        </p:spPr>
        <p:txBody>
          <a:bodyPr wrap="none" rtlCol="0">
            <a:spAutoFit/>
          </a:bodyPr>
          <a:lstStyle/>
          <a:p>
            <a:r>
              <a:rPr lang="es-ES" b="1" dirty="0" smtClean="0"/>
              <a:t>El binomio de Newton</a:t>
            </a:r>
            <a:endParaRPr lang="es-ES" b="1" dirty="0"/>
          </a:p>
        </p:txBody>
      </p:sp>
      <mc:AlternateContent xmlns:mc="http://schemas.openxmlformats.org/markup-compatibility/2006" xmlns:a14="http://schemas.microsoft.com/office/drawing/2010/main">
        <mc:Choice Requires="a14">
          <p:sp>
            <p:nvSpPr>
              <p:cNvPr id="13" name="CuadroTexto 12"/>
              <p:cNvSpPr txBox="1"/>
              <p:nvPr/>
            </p:nvSpPr>
            <p:spPr>
              <a:xfrm>
                <a:off x="116044" y="1493209"/>
                <a:ext cx="6951397" cy="5578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2</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−2</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116044" y="1493209"/>
                <a:ext cx="6951397" cy="557845"/>
              </a:xfrm>
              <a:prstGeom prst="rect">
                <a:avLst/>
              </a:prstGeom>
              <a:blipFill rotWithShape="0">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ilindro 15"/>
          <p:cNvSpPr/>
          <p:nvPr/>
        </p:nvSpPr>
        <p:spPr>
          <a:xfrm>
            <a:off x="1567542" y="98670"/>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1008731" y="2065164"/>
                <a:ext cx="2971053" cy="860557"/>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1008731" y="2065164"/>
                <a:ext cx="2971053" cy="86055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746933" y="3218180"/>
                <a:ext cx="6073997" cy="1177374"/>
              </a:xfrm>
              <a:prstGeom prst="rect">
                <a:avLst/>
              </a:prstGeom>
              <a:noFill/>
            </p:spPr>
            <p:txBody>
              <a:bodyPr wrap="square" rtlCol="0">
                <a:spAutoFit/>
              </a:bodyPr>
              <a:lstStyle/>
              <a:p>
                <a:r>
                  <a:rPr lang="es-ES" sz="1600" b="0" dirty="0" smtClean="0">
                    <a:latin typeface="Cambria Math" panose="02040503050406030204" pitchFamily="18" charset="0"/>
                  </a:rPr>
                  <a:t>Desarrolla usando el binomio de Newton:</a:t>
                </a: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𝑎</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3+</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2</m:t>
                                  </m:r>
                                </m:e>
                              </m:rad>
                            </m:e>
                          </m:d>
                        </m:e>
                        <m:sup>
                          <m:r>
                            <a:rPr lang="es-ES" sz="1600" b="0" i="1" smtClean="0">
                              <a:latin typeface="Cambria Math" panose="02040503050406030204" pitchFamily="18" charset="0"/>
                            </a:rPr>
                            <m:t>3</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𝑏</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1+</m:t>
                              </m:r>
                              <m:r>
                                <a:rPr lang="es-ES" sz="1600" b="0" i="1" smtClean="0">
                                  <a:latin typeface="Cambria Math" panose="02040503050406030204" pitchFamily="18" charset="0"/>
                                </a:rPr>
                                <m:t>𝑥</m:t>
                              </m:r>
                            </m:e>
                          </m:d>
                        </m:e>
                        <m:sup>
                          <m:r>
                            <a:rPr lang="es-ES" sz="1600" b="0" i="1" smtClean="0">
                              <a:latin typeface="Cambria Math" panose="02040503050406030204" pitchFamily="18" charset="0"/>
                            </a:rPr>
                            <m:t>4</m:t>
                          </m:r>
                        </m:sup>
                      </m:sSup>
                    </m:oMath>
                  </m:oMathPara>
                </a14:m>
                <a:endParaRPr lang="es-ES" sz="1600" b="0" i="1" dirty="0" smtClean="0"/>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𝑐</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1−</m:t>
                              </m:r>
                              <m:r>
                                <a:rPr lang="es-ES" sz="1600" b="0" i="1" smtClean="0">
                                  <a:latin typeface="Cambria Math" panose="02040503050406030204" pitchFamily="18" charset="0"/>
                                </a:rPr>
                                <m:t>𝑦</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𝑥</m:t>
                                  </m:r>
                                </m:e>
                              </m:rad>
                            </m:e>
                          </m:d>
                        </m:e>
                        <m:sup>
                          <m:r>
                            <a:rPr lang="es-ES" sz="1600" b="0" i="1" smtClean="0">
                              <a:latin typeface="Cambria Math" panose="02040503050406030204" pitchFamily="18" charset="0"/>
                            </a:rPr>
                            <m:t>5</m:t>
                          </m:r>
                        </m:sup>
                      </m:sSup>
                    </m:oMath>
                  </m:oMathPara>
                </a14:m>
                <a:endParaRPr lang="es-ES" sz="1600" b="0" i="1" dirty="0" smtClean="0"/>
              </a:p>
            </p:txBody>
          </p:sp>
        </mc:Choice>
        <mc:Fallback xmlns="">
          <p:sp>
            <p:nvSpPr>
              <p:cNvPr id="28" name="CuadroTexto 27"/>
              <p:cNvSpPr txBox="1">
                <a:spLocks noRot="1" noChangeAspect="1" noMove="1" noResize="1" noEditPoints="1" noAdjustHandles="1" noChangeArrowheads="1" noChangeShapeType="1" noTextEdit="1"/>
              </p:cNvSpPr>
              <p:nvPr/>
            </p:nvSpPr>
            <p:spPr>
              <a:xfrm>
                <a:off x="746933" y="3218180"/>
                <a:ext cx="6073997" cy="1177374"/>
              </a:xfrm>
              <a:prstGeom prst="rect">
                <a:avLst/>
              </a:prstGeom>
              <a:blipFill rotWithShape="0">
                <a:blip r:embed="rId5"/>
                <a:stretch>
                  <a:fillRect l="-602" t="-2073" b="-2591"/>
                </a:stretch>
              </a:blipFill>
            </p:spPr>
            <p:txBody>
              <a:bodyPr/>
              <a:lstStyle/>
              <a:p>
                <a:r>
                  <a:rPr lang="es-ES">
                    <a:noFill/>
                  </a:rPr>
                  <a:t> </a:t>
                </a:r>
              </a:p>
            </p:txBody>
          </p:sp>
        </mc:Fallback>
      </mc:AlternateContent>
      <p:sp>
        <p:nvSpPr>
          <p:cNvPr id="17" name="Cilindro 16"/>
          <p:cNvSpPr/>
          <p:nvPr/>
        </p:nvSpPr>
        <p:spPr>
          <a:xfrm>
            <a:off x="1792503" y="95038"/>
            <a:ext cx="226423" cy="24384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p:cNvSpPr/>
          <p:nvPr/>
        </p:nvSpPr>
        <p:spPr>
          <a:xfrm>
            <a:off x="2241193" y="3671948"/>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29</a:t>
            </a:r>
            <a:endParaRPr lang="es-ES" dirty="0">
              <a:latin typeface="Comic Sans MS" panose="030F0702030302020204" pitchFamily="66" charset="0"/>
            </a:endParaRPr>
          </a:p>
        </p:txBody>
      </p:sp>
      <p:pic>
        <p:nvPicPr>
          <p:cNvPr id="19"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421" y="4058736"/>
            <a:ext cx="642938" cy="642938"/>
          </a:xfrm>
          <a:prstGeom prst="rect">
            <a:avLst/>
          </a:prstGeom>
        </p:spPr>
      </p:pic>
    </p:spTree>
    <p:extLst>
      <p:ext uri="{BB962C8B-B14F-4D97-AF65-F5344CB8AC3E}">
        <p14:creationId xmlns:p14="http://schemas.microsoft.com/office/powerpoint/2010/main" val="3714616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smtClean="0"/>
              <a:t>1.8.3 </a:t>
            </a:r>
            <a:r>
              <a:rPr lang="es-ES" dirty="0"/>
              <a:t>Binomio de </a:t>
            </a:r>
            <a:r>
              <a:rPr lang="es-ES" dirty="0" smtClean="0"/>
              <a:t>Newton. Término n</a:t>
            </a:r>
            <a:endParaRPr lang="es-E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427815" cy="369332"/>
          </a:xfrm>
          <a:prstGeom prst="rect">
            <a:avLst/>
          </a:prstGeom>
          <a:solidFill>
            <a:srgbClr val="00B0F0"/>
          </a:solidFill>
        </p:spPr>
        <p:txBody>
          <a:bodyPr wrap="none" rtlCol="0">
            <a:spAutoFit/>
          </a:bodyPr>
          <a:lstStyle/>
          <a:p>
            <a:r>
              <a:rPr lang="es-ES" b="1" dirty="0" smtClean="0"/>
              <a:t>El binomio de Newton: el término enésimo</a:t>
            </a:r>
            <a:endParaRPr lang="es-ES" b="1" dirty="0"/>
          </a:p>
        </p:txBody>
      </p:sp>
      <mc:AlternateContent xmlns:mc="http://schemas.openxmlformats.org/markup-compatibility/2006" xmlns:a14="http://schemas.microsoft.com/office/drawing/2010/main">
        <mc:Choice Requires="a14">
          <p:sp>
            <p:nvSpPr>
              <p:cNvPr id="13" name="CuadroTexto 12"/>
              <p:cNvSpPr txBox="1"/>
              <p:nvPr/>
            </p:nvSpPr>
            <p:spPr>
              <a:xfrm>
                <a:off x="116044" y="1493209"/>
                <a:ext cx="6951397" cy="5578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116044" y="1493209"/>
                <a:ext cx="6951397" cy="557845"/>
              </a:xfrm>
              <a:prstGeom prst="rect">
                <a:avLst/>
              </a:prstGeom>
              <a:blipFill rotWithShape="0">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1008731" y="2065164"/>
                <a:ext cx="2971053" cy="860557"/>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1008731" y="2065164"/>
                <a:ext cx="2971053" cy="86055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1008730" y="2987202"/>
                <a:ext cx="7090241" cy="4359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𝐸𝑗</m:t>
                      </m:r>
                      <m:r>
                        <a:rPr lang="es-ES" sz="1600" b="0" i="1" smtClean="0">
                          <a:latin typeface="Cambria Math" panose="02040503050406030204" pitchFamily="18" charset="0"/>
                        </a:rPr>
                        <m:t>:</m:t>
                      </m:r>
                      <m:r>
                        <a:rPr lang="es-ES" sz="1600" b="0" i="1" smtClean="0">
                          <a:latin typeface="Cambria Math" panose="02040503050406030204" pitchFamily="18" charset="0"/>
                        </a:rPr>
                        <m:t>𝑐𝑎𝑙𝑐𝑢𝑙𝑎</m:t>
                      </m:r>
                      <m:r>
                        <a:rPr lang="es-ES" sz="1600" b="0" i="1" smtClean="0">
                          <a:latin typeface="Cambria Math" panose="02040503050406030204" pitchFamily="18" charset="0"/>
                        </a:rPr>
                        <m:t> </m:t>
                      </m:r>
                      <m:r>
                        <a:rPr lang="es-ES" sz="1600" b="0" i="1" smtClean="0">
                          <a:latin typeface="Cambria Math" panose="02040503050406030204" pitchFamily="18" charset="0"/>
                        </a:rPr>
                        <m:t>𝑒𝑙</m:t>
                      </m:r>
                      <m:r>
                        <a:rPr lang="es-ES" sz="1600" b="0" i="1" smtClean="0">
                          <a:latin typeface="Cambria Math" panose="02040503050406030204" pitchFamily="18" charset="0"/>
                        </a:rPr>
                        <m:t> </m:t>
                      </m:r>
                      <m:r>
                        <a:rPr lang="es-ES" sz="1600" b="0" i="1" smtClean="0">
                          <a:latin typeface="Cambria Math" panose="02040503050406030204" pitchFamily="18" charset="0"/>
                        </a:rPr>
                        <m:t>𝑡</m:t>
                      </m:r>
                      <m:r>
                        <a:rPr lang="es-ES" sz="1600" b="0" i="1" smtClean="0">
                          <a:latin typeface="Cambria Math" panose="02040503050406030204" pitchFamily="18" charset="0"/>
                        </a:rPr>
                        <m:t>é</m:t>
                      </m:r>
                      <m:r>
                        <a:rPr lang="es-ES" sz="1600" b="0" i="1" smtClean="0">
                          <a:latin typeface="Cambria Math" panose="02040503050406030204" pitchFamily="18" charset="0"/>
                        </a:rPr>
                        <m:t>𝑟𝑚𝑖𝑛𝑜</m:t>
                      </m:r>
                      <m:r>
                        <a:rPr lang="es-ES" sz="1600" b="0" i="1" smtClean="0">
                          <a:latin typeface="Cambria Math" panose="02040503050406030204" pitchFamily="18" charset="0"/>
                        </a:rPr>
                        <m:t> </m:t>
                      </m:r>
                      <m:r>
                        <a:rPr lang="es-ES" sz="1600" b="0" i="1" smtClean="0">
                          <a:latin typeface="Cambria Math" panose="02040503050406030204" pitchFamily="18" charset="0"/>
                        </a:rPr>
                        <m:t>𝑑</m:t>
                      </m:r>
                      <m:r>
                        <a:rPr lang="es-ES" sz="1600" b="0" i="1" smtClean="0">
                          <a:latin typeface="Cambria Math" panose="02040503050406030204" pitchFamily="18" charset="0"/>
                        </a:rPr>
                        <m:t>é</m:t>
                      </m:r>
                      <m:r>
                        <a:rPr lang="es-ES" sz="1600" b="0" i="1" smtClean="0">
                          <a:latin typeface="Cambria Math" panose="02040503050406030204" pitchFamily="18" charset="0"/>
                        </a:rPr>
                        <m:t>𝑐𝑖𝑚𝑜𝑠</m:t>
                      </m:r>
                      <m:r>
                        <a:rPr lang="es-ES" sz="1600" b="0" i="1" smtClean="0">
                          <a:latin typeface="Cambria Math" panose="02040503050406030204" pitchFamily="18" charset="0"/>
                        </a:rPr>
                        <m:t>é</m:t>
                      </m:r>
                      <m:r>
                        <a:rPr lang="es-ES" sz="1600" b="0" i="1" smtClean="0">
                          <a:latin typeface="Cambria Math" panose="02040503050406030204" pitchFamily="18" charset="0"/>
                        </a:rPr>
                        <m:t>𝑝𝑡𝑖𝑚𝑜</m:t>
                      </m:r>
                      <m:r>
                        <a:rPr lang="es-ES" sz="1600" b="0" i="1" smtClean="0">
                          <a:latin typeface="Cambria Math" panose="02040503050406030204" pitchFamily="18" charset="0"/>
                        </a:rPr>
                        <m:t> </m:t>
                      </m:r>
                      <m:r>
                        <a:rPr lang="es-ES" sz="1600" b="0" i="1" smtClean="0">
                          <a:latin typeface="Cambria Math" panose="02040503050406030204" pitchFamily="18" charset="0"/>
                        </a:rPr>
                        <m:t>𝑑𝑒𝑙</m:t>
                      </m:r>
                      <m:r>
                        <a:rPr lang="es-ES" sz="1600" b="0" i="1" smtClean="0">
                          <a:latin typeface="Cambria Math" panose="02040503050406030204" pitchFamily="18" charset="0"/>
                        </a:rPr>
                        <m:t> </m:t>
                      </m:r>
                      <m:r>
                        <a:rPr lang="es-ES" sz="1600" b="0" i="1" smtClean="0">
                          <a:latin typeface="Cambria Math" panose="02040503050406030204" pitchFamily="18" charset="0"/>
                        </a:rPr>
                        <m:t>𝑑𝑒𝑠𝑎𝑟𝑟𝑜𝑙𝑙𝑜</m:t>
                      </m:r>
                      <m:r>
                        <a:rPr lang="es-ES" sz="1600" b="0" i="1" smtClean="0">
                          <a:latin typeface="Cambria Math" panose="02040503050406030204" pitchFamily="18" charset="0"/>
                        </a:rPr>
                        <m:t> </m:t>
                      </m:r>
                      <m:r>
                        <a:rPr lang="es-ES" sz="1600" b="0" i="1" smtClean="0">
                          <a:latin typeface="Cambria Math" panose="02040503050406030204" pitchFamily="18" charset="0"/>
                        </a:rPr>
                        <m:t>𝑑𝑒</m:t>
                      </m:r>
                      <m:r>
                        <a:rPr lang="es-ES" sz="1600" b="0" i="1" smtClean="0">
                          <a:latin typeface="Cambria Math" panose="02040503050406030204" pitchFamily="18" charset="0"/>
                        </a:rPr>
                        <m:t> </m:t>
                      </m:r>
                      <m:r>
                        <a:rPr lang="es-ES" sz="1600" b="0" i="1" smtClean="0">
                          <a:latin typeface="Cambria Math" panose="02040503050406030204" pitchFamily="18" charset="0"/>
                        </a:rPr>
                        <m:t>𝑁𝑒𝑤𝑡𝑜𝑛</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2</m:t>
                                  </m:r>
                                </m:e>
                              </m:rad>
                            </m:e>
                          </m:d>
                        </m:e>
                        <m:sup>
                          <m:r>
                            <a:rPr lang="es-ES" sz="1600" b="0" i="1" smtClean="0">
                              <a:latin typeface="Cambria Math" panose="02040503050406030204" pitchFamily="18" charset="0"/>
                            </a:rPr>
                            <m:t>20</m:t>
                          </m:r>
                        </m:sup>
                      </m:sSup>
                    </m:oMath>
                  </m:oMathPara>
                </a14:m>
                <a:endParaRPr lang="es-ES" sz="1600" b="0" i="1" dirty="0" smtClean="0"/>
              </a:p>
            </p:txBody>
          </p:sp>
        </mc:Choice>
        <mc:Fallback xmlns="">
          <p:sp>
            <p:nvSpPr>
              <p:cNvPr id="28" name="CuadroTexto 27"/>
              <p:cNvSpPr txBox="1">
                <a:spLocks noRot="1" noChangeAspect="1" noMove="1" noResize="1" noEditPoints="1" noAdjustHandles="1" noChangeArrowheads="1" noChangeShapeType="1" noTextEdit="1"/>
              </p:cNvSpPr>
              <p:nvPr/>
            </p:nvSpPr>
            <p:spPr>
              <a:xfrm>
                <a:off x="1008730" y="2987202"/>
                <a:ext cx="7090241" cy="435953"/>
              </a:xfrm>
              <a:prstGeom prst="rect">
                <a:avLst/>
              </a:prstGeom>
              <a:blipFill rotWithShape="0">
                <a:blip r:embed="rId5"/>
                <a:stretch>
                  <a:fillRect b="-55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Rectángulo 36"/>
              <p:cNvSpPr/>
              <p:nvPr/>
            </p:nvSpPr>
            <p:spPr>
              <a:xfrm>
                <a:off x="1823271" y="3935474"/>
                <a:ext cx="2266710" cy="552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20</m:t>
                              </m:r>
                            </m:e>
                            <m:e>
                              <m:r>
                                <a:rPr lang="es-ES" b="0" i="1" smtClean="0">
                                  <a:latin typeface="Cambria Math" panose="02040503050406030204" pitchFamily="18" charset="0"/>
                                </a:rPr>
                                <m:t>17</m:t>
                              </m:r>
                            </m:e>
                          </m:eqArr>
                        </m:e>
                      </m:d>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20−17</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e>
                          </m:d>
                        </m:e>
                        <m:sup>
                          <m:r>
                            <a:rPr lang="es-ES" b="0" i="1" smtClean="0">
                              <a:latin typeface="Cambria Math" panose="02040503050406030204" pitchFamily="18" charset="0"/>
                            </a:rPr>
                            <m:t>17</m:t>
                          </m:r>
                        </m:sup>
                      </m:sSup>
                    </m:oMath>
                  </m:oMathPara>
                </a14:m>
                <a:endParaRPr lang="es-ES" dirty="0"/>
              </a:p>
            </p:txBody>
          </p:sp>
        </mc:Choice>
        <mc:Fallback xmlns="">
          <p:sp>
            <p:nvSpPr>
              <p:cNvPr id="37" name="Rectángulo 36"/>
              <p:cNvSpPr>
                <a:spLocks noRot="1" noChangeAspect="1" noMove="1" noResize="1" noEditPoints="1" noAdjustHandles="1" noChangeArrowheads="1" noChangeShapeType="1" noTextEdit="1"/>
              </p:cNvSpPr>
              <p:nvPr/>
            </p:nvSpPr>
            <p:spPr>
              <a:xfrm>
                <a:off x="1823271" y="3935474"/>
                <a:ext cx="2266710" cy="552459"/>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1793965" y="4724022"/>
                <a:ext cx="188122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20!</m:t>
                          </m:r>
                        </m:num>
                        <m:den>
                          <m:r>
                            <a:rPr lang="es-ES" b="0" i="1" smtClean="0">
                              <a:latin typeface="Cambria Math" panose="02040503050406030204" pitchFamily="18" charset="0"/>
                            </a:rPr>
                            <m:t>17!·3!</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2</m:t>
                          </m:r>
                        </m:e>
                        <m:sup>
                          <m:r>
                            <a:rPr lang="es-ES" b="0" i="1" smtClean="0">
                              <a:latin typeface="Cambria Math" panose="02040503050406030204" pitchFamily="18" charset="0"/>
                            </a:rPr>
                            <m:t>8</m:t>
                          </m:r>
                        </m:sup>
                      </m:sSup>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oMath>
                  </m:oMathPara>
                </a14:m>
                <a:endParaRPr lang="es-ES" dirty="0"/>
              </a:p>
            </p:txBody>
          </p:sp>
        </mc:Choice>
        <mc:Fallback xmlns="">
          <p:sp>
            <p:nvSpPr>
              <p:cNvPr id="17" name="Rectángulo 16"/>
              <p:cNvSpPr>
                <a:spLocks noRot="1" noChangeAspect="1" noMove="1" noResize="1" noEditPoints="1" noAdjustHandles="1" noChangeArrowheads="1" noChangeShapeType="1" noTextEdit="1"/>
              </p:cNvSpPr>
              <p:nvPr/>
            </p:nvSpPr>
            <p:spPr>
              <a:xfrm>
                <a:off x="1793965" y="4724022"/>
                <a:ext cx="1881221" cy="612732"/>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3979784" y="4724022"/>
                <a:ext cx="4434804"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solidFill>
                                <a:srgbClr val="FF0000"/>
                              </a:solidFill>
                              <a:latin typeface="Cambria Math" panose="02040503050406030204" pitchFamily="18" charset="0"/>
                            </a:rPr>
                            <m:t>20·19·18·17·16…·3·2·1</m:t>
                          </m:r>
                        </m:num>
                        <m:den>
                          <m:r>
                            <a:rPr lang="es-ES" b="0" i="1" smtClean="0">
                              <a:solidFill>
                                <a:srgbClr val="FF0000"/>
                              </a:solidFill>
                              <a:latin typeface="Cambria Math" panose="02040503050406030204" pitchFamily="18" charset="0"/>
                            </a:rPr>
                            <m:t>17·16·15·…·3·2·1</m:t>
                          </m:r>
                          <m:r>
                            <a:rPr lang="es-ES" b="0" i="1" smtClean="0">
                              <a:latin typeface="Cambria Math" panose="02040503050406030204" pitchFamily="18" charset="0"/>
                            </a:rPr>
                            <m:t>·3·2·1</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2</m:t>
                          </m:r>
                        </m:e>
                        <m:sup>
                          <m:r>
                            <a:rPr lang="es-ES" b="0" i="1" smtClean="0">
                              <a:latin typeface="Cambria Math" panose="02040503050406030204" pitchFamily="18" charset="0"/>
                            </a:rPr>
                            <m:t>8</m:t>
                          </m:r>
                        </m:sup>
                      </m:sSup>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2</m:t>
                          </m:r>
                        </m:e>
                      </m:rad>
                    </m:oMath>
                  </m:oMathPara>
                </a14:m>
                <a:endParaRPr lang="es-ES" dirty="0"/>
              </a:p>
            </p:txBody>
          </p:sp>
        </mc:Choice>
        <mc:Fallback xmlns="">
          <p:sp>
            <p:nvSpPr>
              <p:cNvPr id="18" name="Rectángulo 17"/>
              <p:cNvSpPr>
                <a:spLocks noRot="1" noChangeAspect="1" noMove="1" noResize="1" noEditPoints="1" noAdjustHandles="1" noChangeArrowheads="1" noChangeShapeType="1" noTextEdit="1"/>
              </p:cNvSpPr>
              <p:nvPr/>
            </p:nvSpPr>
            <p:spPr>
              <a:xfrm>
                <a:off x="3979784" y="4724022"/>
                <a:ext cx="4434804" cy="612796"/>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4089981" y="5580973"/>
                <a:ext cx="1158266" cy="6759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3</m:t>
                              </m:r>
                            </m:sup>
                          </m:sSup>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2</m:t>
                              </m:r>
                            </m:e>
                            <m:sup>
                              <m:r>
                                <a:rPr lang="es-ES" i="1">
                                  <a:latin typeface="Cambria Math" panose="02040503050406030204" pitchFamily="18" charset="0"/>
                                </a:rPr>
                                <m:t>7</m:t>
                              </m:r>
                            </m:sup>
                          </m:sSup>
                          <m:rad>
                            <m:radPr>
                              <m:degHide m:val="on"/>
                              <m:ctrlPr>
                                <a:rPr lang="es-ES" i="1">
                                  <a:latin typeface="Cambria Math" panose="02040503050406030204" pitchFamily="18" charset="0"/>
                                </a:rPr>
                              </m:ctrlPr>
                            </m:radPr>
                            <m:deg/>
                            <m:e>
                              <m:r>
                                <a:rPr lang="es-ES" i="1">
                                  <a:latin typeface="Cambria Math" panose="02040503050406030204" pitchFamily="18" charset="0"/>
                                </a:rPr>
                                <m:t>2</m:t>
                              </m:r>
                            </m:e>
                          </m:rad>
                        </m:num>
                        <m:den>
                          <m:r>
                            <a:rPr lang="es-ES" b="0" i="1" smtClean="0">
                              <a:latin typeface="Cambria Math" panose="02040503050406030204" pitchFamily="18" charset="0"/>
                            </a:rPr>
                            <m:t>3</m:t>
                          </m:r>
                        </m:den>
                      </m:f>
                    </m:oMath>
                  </m:oMathPara>
                </a14:m>
                <a:endParaRPr lang="es-ES" dirty="0"/>
              </a:p>
            </p:txBody>
          </p:sp>
        </mc:Choice>
        <mc:Fallback xmlns="">
          <p:sp>
            <p:nvSpPr>
              <p:cNvPr id="19" name="Rectángulo 18"/>
              <p:cNvSpPr>
                <a:spLocks noRot="1" noChangeAspect="1" noMove="1" noResize="1" noEditPoints="1" noAdjustHandles="1" noChangeArrowheads="1" noChangeShapeType="1" noTextEdit="1"/>
              </p:cNvSpPr>
              <p:nvPr/>
            </p:nvSpPr>
            <p:spPr>
              <a:xfrm>
                <a:off x="4089981" y="5580973"/>
                <a:ext cx="1158266" cy="675954"/>
              </a:xfrm>
              <a:prstGeom prst="rect">
                <a:avLst/>
              </a:prstGeom>
              <a:blipFill rotWithShape="0">
                <a:blip r:embed="rId10"/>
                <a:stretch>
                  <a:fillRect/>
                </a:stretch>
              </a:blipFill>
            </p:spPr>
            <p:txBody>
              <a:bodyPr/>
              <a:lstStyle/>
              <a:p>
                <a:r>
                  <a:rPr lang="es-ES">
                    <a:noFill/>
                  </a:rPr>
                  <a:t> </a:t>
                </a:r>
              </a:p>
            </p:txBody>
          </p:sp>
        </mc:Fallback>
      </mc:AlternateContent>
      <p:sp>
        <p:nvSpPr>
          <p:cNvPr id="16" name="Cilindro 15"/>
          <p:cNvSpPr/>
          <p:nvPr/>
        </p:nvSpPr>
        <p:spPr>
          <a:xfrm>
            <a:off x="1566080"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1804390"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ilindro 20"/>
          <p:cNvSpPr/>
          <p:nvPr/>
        </p:nvSpPr>
        <p:spPr>
          <a:xfrm>
            <a:off x="2030813"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8" name="Picture 4" descr="http://1.bp.blogspot.com/_jOT10yDuMIQ/SxU5LaEMSQI/AAAAAAAAATo/SdxF_LXxgN8/s320/exclamacion.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5586" y="5572907"/>
            <a:ext cx="925217" cy="92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78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7" grpId="0"/>
      <p:bldP spid="18" grpId="0"/>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1.8.3 Binomio de Newton. Término 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427815" cy="369332"/>
          </a:xfrm>
          <a:prstGeom prst="rect">
            <a:avLst/>
          </a:prstGeom>
          <a:solidFill>
            <a:srgbClr val="00B0F0"/>
          </a:solidFill>
        </p:spPr>
        <p:txBody>
          <a:bodyPr wrap="none" rtlCol="0">
            <a:spAutoFit/>
          </a:bodyPr>
          <a:lstStyle/>
          <a:p>
            <a:r>
              <a:rPr lang="es-ES" b="1" dirty="0" smtClean="0"/>
              <a:t>El binomio de Newton: el término enésimo</a:t>
            </a:r>
            <a:endParaRPr lang="es-ES" b="1" dirty="0"/>
          </a:p>
        </p:txBody>
      </p:sp>
      <mc:AlternateContent xmlns:mc="http://schemas.openxmlformats.org/markup-compatibility/2006" xmlns:a14="http://schemas.microsoft.com/office/drawing/2010/main">
        <mc:Choice Requires="a14">
          <p:sp>
            <p:nvSpPr>
              <p:cNvPr id="13" name="CuadroTexto 12"/>
              <p:cNvSpPr txBox="1"/>
              <p:nvPr/>
            </p:nvSpPr>
            <p:spPr>
              <a:xfrm>
                <a:off x="116044" y="1493209"/>
                <a:ext cx="6951397" cy="5578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116044" y="1493209"/>
                <a:ext cx="6951397" cy="557845"/>
              </a:xfrm>
              <a:prstGeom prst="rect">
                <a:avLst/>
              </a:prstGeom>
              <a:blipFill rotWithShape="0">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1008731" y="2065164"/>
                <a:ext cx="2971053" cy="860557"/>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1008731" y="2065164"/>
                <a:ext cx="2971053" cy="86055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1008730" y="2987202"/>
                <a:ext cx="7090241" cy="43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𝑷𝒓𝒐𝒃𝒍𝒆𝒎𝒂</m:t>
                      </m:r>
                      <m:r>
                        <a:rPr lang="es-ES" sz="1600" b="0" i="1" smtClean="0">
                          <a:latin typeface="Cambria Math" panose="02040503050406030204" pitchFamily="18" charset="0"/>
                        </a:rPr>
                        <m:t>:</m:t>
                      </m:r>
                      <m:r>
                        <a:rPr lang="es-ES" sz="1600" b="0" i="1" smtClean="0">
                          <a:latin typeface="Cambria Math" panose="02040503050406030204" pitchFamily="18" charset="0"/>
                        </a:rPr>
                        <m:t>𝑐𝑎𝑙𝑐𝑢𝑙𝑎</m:t>
                      </m:r>
                      <m:r>
                        <a:rPr lang="es-ES" sz="1600" b="0" i="1" smtClean="0">
                          <a:latin typeface="Cambria Math" panose="02040503050406030204" pitchFamily="18" charset="0"/>
                        </a:rPr>
                        <m:t> </m:t>
                      </m:r>
                      <m:r>
                        <a:rPr lang="es-ES" sz="1600" b="0" i="1" smtClean="0">
                          <a:latin typeface="Cambria Math" panose="02040503050406030204" pitchFamily="18" charset="0"/>
                        </a:rPr>
                        <m:t>𝑒𝑙</m:t>
                      </m:r>
                      <m:r>
                        <a:rPr lang="es-ES" sz="1600" b="0" i="1" smtClean="0">
                          <a:latin typeface="Cambria Math" panose="02040503050406030204" pitchFamily="18" charset="0"/>
                        </a:rPr>
                        <m:t> </m:t>
                      </m:r>
                      <m:r>
                        <a:rPr lang="es-ES" sz="1600" b="0" i="1" smtClean="0">
                          <a:latin typeface="Cambria Math" panose="02040503050406030204" pitchFamily="18" charset="0"/>
                        </a:rPr>
                        <m:t>𝑡</m:t>
                      </m:r>
                      <m:r>
                        <a:rPr lang="es-ES" sz="1600" b="0" i="1" smtClean="0">
                          <a:latin typeface="Cambria Math" panose="02040503050406030204" pitchFamily="18" charset="0"/>
                        </a:rPr>
                        <m:t>é</m:t>
                      </m:r>
                      <m:r>
                        <a:rPr lang="es-ES" sz="1600" b="0" i="1" smtClean="0">
                          <a:latin typeface="Cambria Math" panose="02040503050406030204" pitchFamily="18" charset="0"/>
                        </a:rPr>
                        <m:t>𝑟𝑚𝑖𝑛𝑜</m:t>
                      </m:r>
                      <m:r>
                        <a:rPr lang="es-ES" sz="1600" b="0" i="1" smtClean="0">
                          <a:latin typeface="Cambria Math" panose="02040503050406030204" pitchFamily="18" charset="0"/>
                        </a:rPr>
                        <m:t> </m:t>
                      </m:r>
                      <m:r>
                        <a:rPr lang="es-ES" sz="1600" b="0" i="1" smtClean="0">
                          <a:latin typeface="Cambria Math" panose="02040503050406030204" pitchFamily="18" charset="0"/>
                        </a:rPr>
                        <m:t>𝑡𝑒𝑟𝑐𝑒𝑟𝑜</m:t>
                      </m:r>
                      <m:r>
                        <a:rPr lang="es-ES" sz="1600" b="0" i="1" smtClean="0">
                          <a:latin typeface="Cambria Math" panose="02040503050406030204" pitchFamily="18" charset="0"/>
                        </a:rPr>
                        <m:t> </m:t>
                      </m:r>
                      <m:r>
                        <a:rPr lang="es-ES" sz="1600" b="0" i="1" smtClean="0">
                          <a:latin typeface="Cambria Math" panose="02040503050406030204" pitchFamily="18" charset="0"/>
                        </a:rPr>
                        <m:t>𝑑𝑒𝑙</m:t>
                      </m:r>
                      <m:r>
                        <a:rPr lang="es-ES" sz="1600" b="0" i="1" smtClean="0">
                          <a:latin typeface="Cambria Math" panose="02040503050406030204" pitchFamily="18" charset="0"/>
                        </a:rPr>
                        <m:t> </m:t>
                      </m:r>
                      <m:r>
                        <a:rPr lang="es-ES" sz="1600" b="0" i="1" smtClean="0">
                          <a:latin typeface="Cambria Math" panose="02040503050406030204" pitchFamily="18" charset="0"/>
                        </a:rPr>
                        <m:t>𝑑𝑒𝑠𝑎𝑟𝑟𝑜𝑙𝑙𝑜</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b="0" i="1" smtClean="0">
                                  <a:latin typeface="Cambria Math" panose="02040503050406030204" pitchFamily="18" charset="0"/>
                                </a:rPr>
                                <m:t>−2</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 </m:t>
                      </m:r>
                    </m:oMath>
                  </m:oMathPara>
                </a14:m>
                <a:endParaRPr lang="es-ES" sz="1600" b="0" i="1" dirty="0" smtClean="0"/>
              </a:p>
            </p:txBody>
          </p:sp>
        </mc:Choice>
        <mc:Fallback xmlns="">
          <p:sp>
            <p:nvSpPr>
              <p:cNvPr id="28" name="CuadroTexto 27"/>
              <p:cNvSpPr txBox="1">
                <a:spLocks noRot="1" noChangeAspect="1" noMove="1" noResize="1" noEditPoints="1" noAdjustHandles="1" noChangeArrowheads="1" noChangeShapeType="1" noTextEdit="1"/>
              </p:cNvSpPr>
              <p:nvPr/>
            </p:nvSpPr>
            <p:spPr>
              <a:xfrm>
                <a:off x="1008730" y="2987202"/>
                <a:ext cx="7090241" cy="439479"/>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56764" y="3599730"/>
                <a:ext cx="2408653" cy="5808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5</m:t>
                              </m:r>
                            </m:e>
                            <m:e>
                              <m:r>
                                <a:rPr lang="es-ES" b="0" i="1" smtClean="0">
                                  <a:latin typeface="Cambria Math" panose="02040503050406030204" pitchFamily="18" charset="0"/>
                                </a:rPr>
                                <m:t>3</m:t>
                              </m:r>
                            </m:e>
                          </m:eqArr>
                        </m:e>
                      </m: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e>
                          </m:d>
                        </m:e>
                        <m:sup>
                          <m:r>
                            <a:rPr lang="es-ES" b="0" i="1" smtClean="0">
                              <a:latin typeface="Cambria Math" panose="02040503050406030204" pitchFamily="18" charset="0"/>
                            </a:rPr>
                            <m:t>5−3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−2</m:t>
                              </m:r>
                            </m:e>
                          </m:d>
                        </m:e>
                        <m:sup>
                          <m:r>
                            <a:rPr lang="es-ES" b="0" i="1" smtClean="0">
                              <a:latin typeface="Cambria Math" panose="02040503050406030204" pitchFamily="18" charset="0"/>
                            </a:rPr>
                            <m:t>3</m:t>
                          </m:r>
                        </m:sup>
                      </m:sSup>
                    </m:oMath>
                  </m:oMathPara>
                </a14:m>
                <a:endParaRPr lang="es-ES" dirty="0"/>
              </a:p>
            </p:txBody>
          </p:sp>
        </mc:Choice>
        <mc:Fallback xmlns="">
          <p:sp>
            <p:nvSpPr>
              <p:cNvPr id="20" name="Rectángulo 19"/>
              <p:cNvSpPr>
                <a:spLocks noRot="1" noChangeAspect="1" noMove="1" noResize="1" noEditPoints="1" noAdjustHandles="1" noChangeArrowheads="1" noChangeShapeType="1" noTextEdit="1"/>
              </p:cNvSpPr>
              <p:nvPr/>
            </p:nvSpPr>
            <p:spPr>
              <a:xfrm>
                <a:off x="656764" y="3599730"/>
                <a:ext cx="2408653" cy="580800"/>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3054019" y="3599730"/>
                <a:ext cx="4940450" cy="6183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3!·2!</m:t>
                          </m:r>
                        </m:den>
                      </m:f>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e>
                          </m:d>
                        </m:e>
                        <m:sup>
                          <m:r>
                            <a:rPr lang="es-ES" b="0" i="1" smtClean="0">
                              <a:latin typeface="Cambria Math" panose="02040503050406030204" pitchFamily="18" charset="0"/>
                            </a:rPr>
                            <m:t>2</m:t>
                          </m:r>
                        </m:sup>
                      </m:sSup>
                      <m:r>
                        <a:rPr lang="es-ES" b="0" i="1" smtClean="0">
                          <a:latin typeface="Cambria Math" panose="02040503050406030204" pitchFamily="18" charset="0"/>
                        </a:rPr>
                        <m:t>·8=−</m:t>
                      </m:r>
                      <m:f>
                        <m:fPr>
                          <m:ctrlPr>
                            <a:rPr lang="es-ES" b="0" i="1" smtClean="0">
                              <a:latin typeface="Cambria Math" panose="02040503050406030204" pitchFamily="18" charset="0"/>
                            </a:rPr>
                          </m:ctrlPr>
                        </m:fPr>
                        <m:num>
                          <m:r>
                            <a:rPr lang="es-ES" b="0" i="1" smtClean="0">
                              <a:latin typeface="Cambria Math" panose="02040503050406030204" pitchFamily="18" charset="0"/>
                            </a:rPr>
                            <m:t>5·4</m:t>
                          </m:r>
                        </m:num>
                        <m:den>
                          <m:r>
                            <a:rPr lang="es-ES" b="0" i="1" smtClean="0">
                              <a:latin typeface="Cambria Math" panose="02040503050406030204" pitchFamily="18" charset="0"/>
                            </a:rPr>
                            <m:t>3·2</m:t>
                          </m:r>
                        </m:den>
                      </m:f>
                      <m:r>
                        <a:rPr lang="es-ES" b="0" i="1" smtClean="0">
                          <a:latin typeface="Cambria Math" panose="02040503050406030204" pitchFamily="18" charset="0"/>
                        </a:rPr>
                        <m:t>·3·8=−240</m:t>
                      </m:r>
                    </m:oMath>
                  </m:oMathPara>
                </a14:m>
                <a:endParaRPr lang="es-ES" dirty="0"/>
              </a:p>
            </p:txBody>
          </p:sp>
        </mc:Choice>
        <mc:Fallback xmlns="">
          <p:sp>
            <p:nvSpPr>
              <p:cNvPr id="21" name="Rectángulo 20"/>
              <p:cNvSpPr>
                <a:spLocks noRot="1" noChangeAspect="1" noMove="1" noResize="1" noEditPoints="1" noAdjustHandles="1" noChangeArrowheads="1" noChangeShapeType="1" noTextEdit="1"/>
              </p:cNvSpPr>
              <p:nvPr/>
            </p:nvSpPr>
            <p:spPr>
              <a:xfrm>
                <a:off x="3054019" y="3599730"/>
                <a:ext cx="4940450" cy="618311"/>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844100" y="4733945"/>
                <a:ext cx="7208299" cy="4828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i="1">
                          <a:latin typeface="Cambria Math" panose="02040503050406030204" pitchFamily="18" charset="0"/>
                        </a:rPr>
                        <m:t>=9</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−90+120</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m:t>
                      </m:r>
                      <m:r>
                        <a:rPr lang="es-ES" b="0" i="1" smtClean="0">
                          <a:latin typeface="Cambria Math" panose="02040503050406030204" pitchFamily="18" charset="0"/>
                        </a:rPr>
                        <m:t>240</m:t>
                      </m:r>
                      <m:r>
                        <a:rPr lang="es-ES" i="1">
                          <a:latin typeface="Cambria Math" panose="02040503050406030204" pitchFamily="18" charset="0"/>
                        </a:rPr>
                        <m:t>+80</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−32</m:t>
                      </m:r>
                    </m:oMath>
                  </m:oMathPara>
                </a14:m>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844100" y="4733945"/>
                <a:ext cx="7208299" cy="482824"/>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903130" y="4446463"/>
                <a:ext cx="709024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m:t>
                      </m:r>
                      <m:r>
                        <a:rPr lang="es-ES" sz="1600" b="0" i="1" smtClean="0">
                          <a:latin typeface="Cambria Math" panose="02040503050406030204" pitchFamily="18" charset="0"/>
                        </a:rPr>
                        <m:t>𝐸𝑠</m:t>
                      </m:r>
                      <m:r>
                        <a:rPr lang="es-ES" sz="1600" b="0" i="1" smtClean="0">
                          <a:latin typeface="Cambria Math" panose="02040503050406030204" pitchFamily="18" charset="0"/>
                        </a:rPr>
                        <m:t> </m:t>
                      </m:r>
                      <m:r>
                        <a:rPr lang="es-ES" sz="1600" b="0" i="1" smtClean="0">
                          <a:latin typeface="Cambria Math" panose="02040503050406030204" pitchFamily="18" charset="0"/>
                        </a:rPr>
                        <m:t>𝑒𝑙</m:t>
                      </m:r>
                      <m:r>
                        <a:rPr lang="es-ES" sz="1600" b="0" i="1" smtClean="0">
                          <a:latin typeface="Cambria Math" panose="02040503050406030204" pitchFamily="18" charset="0"/>
                        </a:rPr>
                        <m:t> </m:t>
                      </m:r>
                      <m:r>
                        <a:rPr lang="es-ES" sz="1600" b="0" i="1" smtClean="0">
                          <a:latin typeface="Cambria Math" panose="02040503050406030204" pitchFamily="18" charset="0"/>
                        </a:rPr>
                        <m:t>𝑡𝑒𝑟𝑐𝑒𝑟</m:t>
                      </m:r>
                      <m:r>
                        <a:rPr lang="es-ES" sz="1600" b="0" i="1" smtClean="0">
                          <a:latin typeface="Cambria Math" panose="02040503050406030204" pitchFamily="18" charset="0"/>
                        </a:rPr>
                        <m:t> </m:t>
                      </m:r>
                      <m:r>
                        <a:rPr lang="es-ES" sz="1600" b="0" i="1" smtClean="0">
                          <a:latin typeface="Cambria Math" panose="02040503050406030204" pitchFamily="18" charset="0"/>
                        </a:rPr>
                        <m:t>𝑡</m:t>
                      </m:r>
                      <m:r>
                        <a:rPr lang="es-ES" sz="1600" b="0" i="1" smtClean="0">
                          <a:latin typeface="Cambria Math" panose="02040503050406030204" pitchFamily="18" charset="0"/>
                        </a:rPr>
                        <m:t>é</m:t>
                      </m:r>
                      <m:r>
                        <a:rPr lang="es-ES" sz="1600" b="0" i="1" smtClean="0">
                          <a:latin typeface="Cambria Math" panose="02040503050406030204" pitchFamily="18" charset="0"/>
                        </a:rPr>
                        <m:t>𝑟𝑚𝑖𝑛𝑜</m:t>
                      </m:r>
                      <m:r>
                        <a:rPr lang="es-ES" sz="1600" b="0" i="1" smtClean="0">
                          <a:latin typeface="Cambria Math" panose="02040503050406030204" pitchFamily="18" charset="0"/>
                        </a:rPr>
                        <m:t>?</m:t>
                      </m:r>
                    </m:oMath>
                  </m:oMathPara>
                </a14:m>
                <a:endParaRPr lang="es-ES" sz="1600" b="0" i="1" dirty="0" smtClean="0"/>
              </a:p>
            </p:txBody>
          </p:sp>
        </mc:Choice>
        <mc:Fallback xmlns="">
          <p:sp>
            <p:nvSpPr>
              <p:cNvPr id="22" name="CuadroTexto 21"/>
              <p:cNvSpPr txBox="1">
                <a:spLocks noRot="1" noChangeAspect="1" noMove="1" noResize="1" noEditPoints="1" noAdjustHandles="1" noChangeArrowheads="1" noChangeShapeType="1" noTextEdit="1"/>
              </p:cNvSpPr>
              <p:nvPr/>
            </p:nvSpPr>
            <p:spPr>
              <a:xfrm>
                <a:off x="903130" y="4446463"/>
                <a:ext cx="7090241" cy="338554"/>
              </a:xfrm>
              <a:prstGeom prst="rect">
                <a:avLst/>
              </a:prstGeom>
              <a:blipFill rotWithShape="0">
                <a:blip r:embed="rId10"/>
                <a:stretch>
                  <a:fillRect b="-3571"/>
                </a:stretch>
              </a:blipFill>
            </p:spPr>
            <p:txBody>
              <a:bodyPr/>
              <a:lstStyle/>
              <a:p>
                <a:r>
                  <a:rPr lang="es-ES">
                    <a:noFill/>
                  </a:rPr>
                  <a:t> </a:t>
                </a:r>
              </a:p>
            </p:txBody>
          </p:sp>
        </mc:Fallback>
      </mc:AlternateContent>
      <p:sp>
        <p:nvSpPr>
          <p:cNvPr id="16" name="Cilindro 15"/>
          <p:cNvSpPr/>
          <p:nvPr/>
        </p:nvSpPr>
        <p:spPr>
          <a:xfrm>
            <a:off x="1566080"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1804390"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030813"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26042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2. Variaciones</a:t>
            </a:r>
            <a:endParaRPr lang="es-ES" dirty="0"/>
          </a:p>
        </p:txBody>
      </p:sp>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Las variaciones son el tipo de recuento en que se cumplen las siguientes condiciones:</a:t>
            </a:r>
          </a:p>
          <a:p>
            <a:pPr lvl="1" algn="just"/>
            <a:r>
              <a:rPr lang="es-ES" b="1" dirty="0" smtClean="0">
                <a:solidFill>
                  <a:srgbClr val="FF0000"/>
                </a:solidFill>
              </a:rPr>
              <a:t>NO</a:t>
            </a:r>
            <a:r>
              <a:rPr lang="es-ES" dirty="0" smtClean="0"/>
              <a:t> son necesarios todos los elementos</a:t>
            </a:r>
          </a:p>
          <a:p>
            <a:pPr lvl="1" algn="just"/>
            <a:r>
              <a:rPr lang="es-ES" b="1" dirty="0" smtClean="0">
                <a:solidFill>
                  <a:srgbClr val="00B050"/>
                </a:solidFill>
              </a:rPr>
              <a:t>SÍ</a:t>
            </a:r>
            <a:r>
              <a:rPr lang="es-ES" dirty="0" smtClean="0"/>
              <a:t> importa el orden</a:t>
            </a:r>
          </a:p>
          <a:p>
            <a:pPr lvl="1" algn="just"/>
            <a:r>
              <a:rPr lang="es-ES" b="1" dirty="0" smtClean="0">
                <a:solidFill>
                  <a:srgbClr val="FF0000"/>
                </a:solidFill>
              </a:rPr>
              <a:t>NO</a:t>
            </a:r>
            <a:r>
              <a:rPr lang="es-ES" dirty="0" smtClean="0">
                <a:solidFill>
                  <a:srgbClr val="FF0000"/>
                </a:solidFill>
              </a:rPr>
              <a:t> </a:t>
            </a:r>
            <a:r>
              <a:rPr lang="es-ES" dirty="0" smtClean="0"/>
              <a:t>se repiten los elementos</a:t>
            </a:r>
          </a:p>
          <a:p>
            <a:pPr algn="just"/>
            <a:r>
              <a:rPr lang="es-ES" dirty="0" smtClean="0">
                <a:solidFill>
                  <a:srgbClr val="0070C0"/>
                </a:solidFill>
              </a:rPr>
              <a:t>Ejemplo: ¿Cuántos números de tres cifras pueden formarse con los dígitos 1, 2, 3, 4, 5, 6 y 7, sin repetirlos?</a:t>
            </a:r>
          </a:p>
          <a:p>
            <a:pPr lvl="1" algn="just"/>
            <a:r>
              <a:rPr lang="es-ES" b="1" dirty="0">
                <a:solidFill>
                  <a:srgbClr val="FF0000"/>
                </a:solidFill>
              </a:rPr>
              <a:t>NO</a:t>
            </a:r>
            <a:r>
              <a:rPr lang="es-ES" dirty="0"/>
              <a:t> son necesarios todos los </a:t>
            </a:r>
            <a:r>
              <a:rPr lang="es-ES" dirty="0" smtClean="0"/>
              <a:t>elementos (tres cifras sólo)</a:t>
            </a:r>
            <a:endParaRPr lang="es-ES" dirty="0"/>
          </a:p>
          <a:p>
            <a:pPr lvl="1" algn="just"/>
            <a:r>
              <a:rPr lang="es-ES" b="1" dirty="0">
                <a:solidFill>
                  <a:srgbClr val="00B050"/>
                </a:solidFill>
              </a:rPr>
              <a:t>SÍ</a:t>
            </a:r>
            <a:r>
              <a:rPr lang="es-ES" dirty="0"/>
              <a:t> importa el </a:t>
            </a:r>
            <a:r>
              <a:rPr lang="es-ES" dirty="0" smtClean="0"/>
              <a:t>orden (no es el mismo número 123 que 321)</a:t>
            </a:r>
            <a:endParaRPr lang="es-ES" dirty="0"/>
          </a:p>
          <a:p>
            <a:pPr lvl="1" algn="just"/>
            <a:r>
              <a:rPr lang="es-ES" b="1" dirty="0">
                <a:solidFill>
                  <a:srgbClr val="FF0000"/>
                </a:solidFill>
              </a:rPr>
              <a:t>NO</a:t>
            </a:r>
            <a:r>
              <a:rPr lang="es-ES" dirty="0">
                <a:solidFill>
                  <a:srgbClr val="FF0000"/>
                </a:solidFill>
              </a:rPr>
              <a:t> </a:t>
            </a:r>
            <a:r>
              <a:rPr lang="es-ES" dirty="0"/>
              <a:t>se repiten los </a:t>
            </a:r>
            <a:r>
              <a:rPr lang="es-ES" dirty="0" smtClean="0"/>
              <a:t>elementos (el propio enunciado dice “sin repetir”</a:t>
            </a:r>
            <a:endParaRPr lang="es-ES" dirty="0"/>
          </a:p>
        </p:txBody>
      </p:sp>
      <p:sp>
        <p:nvSpPr>
          <p:cNvPr id="4" name="U-Turn Arrow 3">
            <a:hlinkClick r:id="rId3" action="ppaction://hlinksldjump"/>
          </p:cNvPr>
          <p:cNvSpPr/>
          <p:nvPr/>
        </p:nvSpPr>
        <p:spPr>
          <a:xfrm rot="10800000">
            <a:off x="304595" y="762918"/>
            <a:ext cx="495759" cy="738129"/>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Flowchart: Magnetic Disk 4"/>
          <p:cNvSpPr/>
          <p:nvPr/>
        </p:nvSpPr>
        <p:spPr>
          <a:xfrm>
            <a:off x="1113234"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333571"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553908"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pic>
        <p:nvPicPr>
          <p:cNvPr id="14"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027" y="2716317"/>
            <a:ext cx="642938" cy="642938"/>
          </a:xfrm>
          <a:prstGeom prst="rect">
            <a:avLst/>
          </a:prstGeom>
        </p:spPr>
      </p:pic>
    </p:spTree>
    <p:extLst>
      <p:ext uri="{BB962C8B-B14F-4D97-AF65-F5344CB8AC3E}">
        <p14:creationId xmlns:p14="http://schemas.microsoft.com/office/powerpoint/2010/main" val="42013369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1.8.3 Binomio de Newton. Término 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427815" cy="369332"/>
          </a:xfrm>
          <a:prstGeom prst="rect">
            <a:avLst/>
          </a:prstGeom>
          <a:solidFill>
            <a:srgbClr val="00B0F0"/>
          </a:solidFill>
        </p:spPr>
        <p:txBody>
          <a:bodyPr wrap="none" rtlCol="0">
            <a:spAutoFit/>
          </a:bodyPr>
          <a:lstStyle/>
          <a:p>
            <a:r>
              <a:rPr lang="es-ES" b="1" dirty="0" smtClean="0"/>
              <a:t>El binomio de Newton: el término enésimo</a:t>
            </a:r>
            <a:endParaRPr lang="es-ES" b="1" dirty="0"/>
          </a:p>
        </p:txBody>
      </p:sp>
      <mc:AlternateContent xmlns:mc="http://schemas.openxmlformats.org/markup-compatibility/2006" xmlns:a14="http://schemas.microsoft.com/office/drawing/2010/main">
        <mc:Choice Requires="a14">
          <p:sp>
            <p:nvSpPr>
              <p:cNvPr id="13" name="CuadroTexto 12"/>
              <p:cNvSpPr txBox="1"/>
              <p:nvPr/>
            </p:nvSpPr>
            <p:spPr>
              <a:xfrm>
                <a:off x="116044" y="1493209"/>
                <a:ext cx="6951397" cy="5578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116044" y="1493209"/>
                <a:ext cx="6951397" cy="557845"/>
              </a:xfrm>
              <a:prstGeom prst="rect">
                <a:avLst/>
              </a:prstGeom>
              <a:blipFill rotWithShape="0">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1008731" y="2065164"/>
                <a:ext cx="2971053" cy="860557"/>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1008731" y="2065164"/>
                <a:ext cx="2971053" cy="86055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1008730" y="2987202"/>
                <a:ext cx="7090241" cy="43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𝑃𝑟𝑜𝑏𝑙𝑒𝑚𝑎</m:t>
                      </m:r>
                      <m:r>
                        <a:rPr lang="es-ES" sz="1600" b="0" i="1" smtClean="0">
                          <a:latin typeface="Cambria Math" panose="02040503050406030204" pitchFamily="18" charset="0"/>
                        </a:rPr>
                        <m:t>:</m:t>
                      </m:r>
                      <m:r>
                        <a:rPr lang="es-ES" sz="1600" b="0" i="1" smtClean="0">
                          <a:latin typeface="Cambria Math" panose="02040503050406030204" pitchFamily="18" charset="0"/>
                        </a:rPr>
                        <m:t>𝑐𝑎𝑙𝑐𝑢𝑙𝑎</m:t>
                      </m:r>
                      <m:r>
                        <a:rPr lang="es-ES" sz="1600" b="0" i="1" smtClean="0">
                          <a:latin typeface="Cambria Math" panose="02040503050406030204" pitchFamily="18" charset="0"/>
                        </a:rPr>
                        <m:t> </m:t>
                      </m:r>
                      <m:r>
                        <a:rPr lang="es-ES" sz="1600" b="0" i="1" smtClean="0">
                          <a:latin typeface="Cambria Math" panose="02040503050406030204" pitchFamily="18" charset="0"/>
                        </a:rPr>
                        <m:t>𝑒𝑙</m:t>
                      </m:r>
                      <m:r>
                        <a:rPr lang="es-ES" sz="1600" b="0" i="1" smtClean="0">
                          <a:latin typeface="Cambria Math" panose="02040503050406030204" pitchFamily="18" charset="0"/>
                        </a:rPr>
                        <m:t> </m:t>
                      </m:r>
                      <m:r>
                        <a:rPr lang="es-ES" sz="1600" b="0" i="1" smtClean="0">
                          <a:latin typeface="Cambria Math" panose="02040503050406030204" pitchFamily="18" charset="0"/>
                        </a:rPr>
                        <m:t>𝑡</m:t>
                      </m:r>
                      <m:r>
                        <a:rPr lang="es-ES" sz="1600" b="0" i="1" smtClean="0">
                          <a:latin typeface="Cambria Math" panose="02040503050406030204" pitchFamily="18" charset="0"/>
                        </a:rPr>
                        <m:t>é</m:t>
                      </m:r>
                      <m:r>
                        <a:rPr lang="es-ES" sz="1600" b="0" i="1" smtClean="0">
                          <a:latin typeface="Cambria Math" panose="02040503050406030204" pitchFamily="18" charset="0"/>
                        </a:rPr>
                        <m:t>𝑟𝑚𝑖𝑛𝑜</m:t>
                      </m:r>
                      <m:r>
                        <a:rPr lang="es-ES" sz="1600" b="0" i="1" smtClean="0">
                          <a:latin typeface="Cambria Math" panose="02040503050406030204" pitchFamily="18" charset="0"/>
                        </a:rPr>
                        <m:t> </m:t>
                      </m:r>
                      <m:r>
                        <a:rPr lang="es-ES" sz="1600" b="0" i="1" smtClean="0">
                          <a:latin typeface="Cambria Math" panose="02040503050406030204" pitchFamily="18" charset="0"/>
                        </a:rPr>
                        <m:t>𝑡𝑒𝑟𝑐𝑒𝑟𝑜</m:t>
                      </m:r>
                      <m:r>
                        <a:rPr lang="es-ES" sz="1600" b="0" i="1" smtClean="0">
                          <a:latin typeface="Cambria Math" panose="02040503050406030204" pitchFamily="18" charset="0"/>
                        </a:rPr>
                        <m:t> </m:t>
                      </m:r>
                      <m:r>
                        <a:rPr lang="es-ES" sz="1600" b="0" i="1" smtClean="0">
                          <a:latin typeface="Cambria Math" panose="02040503050406030204" pitchFamily="18" charset="0"/>
                        </a:rPr>
                        <m:t>𝑑𝑒𝑙</m:t>
                      </m:r>
                      <m:r>
                        <a:rPr lang="es-ES" sz="1600" b="0" i="1" smtClean="0">
                          <a:latin typeface="Cambria Math" panose="02040503050406030204" pitchFamily="18" charset="0"/>
                        </a:rPr>
                        <m:t> </m:t>
                      </m:r>
                      <m:r>
                        <a:rPr lang="es-ES" sz="1600" b="0" i="1" smtClean="0">
                          <a:latin typeface="Cambria Math" panose="02040503050406030204" pitchFamily="18" charset="0"/>
                        </a:rPr>
                        <m:t>𝑑𝑒𝑠𝑎𝑟𝑟𝑜𝑙𝑙𝑜</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b="0" i="1" smtClean="0">
                                  <a:latin typeface="Cambria Math" panose="02040503050406030204" pitchFamily="18" charset="0"/>
                                </a:rPr>
                                <m:t>−2</m:t>
                              </m:r>
                            </m:e>
                          </m:d>
                        </m:e>
                        <m:sup>
                          <m:r>
                            <a:rPr lang="es-ES" sz="1600" b="0" i="1" smtClean="0">
                              <a:latin typeface="Cambria Math" panose="02040503050406030204" pitchFamily="18" charset="0"/>
                            </a:rPr>
                            <m:t>5</m:t>
                          </m:r>
                        </m:sup>
                      </m:sSup>
                      <m:r>
                        <a:rPr lang="es-ES" sz="1600" b="0" i="1" smtClean="0">
                          <a:latin typeface="Cambria Math" panose="02040503050406030204" pitchFamily="18" charset="0"/>
                        </a:rPr>
                        <m:t> </m:t>
                      </m:r>
                    </m:oMath>
                  </m:oMathPara>
                </a14:m>
                <a:endParaRPr lang="es-ES" sz="1600" b="0" i="1" dirty="0" smtClean="0"/>
              </a:p>
            </p:txBody>
          </p:sp>
        </mc:Choice>
        <mc:Fallback xmlns="">
          <p:sp>
            <p:nvSpPr>
              <p:cNvPr id="28" name="CuadroTexto 27"/>
              <p:cNvSpPr txBox="1">
                <a:spLocks noRot="1" noChangeAspect="1" noMove="1" noResize="1" noEditPoints="1" noAdjustHandles="1" noChangeArrowheads="1" noChangeShapeType="1" noTextEdit="1"/>
              </p:cNvSpPr>
              <p:nvPr/>
            </p:nvSpPr>
            <p:spPr>
              <a:xfrm>
                <a:off x="1008730" y="2987202"/>
                <a:ext cx="7090241" cy="439479"/>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313508" y="3656463"/>
                <a:ext cx="3091543" cy="560218"/>
              </a:xfrm>
              <a:prstGeom prst="rect">
                <a:avLst/>
              </a:prstGeom>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b="0"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5</m:t>
                              </m:r>
                            </m:e>
                            <m:e>
                              <m:r>
                                <a:rPr lang="es-ES" b="0" i="1" smtClean="0">
                                  <a:latin typeface="Cambria Math" panose="02040503050406030204" pitchFamily="18" charset="0"/>
                                </a:rPr>
                                <m:t>3</m:t>
                              </m:r>
                            </m:e>
                          </m:eqArr>
                        </m:e>
                      </m:d>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3</m:t>
                                  </m:r>
                                </m:e>
                              </m:rad>
                            </m:e>
                          </m:d>
                        </m:e>
                        <m:sup>
                          <m:r>
                            <a:rPr lang="es-ES" b="0" i="1" smtClean="0">
                              <a:latin typeface="Cambria Math" panose="02040503050406030204" pitchFamily="18" charset="0"/>
                            </a:rPr>
                            <m:t>5−3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−2</m:t>
                              </m:r>
                            </m:e>
                          </m:d>
                        </m:e>
                        <m:sup>
                          <m:r>
                            <a:rPr lang="es-ES" b="0" i="1" smtClean="0">
                              <a:latin typeface="Cambria Math" panose="02040503050406030204" pitchFamily="18" charset="0"/>
                            </a:rPr>
                            <m:t>3</m:t>
                          </m:r>
                        </m:sup>
                      </m:sSup>
                      <m:r>
                        <a:rPr lang="es-ES" b="0" i="1" smtClean="0">
                          <a:latin typeface="Cambria Math" panose="02040503050406030204" pitchFamily="18" charset="0"/>
                        </a:rPr>
                        <m:t>=−240</m:t>
                      </m:r>
                    </m:oMath>
                  </m:oMathPara>
                </a14:m>
                <a:endParaRPr lang="es-ES" dirty="0"/>
              </a:p>
            </p:txBody>
          </p:sp>
        </mc:Choice>
        <mc:Fallback xmlns="">
          <p:sp>
            <p:nvSpPr>
              <p:cNvPr id="20" name="Rectángulo 19"/>
              <p:cNvSpPr>
                <a:spLocks noRot="1" noChangeAspect="1" noMove="1" noResize="1" noEditPoints="1" noAdjustHandles="1" noChangeArrowheads="1" noChangeShapeType="1" noTextEdit="1"/>
              </p:cNvSpPr>
              <p:nvPr/>
            </p:nvSpPr>
            <p:spPr>
              <a:xfrm>
                <a:off x="313508" y="3656463"/>
                <a:ext cx="3091543" cy="560218"/>
              </a:xfrm>
              <a:prstGeom prst="rect">
                <a:avLst/>
              </a:prstGeom>
              <a:blipFill rotWithShape="0">
                <a:blip r:embed="rId7"/>
                <a:stretch>
                  <a:fillRect/>
                </a:stretch>
              </a:blipFill>
              <a:ln>
                <a:solidFill>
                  <a:schemeClr val="accent1"/>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200328" y="3609107"/>
                <a:ext cx="5992129" cy="4828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−2</m:t>
                              </m:r>
                            </m:e>
                          </m:d>
                        </m:e>
                        <m:sup>
                          <m:r>
                            <a:rPr lang="es-ES" i="1">
                              <a:latin typeface="Cambria Math" panose="02040503050406030204" pitchFamily="18" charset="0"/>
                            </a:rPr>
                            <m:t>5</m:t>
                          </m:r>
                        </m:sup>
                      </m:sSup>
                      <m:r>
                        <a:rPr lang="es-ES" i="1">
                          <a:latin typeface="Cambria Math" panose="02040503050406030204" pitchFamily="18" charset="0"/>
                        </a:rPr>
                        <m:t>=9</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−90+120</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m:t>
                      </m:r>
                      <m:r>
                        <a:rPr lang="es-ES" b="0" i="1" smtClean="0">
                          <a:latin typeface="Cambria Math" panose="02040503050406030204" pitchFamily="18" charset="0"/>
                        </a:rPr>
                        <m:t>240</m:t>
                      </m:r>
                      <m:r>
                        <a:rPr lang="es-ES" i="1">
                          <a:latin typeface="Cambria Math" panose="02040503050406030204" pitchFamily="18" charset="0"/>
                        </a:rPr>
                        <m:t>+80</m:t>
                      </m:r>
                      <m:rad>
                        <m:radPr>
                          <m:degHide m:val="on"/>
                          <m:ctrlPr>
                            <a:rPr lang="es-ES" i="1">
                              <a:latin typeface="Cambria Math" panose="02040503050406030204" pitchFamily="18" charset="0"/>
                            </a:rPr>
                          </m:ctrlPr>
                        </m:radPr>
                        <m:deg/>
                        <m:e>
                          <m:r>
                            <a:rPr lang="es-ES" i="1">
                              <a:latin typeface="Cambria Math" panose="02040503050406030204" pitchFamily="18" charset="0"/>
                            </a:rPr>
                            <m:t>3</m:t>
                          </m:r>
                        </m:e>
                      </m:rad>
                      <m:r>
                        <a:rPr lang="es-ES" i="1">
                          <a:latin typeface="Cambria Math" panose="02040503050406030204" pitchFamily="18" charset="0"/>
                        </a:rPr>
                        <m:t>−32</m:t>
                      </m:r>
                    </m:oMath>
                  </m:oMathPara>
                </a14:m>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3200328" y="3609107"/>
                <a:ext cx="5992129" cy="482824"/>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563495" y="4479182"/>
                <a:ext cx="8300419" cy="1346651"/>
              </a:xfrm>
              <a:prstGeom prst="rect">
                <a:avLst/>
              </a:prstGeom>
              <a:noFill/>
            </p:spPr>
            <p:txBody>
              <a:bodyPr wrap="square" rtlCol="0">
                <a:spAutoFit/>
              </a:bodyPr>
              <a:lstStyle/>
              <a:p>
                <a:r>
                  <a:rPr lang="es-ES" sz="1600" b="1" dirty="0" smtClean="0"/>
                  <a:t>Dado que el primer término es el término “cero”, el tercer término no es -240, sino </a:t>
                </a:r>
                <a14:m>
                  <m:oMath xmlns:m="http://schemas.openxmlformats.org/officeDocument/2006/math">
                    <m:r>
                      <a:rPr lang="es-ES" sz="1600" b="1" i="1">
                        <a:latin typeface="Cambria Math" panose="02040503050406030204" pitchFamily="18" charset="0"/>
                      </a:rPr>
                      <m:t>𝟏𝟐𝟎</m:t>
                    </m:r>
                    <m:rad>
                      <m:radPr>
                        <m:degHide m:val="on"/>
                        <m:ctrlPr>
                          <a:rPr lang="es-ES" sz="1600" b="1" i="1">
                            <a:latin typeface="Cambria Math" panose="02040503050406030204" pitchFamily="18" charset="0"/>
                          </a:rPr>
                        </m:ctrlPr>
                      </m:radPr>
                      <m:deg/>
                      <m:e>
                        <m:r>
                          <a:rPr lang="es-ES" sz="1600" b="1" i="1">
                            <a:latin typeface="Cambria Math" panose="02040503050406030204" pitchFamily="18" charset="0"/>
                          </a:rPr>
                          <m:t>𝟑</m:t>
                        </m:r>
                      </m:e>
                    </m:rad>
                  </m:oMath>
                </a14:m>
                <a:endParaRPr lang="es-ES" sz="1600" b="1" dirty="0" smtClean="0"/>
              </a:p>
              <a:p>
                <a:r>
                  <a:rPr lang="es-ES" sz="1600" b="1" dirty="0" smtClean="0"/>
                  <a:t>Por tanto, el término “enésimo” va “retrasado” una posición. </a:t>
                </a:r>
              </a:p>
              <a:p>
                <a:endParaRPr lang="es-ES" sz="1600" b="1" dirty="0"/>
              </a:p>
              <a:p>
                <a:r>
                  <a:rPr lang="es-ES" sz="1600" b="1" dirty="0" smtClean="0"/>
                  <a:t>El ejercicio del decimoséptimo término calculado anteriormente no es correcto. Habría que calcular con </a:t>
                </a:r>
                <a14:m>
                  <m:oMath xmlns:m="http://schemas.openxmlformats.org/officeDocument/2006/math">
                    <m:r>
                      <a:rPr lang="es-ES" sz="1600" b="1" i="1" dirty="0" smtClean="0">
                        <a:latin typeface="Cambria Math" panose="02040503050406030204" pitchFamily="18" charset="0"/>
                      </a:rPr>
                      <m:t>𝒌</m:t>
                    </m:r>
                    <m:r>
                      <a:rPr lang="es-ES" sz="1600" b="1" i="1" dirty="0" smtClean="0">
                        <a:latin typeface="Cambria Math" panose="02040503050406030204" pitchFamily="18" charset="0"/>
                      </a:rPr>
                      <m:t>+</m:t>
                    </m:r>
                    <m:r>
                      <a:rPr lang="es-ES" sz="1600" b="1" i="1" dirty="0" smtClean="0">
                        <a:latin typeface="Cambria Math" panose="02040503050406030204" pitchFamily="18" charset="0"/>
                      </a:rPr>
                      <m:t>𝟏</m:t>
                    </m:r>
                    <m:r>
                      <a:rPr lang="es-ES" sz="1600" b="1" i="1" dirty="0" smtClean="0">
                        <a:latin typeface="Cambria Math" panose="02040503050406030204" pitchFamily="18" charset="0"/>
                      </a:rPr>
                      <m:t>=</m:t>
                    </m:r>
                    <m:r>
                      <a:rPr lang="es-ES" sz="1600" b="1" i="1" dirty="0" smtClean="0">
                        <a:latin typeface="Cambria Math" panose="02040503050406030204" pitchFamily="18" charset="0"/>
                      </a:rPr>
                      <m:t>𝟏𝟕</m:t>
                    </m:r>
                  </m:oMath>
                </a14:m>
                <a:r>
                  <a:rPr lang="es-ES" sz="1600" b="1" dirty="0" smtClean="0"/>
                  <a:t>, es decir, con </a:t>
                </a:r>
                <a14:m>
                  <m:oMath xmlns:m="http://schemas.openxmlformats.org/officeDocument/2006/math">
                    <m:r>
                      <a:rPr lang="es-ES" sz="1600" b="1" i="1" dirty="0" smtClean="0">
                        <a:latin typeface="Cambria Math" panose="02040503050406030204" pitchFamily="18" charset="0"/>
                      </a:rPr>
                      <m:t>𝒌</m:t>
                    </m:r>
                    <m:r>
                      <a:rPr lang="es-ES" sz="1600" b="1" i="1" dirty="0" smtClean="0">
                        <a:latin typeface="Cambria Math" panose="02040503050406030204" pitchFamily="18" charset="0"/>
                      </a:rPr>
                      <m:t>=</m:t>
                    </m:r>
                    <m:r>
                      <a:rPr lang="es-ES" sz="1600" b="1" i="1" dirty="0" smtClean="0">
                        <a:latin typeface="Cambria Math" panose="02040503050406030204" pitchFamily="18" charset="0"/>
                      </a:rPr>
                      <m:t>𝟏𝟔</m:t>
                    </m:r>
                  </m:oMath>
                </a14:m>
                <a:endParaRPr lang="es-ES" sz="1600" b="1" dirty="0" smtClean="0"/>
              </a:p>
            </p:txBody>
          </p:sp>
        </mc:Choice>
        <mc:Fallback xmlns="">
          <p:sp>
            <p:nvSpPr>
              <p:cNvPr id="22" name="CuadroTexto 21"/>
              <p:cNvSpPr txBox="1">
                <a:spLocks noRot="1" noChangeAspect="1" noMove="1" noResize="1" noEditPoints="1" noAdjustHandles="1" noChangeArrowheads="1" noChangeShapeType="1" noTextEdit="1"/>
              </p:cNvSpPr>
              <p:nvPr/>
            </p:nvSpPr>
            <p:spPr>
              <a:xfrm>
                <a:off x="563495" y="4479182"/>
                <a:ext cx="8300419" cy="1346651"/>
              </a:xfrm>
              <a:prstGeom prst="rect">
                <a:avLst/>
              </a:prstGeom>
              <a:blipFill rotWithShape="0">
                <a:blip r:embed="rId9"/>
                <a:stretch>
                  <a:fillRect l="-367" b="-4977"/>
                </a:stretch>
              </a:blipFill>
            </p:spPr>
            <p:txBody>
              <a:bodyPr/>
              <a:lstStyle/>
              <a:p>
                <a:r>
                  <a:rPr lang="es-ES">
                    <a:noFill/>
                  </a:rPr>
                  <a:t> </a:t>
                </a:r>
              </a:p>
            </p:txBody>
          </p:sp>
        </mc:Fallback>
      </mc:AlternateContent>
      <p:sp>
        <p:nvSpPr>
          <p:cNvPr id="16" name="Cilindro 15"/>
          <p:cNvSpPr/>
          <p:nvPr/>
        </p:nvSpPr>
        <p:spPr>
          <a:xfrm>
            <a:off x="1566080" y="98346"/>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1804390" y="95038"/>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030813"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297218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1.8.3 Binomio de Newton. Término 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427815" cy="369332"/>
          </a:xfrm>
          <a:prstGeom prst="rect">
            <a:avLst/>
          </a:prstGeom>
          <a:solidFill>
            <a:srgbClr val="00B0F0"/>
          </a:solidFill>
        </p:spPr>
        <p:txBody>
          <a:bodyPr wrap="none" rtlCol="0">
            <a:spAutoFit/>
          </a:bodyPr>
          <a:lstStyle/>
          <a:p>
            <a:r>
              <a:rPr lang="es-ES" b="1" dirty="0" smtClean="0"/>
              <a:t>El binomio de Newton: el término enésimo</a:t>
            </a:r>
            <a:endParaRPr lang="es-ES" b="1" dirty="0"/>
          </a:p>
        </p:txBody>
      </p:sp>
      <mc:AlternateContent xmlns:mc="http://schemas.openxmlformats.org/markup-compatibility/2006" xmlns:a14="http://schemas.microsoft.com/office/drawing/2010/main">
        <mc:Choice Requires="a14">
          <p:sp>
            <p:nvSpPr>
              <p:cNvPr id="13" name="CuadroTexto 12"/>
              <p:cNvSpPr txBox="1"/>
              <p:nvPr/>
            </p:nvSpPr>
            <p:spPr>
              <a:xfrm>
                <a:off x="116044" y="1493209"/>
                <a:ext cx="6951397" cy="5578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116044" y="1493209"/>
                <a:ext cx="6951397" cy="557845"/>
              </a:xfrm>
              <a:prstGeom prst="rect">
                <a:avLst/>
              </a:prstGeom>
              <a:blipFill rotWithShape="0">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1008731" y="2065164"/>
                <a:ext cx="2971053" cy="860557"/>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1008731" y="2065164"/>
                <a:ext cx="2971053" cy="86055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528661" y="3077102"/>
                <a:ext cx="8252874" cy="607987"/>
              </a:xfrm>
              <a:prstGeom prst="rect">
                <a:avLst/>
              </a:prstGeom>
              <a:noFill/>
            </p:spPr>
            <p:txBody>
              <a:bodyPr wrap="square" rtlCol="0">
                <a:spAutoFit/>
              </a:bodyPr>
              <a:lstStyle/>
              <a:p>
                <a:r>
                  <a:rPr lang="es-ES" sz="1600" b="1" dirty="0" smtClean="0"/>
                  <a:t>Dado que el primer término es el término “cero”, el tercer término no es -240, sino </a:t>
                </a:r>
                <a14:m>
                  <m:oMath xmlns:m="http://schemas.openxmlformats.org/officeDocument/2006/math">
                    <m:r>
                      <a:rPr lang="es-ES" sz="1600" b="1" i="1">
                        <a:latin typeface="Cambria Math" panose="02040503050406030204" pitchFamily="18" charset="0"/>
                      </a:rPr>
                      <m:t>𝟏𝟐𝟎</m:t>
                    </m:r>
                    <m:rad>
                      <m:radPr>
                        <m:degHide m:val="on"/>
                        <m:ctrlPr>
                          <a:rPr lang="es-ES" sz="1600" b="1" i="1">
                            <a:latin typeface="Cambria Math" panose="02040503050406030204" pitchFamily="18" charset="0"/>
                          </a:rPr>
                        </m:ctrlPr>
                      </m:radPr>
                      <m:deg/>
                      <m:e>
                        <m:r>
                          <a:rPr lang="es-ES" sz="1600" b="1" i="1">
                            <a:latin typeface="Cambria Math" panose="02040503050406030204" pitchFamily="18" charset="0"/>
                          </a:rPr>
                          <m:t>𝟑</m:t>
                        </m:r>
                      </m:e>
                    </m:rad>
                  </m:oMath>
                </a14:m>
                <a:endParaRPr lang="es-ES" sz="1600" b="1" dirty="0" smtClean="0"/>
              </a:p>
              <a:p>
                <a:r>
                  <a:rPr lang="es-ES" sz="1600" b="1" dirty="0" smtClean="0"/>
                  <a:t>Por tanto, el término “enésimo” va “retrasado” una posición. </a:t>
                </a:r>
              </a:p>
            </p:txBody>
          </p:sp>
        </mc:Choice>
        <mc:Fallback xmlns="">
          <p:sp>
            <p:nvSpPr>
              <p:cNvPr id="22" name="CuadroTexto 21"/>
              <p:cNvSpPr txBox="1">
                <a:spLocks noRot="1" noChangeAspect="1" noMove="1" noResize="1" noEditPoints="1" noAdjustHandles="1" noChangeArrowheads="1" noChangeShapeType="1" noTextEdit="1"/>
              </p:cNvSpPr>
              <p:nvPr/>
            </p:nvSpPr>
            <p:spPr>
              <a:xfrm>
                <a:off x="528661" y="3077102"/>
                <a:ext cx="8252874" cy="607987"/>
              </a:xfrm>
              <a:prstGeom prst="rect">
                <a:avLst/>
              </a:prstGeom>
              <a:blipFill rotWithShape="0">
                <a:blip r:embed="rId6"/>
                <a:stretch>
                  <a:fillRect l="-443" b="-12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528661" y="3831137"/>
                <a:ext cx="7805441" cy="707053"/>
              </a:xfrm>
              <a:prstGeom prst="rect">
                <a:avLst/>
              </a:prstGeom>
              <a:noFill/>
            </p:spPr>
            <p:txBody>
              <a:bodyPr wrap="square" rtlCol="0">
                <a:spAutoFit/>
              </a:bodyPr>
              <a:lstStyle/>
              <a:p>
                <a:r>
                  <a:rPr lang="es-ES" sz="1600" dirty="0" smtClean="0"/>
                  <a:t>El término k+1-ésimo del desarrollo de </a:t>
                </a:r>
                <a14:m>
                  <m:oMath xmlns:m="http://schemas.openxmlformats.org/officeDocument/2006/math">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𝑎</m:t>
                            </m:r>
                            <m:r>
                              <a:rPr lang="es-ES" sz="1600" b="0" i="1" smtClean="0">
                                <a:latin typeface="Cambria Math" panose="02040503050406030204" pitchFamily="18" charset="0"/>
                              </a:rPr>
                              <m:t>+</m:t>
                            </m:r>
                            <m:r>
                              <a:rPr lang="es-ES" sz="1600" b="0" i="1" smtClean="0">
                                <a:latin typeface="Cambria Math" panose="02040503050406030204" pitchFamily="18" charset="0"/>
                              </a:rPr>
                              <m:t>𝑏</m:t>
                            </m:r>
                          </m:e>
                        </m:d>
                      </m:e>
                      <m:sup>
                        <m:r>
                          <a:rPr lang="es-ES" sz="1600" b="0" i="1" smtClean="0">
                            <a:latin typeface="Cambria Math" panose="02040503050406030204" pitchFamily="18" charset="0"/>
                          </a:rPr>
                          <m:t>𝑛</m:t>
                        </m:r>
                      </m:sup>
                    </m:sSup>
                  </m:oMath>
                </a14:m>
                <a:r>
                  <a:rPr lang="es-ES" sz="1600" dirty="0" smtClean="0"/>
                  <a:t> será:</a:t>
                </a:r>
              </a:p>
              <a:p>
                <a14:m>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𝑇</m:t>
                        </m:r>
                      </m:e>
                      <m:sub>
                        <m:r>
                          <a:rPr lang="es-ES" sz="1600" b="0" i="1" smtClean="0">
                            <a:latin typeface="Cambria Math" panose="02040503050406030204" pitchFamily="18" charset="0"/>
                          </a:rPr>
                          <m:t>𝑘</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𝑛</m:t>
                            </m:r>
                          </m:e>
                          <m:e>
                            <m:r>
                              <a:rPr lang="es-ES" sz="1600" b="0" i="1" smtClean="0">
                                <a:latin typeface="Cambria Math" panose="02040503050406030204" pitchFamily="18" charset="0"/>
                              </a:rPr>
                              <m:t>𝑘</m:t>
                            </m:r>
                          </m:e>
                        </m:eqArr>
                      </m:e>
                    </m:d>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𝑛</m:t>
                        </m:r>
                        <m:r>
                          <a:rPr lang="es-ES" sz="1600" b="0" i="1" smtClean="0">
                            <a:latin typeface="Cambria Math" panose="02040503050406030204" pitchFamily="18" charset="0"/>
                          </a:rPr>
                          <m:t>−</m:t>
                        </m:r>
                        <m:r>
                          <a:rPr lang="es-ES" sz="1600" b="0" i="1" smtClean="0">
                            <a:latin typeface="Cambria Math" panose="02040503050406030204" pitchFamily="18" charset="0"/>
                          </a:rPr>
                          <m:t>𝑘</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𝑘</m:t>
                        </m:r>
                      </m:sup>
                    </m:sSup>
                  </m:oMath>
                </a14:m>
                <a:r>
                  <a:rPr lang="es-ES" sz="1600" dirty="0" smtClean="0"/>
                  <a:t> </a:t>
                </a:r>
              </a:p>
            </p:txBody>
          </p:sp>
        </mc:Choice>
        <mc:Fallback xmlns="">
          <p:sp>
            <p:nvSpPr>
              <p:cNvPr id="16" name="CuadroTexto 15"/>
              <p:cNvSpPr txBox="1">
                <a:spLocks noRot="1" noChangeAspect="1" noMove="1" noResize="1" noEditPoints="1" noAdjustHandles="1" noChangeArrowheads="1" noChangeShapeType="1" noTextEdit="1"/>
              </p:cNvSpPr>
              <p:nvPr/>
            </p:nvSpPr>
            <p:spPr>
              <a:xfrm>
                <a:off x="528661" y="3831137"/>
                <a:ext cx="7805441" cy="707053"/>
              </a:xfrm>
              <a:prstGeom prst="rect">
                <a:avLst/>
              </a:prstGeom>
              <a:blipFill rotWithShape="0">
                <a:blip r:embed="rId7"/>
                <a:stretch>
                  <a:fillRect l="-469" t="-2586" b="-34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528660" y="4711137"/>
                <a:ext cx="7805441" cy="707053"/>
              </a:xfrm>
              <a:prstGeom prst="rect">
                <a:avLst/>
              </a:prstGeom>
              <a:noFill/>
            </p:spPr>
            <p:txBody>
              <a:bodyPr wrap="square" rtlCol="0">
                <a:spAutoFit/>
              </a:bodyPr>
              <a:lstStyle/>
              <a:p>
                <a:r>
                  <a:rPr lang="es-ES" sz="1600" dirty="0" smtClean="0"/>
                  <a:t>Por ejemplo, el término primero será cuando k=0:</a:t>
                </a:r>
              </a:p>
              <a:p>
                <a14:m>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𝑇</m:t>
                        </m:r>
                      </m:e>
                      <m:sub>
                        <m:r>
                          <a:rPr lang="es-ES" sz="1600" b="0" i="1" smtClean="0">
                            <a:latin typeface="Cambria Math" panose="02040503050406030204" pitchFamily="18" charset="0"/>
                          </a:rPr>
                          <m:t>0+1</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𝑛</m:t>
                            </m:r>
                          </m:e>
                          <m:e>
                            <m:r>
                              <a:rPr lang="es-ES" sz="1600" b="0" i="1" smtClean="0">
                                <a:latin typeface="Cambria Math" panose="02040503050406030204" pitchFamily="18" charset="0"/>
                              </a:rPr>
                              <m:t>0</m:t>
                            </m:r>
                          </m:e>
                        </m:eqArr>
                      </m:e>
                    </m:d>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𝑛</m:t>
                        </m:r>
                        <m:r>
                          <a:rPr lang="es-ES" sz="1600" b="0" i="1" smtClean="0">
                            <a:latin typeface="Cambria Math" panose="02040503050406030204" pitchFamily="18" charset="0"/>
                          </a:rPr>
                          <m:t>−0</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0</m:t>
                        </m:r>
                      </m:sup>
                    </m:sSup>
                  </m:oMath>
                </a14:m>
                <a:r>
                  <a:rPr lang="es-ES" sz="1600" dirty="0" smtClean="0"/>
                  <a:t> </a:t>
                </a:r>
              </a:p>
            </p:txBody>
          </p:sp>
        </mc:Choice>
        <mc:Fallback xmlns="">
          <p:sp>
            <p:nvSpPr>
              <p:cNvPr id="18" name="CuadroTexto 17"/>
              <p:cNvSpPr txBox="1">
                <a:spLocks noRot="1" noChangeAspect="1" noMove="1" noResize="1" noEditPoints="1" noAdjustHandles="1" noChangeArrowheads="1" noChangeShapeType="1" noTextEdit="1"/>
              </p:cNvSpPr>
              <p:nvPr/>
            </p:nvSpPr>
            <p:spPr>
              <a:xfrm>
                <a:off x="528660" y="4711137"/>
                <a:ext cx="7805441" cy="707053"/>
              </a:xfrm>
              <a:prstGeom prst="rect">
                <a:avLst/>
              </a:prstGeom>
              <a:blipFill rotWithShape="0">
                <a:blip r:embed="rId8"/>
                <a:stretch>
                  <a:fillRect l="-469" t="-2586" b="-25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1226445" y="5400772"/>
                <a:ext cx="7805441" cy="707053"/>
              </a:xfrm>
              <a:prstGeom prst="rect">
                <a:avLst/>
              </a:prstGeom>
              <a:noFill/>
            </p:spPr>
            <p:txBody>
              <a:bodyPr wrap="square" rtlCol="0">
                <a:spAutoFit/>
              </a:bodyPr>
              <a:lstStyle/>
              <a:p>
                <a:r>
                  <a:rPr lang="es-ES" sz="1600" dirty="0" smtClean="0"/>
                  <a:t>Por ejemplo, el término décimo será cuando k=9:</a:t>
                </a:r>
              </a:p>
              <a:p>
                <a14:m>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𝑇</m:t>
                        </m:r>
                      </m:e>
                      <m:sub>
                        <m:r>
                          <a:rPr lang="es-ES" sz="1600" b="0" i="1" smtClean="0">
                            <a:latin typeface="Cambria Math" panose="02040503050406030204" pitchFamily="18" charset="0"/>
                          </a:rPr>
                          <m:t>9+1</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eqArr>
                          <m:eqArrPr>
                            <m:ctrlPr>
                              <a:rPr lang="es-ES" sz="1600" b="0" i="1" smtClean="0">
                                <a:latin typeface="Cambria Math" panose="02040503050406030204" pitchFamily="18" charset="0"/>
                              </a:rPr>
                            </m:ctrlPr>
                          </m:eqArrPr>
                          <m:e>
                            <m:r>
                              <a:rPr lang="es-ES" sz="1600" b="0" i="1" smtClean="0">
                                <a:latin typeface="Cambria Math" panose="02040503050406030204" pitchFamily="18" charset="0"/>
                              </a:rPr>
                              <m:t>𝑛</m:t>
                            </m:r>
                          </m:e>
                          <m:e>
                            <m:r>
                              <a:rPr lang="es-ES" sz="1600" b="0" i="1" smtClean="0">
                                <a:latin typeface="Cambria Math" panose="02040503050406030204" pitchFamily="18" charset="0"/>
                              </a:rPr>
                              <m:t>9</m:t>
                            </m:r>
                          </m:e>
                        </m:eqArr>
                      </m:e>
                    </m:d>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𝑎</m:t>
                        </m:r>
                      </m:e>
                      <m:sup>
                        <m:r>
                          <a:rPr lang="es-ES" sz="1600" b="0" i="1" smtClean="0">
                            <a:latin typeface="Cambria Math" panose="02040503050406030204" pitchFamily="18" charset="0"/>
                          </a:rPr>
                          <m:t>𝑛</m:t>
                        </m:r>
                        <m:r>
                          <a:rPr lang="es-ES" sz="1600" b="0" i="1" smtClean="0">
                            <a:latin typeface="Cambria Math" panose="02040503050406030204" pitchFamily="18" charset="0"/>
                          </a:rPr>
                          <m:t>−9</m:t>
                        </m:r>
                      </m:sup>
                    </m:sSup>
                    <m:r>
                      <a:rPr lang="es-ES" sz="1600" b="0" i="1" smtClean="0">
                        <a:latin typeface="Cambria Math" panose="02040503050406030204" pitchFamily="18" charset="0"/>
                      </a:rPr>
                      <m:t>·</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𝑏</m:t>
                        </m:r>
                      </m:e>
                      <m:sup>
                        <m:r>
                          <a:rPr lang="es-ES" sz="1600" b="0" i="1" smtClean="0">
                            <a:latin typeface="Cambria Math" panose="02040503050406030204" pitchFamily="18" charset="0"/>
                          </a:rPr>
                          <m:t>9</m:t>
                        </m:r>
                      </m:sup>
                    </m:sSup>
                  </m:oMath>
                </a14:m>
                <a:r>
                  <a:rPr lang="es-ES" sz="1600" dirty="0" smtClean="0"/>
                  <a:t> </a:t>
                </a:r>
              </a:p>
            </p:txBody>
          </p:sp>
        </mc:Choice>
        <mc:Fallback xmlns="">
          <p:sp>
            <p:nvSpPr>
              <p:cNvPr id="19" name="CuadroTexto 18"/>
              <p:cNvSpPr txBox="1">
                <a:spLocks noRot="1" noChangeAspect="1" noMove="1" noResize="1" noEditPoints="1" noAdjustHandles="1" noChangeArrowheads="1" noChangeShapeType="1" noTextEdit="1"/>
              </p:cNvSpPr>
              <p:nvPr/>
            </p:nvSpPr>
            <p:spPr>
              <a:xfrm>
                <a:off x="1226445" y="5400772"/>
                <a:ext cx="7805441" cy="707053"/>
              </a:xfrm>
              <a:prstGeom prst="rect">
                <a:avLst/>
              </a:prstGeom>
              <a:blipFill rotWithShape="0">
                <a:blip r:embed="rId9"/>
                <a:stretch>
                  <a:fillRect l="-390" t="-2586" b="-2586"/>
                </a:stretch>
              </a:blipFill>
            </p:spPr>
            <p:txBody>
              <a:bodyPr/>
              <a:lstStyle/>
              <a:p>
                <a:r>
                  <a:rPr lang="es-ES">
                    <a:noFill/>
                  </a:rPr>
                  <a:t> </a:t>
                </a:r>
              </a:p>
            </p:txBody>
          </p:sp>
        </mc:Fallback>
      </mc:AlternateContent>
      <p:sp>
        <p:nvSpPr>
          <p:cNvPr id="17" name="Cilindro 16"/>
          <p:cNvSpPr/>
          <p:nvPr/>
        </p:nvSpPr>
        <p:spPr>
          <a:xfrm>
            <a:off x="1566080" y="98346"/>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ilindro 19"/>
          <p:cNvSpPr/>
          <p:nvPr/>
        </p:nvSpPr>
        <p:spPr>
          <a:xfrm>
            <a:off x="1804390"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ilindro 20"/>
          <p:cNvSpPr/>
          <p:nvPr/>
        </p:nvSpPr>
        <p:spPr>
          <a:xfrm>
            <a:off x="2030813" y="98346"/>
            <a:ext cx="226423" cy="24384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918038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404874"/>
            <a:ext cx="7514035" cy="617633"/>
          </a:xfrm>
        </p:spPr>
        <p:txBody>
          <a:bodyPr>
            <a:normAutofit fontScale="90000"/>
          </a:bodyPr>
          <a:lstStyle/>
          <a:p>
            <a:r>
              <a:rPr lang="es-ES" dirty="0"/>
              <a:t>1.8.3 Binomio de Newton. Término 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3" name="CuadroTexto 2"/>
          <p:cNvSpPr txBox="1"/>
          <p:nvPr/>
        </p:nvSpPr>
        <p:spPr>
          <a:xfrm>
            <a:off x="1034857" y="1088503"/>
            <a:ext cx="4427815" cy="369332"/>
          </a:xfrm>
          <a:prstGeom prst="rect">
            <a:avLst/>
          </a:prstGeom>
          <a:solidFill>
            <a:srgbClr val="00B0F0"/>
          </a:solidFill>
        </p:spPr>
        <p:txBody>
          <a:bodyPr wrap="none" rtlCol="0">
            <a:spAutoFit/>
          </a:bodyPr>
          <a:lstStyle/>
          <a:p>
            <a:r>
              <a:rPr lang="es-ES" b="1" dirty="0" smtClean="0"/>
              <a:t>El binomio de Newton: el término enésimo</a:t>
            </a:r>
            <a:endParaRPr lang="es-ES" b="1" dirty="0"/>
          </a:p>
        </p:txBody>
      </p:sp>
      <mc:AlternateContent xmlns:mc="http://schemas.openxmlformats.org/markup-compatibility/2006" xmlns:a14="http://schemas.microsoft.com/office/drawing/2010/main">
        <mc:Choice Requires="a14">
          <p:sp>
            <p:nvSpPr>
              <p:cNvPr id="13" name="CuadroTexto 12"/>
              <p:cNvSpPr txBox="1"/>
              <p:nvPr/>
            </p:nvSpPr>
            <p:spPr>
              <a:xfrm>
                <a:off x="116044" y="1493209"/>
                <a:ext cx="6951397" cy="55784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0</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1</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𝑏</m:t>
                          </m:r>
                          <m:r>
                            <a:rPr lang="es-ES" sz="1600" i="1">
                              <a:latin typeface="Cambria Math" panose="02040503050406030204" pitchFamily="18" charset="0"/>
                            </a:rPr>
                            <m:t>+</m:t>
                          </m:r>
                          <m:d>
                            <m:dPr>
                              <m:ctrlPr>
                                <a:rPr lang="es-ES" sz="1600" i="1" smtClean="0">
                                  <a:solidFill>
                                    <a:srgbClr val="FF0000"/>
                                  </a:solidFill>
                                  <a:latin typeface="Cambria Math" panose="02040503050406030204" pitchFamily="18" charset="0"/>
                                </a:rPr>
                              </m:ctrlPr>
                            </m:dPr>
                            <m:e>
                              <m:eqArr>
                                <m:eqArrPr>
                                  <m:ctrlPr>
                                    <a:rPr lang="es-ES" sz="1600" i="1">
                                      <a:solidFill>
                                        <a:srgbClr val="FF0000"/>
                                      </a:solidFill>
                                      <a:latin typeface="Cambria Math" panose="02040503050406030204" pitchFamily="18" charset="0"/>
                                    </a:rPr>
                                  </m:ctrlPr>
                                </m:eqArrPr>
                                <m:e>
                                  <m:r>
                                    <a:rPr lang="es-ES" sz="1600" i="1">
                                      <a:solidFill>
                                        <a:srgbClr val="FF0000"/>
                                      </a:solidFill>
                                      <a:latin typeface="Cambria Math" panose="02040503050406030204" pitchFamily="18" charset="0"/>
                                    </a:rPr>
                                    <m:t>𝑛</m:t>
                                  </m:r>
                                </m:e>
                                <m:e>
                                  <m:r>
                                    <a:rPr lang="es-ES" sz="1600" i="1">
                                      <a:solidFill>
                                        <a:srgbClr val="FF0000"/>
                                      </a:solidFill>
                                      <a:latin typeface="Cambria Math" panose="02040503050406030204" pitchFamily="18" charset="0"/>
                                    </a:rPr>
                                    <m:t>2</m:t>
                                  </m:r>
                                </m:e>
                              </m:eqArr>
                            </m:e>
                          </m:d>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𝑎</m:t>
                              </m:r>
                            </m:e>
                            <m:sup>
                              <m:r>
                                <a:rPr lang="es-ES" sz="1600" i="1">
                                  <a:solidFill>
                                    <a:srgbClr val="FF0000"/>
                                  </a:solidFill>
                                  <a:latin typeface="Cambria Math" panose="02040503050406030204" pitchFamily="18" charset="0"/>
                                </a:rPr>
                                <m:t>𝑛</m:t>
                              </m:r>
                              <m:r>
                                <a:rPr lang="es-ES" sz="1600" i="1">
                                  <a:solidFill>
                                    <a:srgbClr val="FF0000"/>
                                  </a:solidFill>
                                  <a:latin typeface="Cambria Math" panose="02040503050406030204" pitchFamily="18" charset="0"/>
                                </a:rPr>
                                <m:t>−2</m:t>
                              </m:r>
                            </m:sup>
                          </m:sSup>
                          <m:sSup>
                            <m:sSupPr>
                              <m:ctrlPr>
                                <a:rPr lang="es-ES" sz="1600" i="1">
                                  <a:solidFill>
                                    <a:srgbClr val="FF0000"/>
                                  </a:solidFill>
                                  <a:latin typeface="Cambria Math" panose="02040503050406030204" pitchFamily="18" charset="0"/>
                                </a:rPr>
                              </m:ctrlPr>
                            </m:sSupPr>
                            <m:e>
                              <m:r>
                                <a:rPr lang="es-ES" sz="1600" i="1">
                                  <a:solidFill>
                                    <a:srgbClr val="FF0000"/>
                                  </a:solidFill>
                                  <a:latin typeface="Cambria Math" panose="02040503050406030204" pitchFamily="18" charset="0"/>
                                </a:rPr>
                                <m:t>𝑏</m:t>
                              </m:r>
                            </m:e>
                            <m:sup>
                              <m:r>
                                <a:rPr lang="es-ES" sz="1600" i="1">
                                  <a:solidFill>
                                    <a:srgbClr val="FF0000"/>
                                  </a:solidFill>
                                  <a:latin typeface="Cambria Math" panose="02040503050406030204" pitchFamily="18" charset="0"/>
                                </a:rPr>
                                <m:t>2</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r>
                                    <a:rPr lang="es-ES" sz="1600" i="1">
                                      <a:latin typeface="Cambria Math" panose="02040503050406030204" pitchFamily="18" charset="0"/>
                                    </a:rPr>
                                    <m:t>−1</m:t>
                                  </m:r>
                                </m:e>
                              </m:eqArr>
                            </m:e>
                          </m:d>
                          <m:r>
                            <a:rPr lang="es-ES" sz="1600" i="1">
                              <a:latin typeface="Cambria Math" panose="02040503050406030204" pitchFamily="18" charset="0"/>
                            </a:rPr>
                            <m:t>𝑎</m:t>
                          </m:r>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r>
                                <a:rPr lang="es-ES" sz="1600" i="1">
                                  <a:latin typeface="Cambria Math" panose="02040503050406030204" pitchFamily="18" charset="0"/>
                                </a:rPr>
                                <m:t>−1</m:t>
                              </m:r>
                            </m:sup>
                          </m:sSup>
                          <m:r>
                            <a:rPr lang="es-ES" sz="1600" i="1">
                              <a:latin typeface="Cambria Math" panose="02040503050406030204" pitchFamily="18" charset="0"/>
                            </a:rPr>
                            <m:t>+</m:t>
                          </m:r>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𝑛</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𝑛</m:t>
                              </m:r>
                            </m:sup>
                          </m:sSup>
                        </m:e>
                      </m:borderBox>
                    </m:oMath>
                  </m:oMathPara>
                </a14:m>
                <a:endParaRPr lang="es-ES" sz="1600" b="0" i="1" dirty="0" smtClean="0"/>
              </a:p>
            </p:txBody>
          </p:sp>
        </mc:Choice>
        <mc:Fallback xmlns="">
          <p:sp>
            <p:nvSpPr>
              <p:cNvPr id="13" name="CuadroTexto 12"/>
              <p:cNvSpPr txBox="1">
                <a:spLocks noRot="1" noChangeAspect="1" noMove="1" noResize="1" noEditPoints="1" noAdjustHandles="1" noChangeArrowheads="1" noChangeShapeType="1" noTextEdit="1"/>
              </p:cNvSpPr>
              <p:nvPr/>
            </p:nvSpPr>
            <p:spPr>
              <a:xfrm>
                <a:off x="116044" y="1493209"/>
                <a:ext cx="6951397" cy="557845"/>
              </a:xfrm>
              <a:prstGeom prst="rect">
                <a:avLst/>
              </a:prstGeom>
              <a:blipFill rotWithShape="0">
                <a:blip r:embed="rId3"/>
                <a:stretch>
                  <a:fillRect/>
                </a:stretch>
              </a:blipFill>
            </p:spPr>
            <p:txBody>
              <a:bodyPr/>
              <a:lstStyle/>
              <a:p>
                <a:r>
                  <a:rPr lang="es-ES">
                    <a:noFill/>
                  </a:rPr>
                  <a:t> </a:t>
                </a:r>
              </a:p>
            </p:txBody>
          </p:sp>
        </mc:Fallback>
      </mc:AlternateContent>
      <p:sp>
        <p:nvSpPr>
          <p:cNvPr id="14" name="Cilindro 13"/>
          <p:cNvSpPr/>
          <p:nvPr/>
        </p:nvSpPr>
        <p:spPr>
          <a:xfrm>
            <a:off x="1113234"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ilindro 14"/>
          <p:cNvSpPr/>
          <p:nvPr/>
        </p:nvSpPr>
        <p:spPr>
          <a:xfrm>
            <a:off x="1339657"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p:cNvSpPr txBox="1"/>
              <p:nvPr/>
            </p:nvSpPr>
            <p:spPr>
              <a:xfrm>
                <a:off x="1008731" y="2065164"/>
                <a:ext cx="2971053" cy="860557"/>
              </a:xfrm>
              <a:prstGeom prst="rect">
                <a:avLst/>
              </a:prstGeom>
              <a:solidFill>
                <a:schemeClr val="accent3">
                  <a:lumMod val="40000"/>
                  <a:lumOff val="6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rPr>
                          </m:ctrlPr>
                        </m:borderBoxPr>
                        <m:e>
                          <m:sSup>
                            <m:sSupPr>
                              <m:ctrlPr>
                                <a:rPr lang="es-ES" sz="1600" i="1">
                                  <a:latin typeface="Cambria Math" panose="02040503050406030204" pitchFamily="18" charset="0"/>
                                </a:rPr>
                              </m:ctrlPr>
                            </m:sSupPr>
                            <m:e>
                              <m:d>
                                <m:dPr>
                                  <m:ctrlPr>
                                    <a:rPr lang="es-ES" sz="1600" i="1">
                                      <a:latin typeface="Cambria Math" panose="02040503050406030204" pitchFamily="18" charset="0"/>
                                    </a:rPr>
                                  </m:ctrlPr>
                                </m:dPr>
                                <m:e>
                                  <m:r>
                                    <a:rPr lang="es-ES" sz="1600" i="1">
                                      <a:latin typeface="Cambria Math" panose="02040503050406030204" pitchFamily="18" charset="0"/>
                                    </a:rPr>
                                    <m:t>𝑎</m:t>
                                  </m:r>
                                  <m:r>
                                    <a:rPr lang="es-ES" sz="1600" i="1">
                                      <a:latin typeface="Cambria Math" panose="02040503050406030204" pitchFamily="18" charset="0"/>
                                    </a:rPr>
                                    <m:t>+</m:t>
                                  </m:r>
                                  <m:r>
                                    <a:rPr lang="es-ES" sz="1600" i="1">
                                      <a:latin typeface="Cambria Math" panose="02040503050406030204" pitchFamily="18" charset="0"/>
                                    </a:rPr>
                                    <m:t>𝑏</m:t>
                                  </m:r>
                                </m:e>
                              </m:d>
                            </m:e>
                            <m:sup>
                              <m:r>
                                <a:rPr lang="es-ES" sz="1600" i="1">
                                  <a:latin typeface="Cambria Math" panose="02040503050406030204" pitchFamily="18" charset="0"/>
                                </a:rPr>
                                <m:t>𝑛</m:t>
                              </m:r>
                            </m:sup>
                          </m:sSup>
                          <m:r>
                            <a:rPr lang="es-ES" sz="1600" i="1">
                              <a:latin typeface="Cambria Math" panose="02040503050406030204" pitchFamily="18" charset="0"/>
                            </a:rPr>
                            <m:t>=</m:t>
                          </m:r>
                          <m:nary>
                            <m:naryPr>
                              <m:chr m:val="∑"/>
                              <m:ctrlPr>
                                <a:rPr lang="es-ES" sz="1600" i="1">
                                  <a:latin typeface="Cambria Math" panose="02040503050406030204" pitchFamily="18" charset="0"/>
                                </a:rPr>
                              </m:ctrlPr>
                            </m:naryPr>
                            <m:sub>
                              <m:r>
                                <a:rPr lang="es-ES" sz="1600" i="1">
                                  <a:latin typeface="Cambria Math" panose="02040503050406030204" pitchFamily="18" charset="0"/>
                                </a:rPr>
                                <m:t>𝑖</m:t>
                              </m:r>
                              <m:r>
                                <a:rPr lang="es-ES" sz="1600" i="1">
                                  <a:latin typeface="Cambria Math" panose="02040503050406030204" pitchFamily="18" charset="0"/>
                                </a:rPr>
                                <m:t>=0</m:t>
                              </m:r>
                            </m:sub>
                            <m:sup>
                              <m:r>
                                <a:rPr lang="es-ES" sz="1600" i="1">
                                  <a:latin typeface="Cambria Math" panose="02040503050406030204" pitchFamily="18" charset="0"/>
                                </a:rPr>
                                <m:t>𝑛</m:t>
                              </m:r>
                            </m:sup>
                            <m:e>
                              <m:d>
                                <m:dPr>
                                  <m:ctrlPr>
                                    <a:rPr lang="es-ES" sz="1600" i="1">
                                      <a:latin typeface="Cambria Math" panose="02040503050406030204" pitchFamily="18" charset="0"/>
                                    </a:rPr>
                                  </m:ctrlPr>
                                </m:dPr>
                                <m:e>
                                  <m:eqArr>
                                    <m:eqArrPr>
                                      <m:ctrlPr>
                                        <a:rPr lang="es-ES" sz="1600" i="1">
                                          <a:latin typeface="Cambria Math" panose="02040503050406030204" pitchFamily="18" charset="0"/>
                                        </a:rPr>
                                      </m:ctrlPr>
                                    </m:eqArrPr>
                                    <m:e>
                                      <m:r>
                                        <a:rPr lang="es-ES" sz="1600" i="1">
                                          <a:latin typeface="Cambria Math" panose="02040503050406030204" pitchFamily="18" charset="0"/>
                                        </a:rPr>
                                        <m:t>𝑛</m:t>
                                      </m:r>
                                    </m:e>
                                    <m:e>
                                      <m:r>
                                        <a:rPr lang="es-ES" sz="1600" i="1">
                                          <a:latin typeface="Cambria Math" panose="02040503050406030204" pitchFamily="18" charset="0"/>
                                        </a:rPr>
                                        <m:t>𝑖</m:t>
                                      </m:r>
                                    </m:e>
                                  </m:eqArr>
                                </m:e>
                              </m:d>
                              <m:sSup>
                                <m:sSupPr>
                                  <m:ctrlPr>
                                    <a:rPr lang="es-ES" sz="1600" i="1">
                                      <a:latin typeface="Cambria Math" panose="02040503050406030204" pitchFamily="18" charset="0"/>
                                    </a:rPr>
                                  </m:ctrlPr>
                                </m:sSupPr>
                                <m:e>
                                  <m:r>
                                    <a:rPr lang="es-ES" sz="1600" i="1">
                                      <a:latin typeface="Cambria Math" panose="02040503050406030204" pitchFamily="18" charset="0"/>
                                    </a:rPr>
                                    <m:t>𝑎</m:t>
                                  </m:r>
                                </m:e>
                                <m:sup>
                                  <m:r>
                                    <a:rPr lang="es-ES" sz="1600" i="1">
                                      <a:latin typeface="Cambria Math" panose="02040503050406030204" pitchFamily="18" charset="0"/>
                                    </a:rPr>
                                    <m:t>𝑛</m:t>
                                  </m:r>
                                  <m:r>
                                    <a:rPr lang="es-ES" sz="1600" i="1">
                                      <a:latin typeface="Cambria Math" panose="02040503050406030204" pitchFamily="18" charset="0"/>
                                    </a:rPr>
                                    <m:t>−</m:t>
                                  </m:r>
                                  <m:r>
                                    <a:rPr lang="es-ES" sz="1600" i="1">
                                      <a:latin typeface="Cambria Math" panose="02040503050406030204" pitchFamily="18" charset="0"/>
                                    </a:rPr>
                                    <m:t>𝑖</m:t>
                                  </m:r>
                                </m:sup>
                              </m:sSup>
                              <m:sSup>
                                <m:sSupPr>
                                  <m:ctrlPr>
                                    <a:rPr lang="es-ES" sz="1600" i="1">
                                      <a:latin typeface="Cambria Math" panose="02040503050406030204" pitchFamily="18" charset="0"/>
                                    </a:rPr>
                                  </m:ctrlPr>
                                </m:sSupPr>
                                <m:e>
                                  <m:r>
                                    <a:rPr lang="es-ES" sz="1600" i="1">
                                      <a:latin typeface="Cambria Math" panose="02040503050406030204" pitchFamily="18" charset="0"/>
                                    </a:rPr>
                                    <m:t>𝑏</m:t>
                                  </m:r>
                                </m:e>
                                <m:sup>
                                  <m:r>
                                    <a:rPr lang="es-ES" sz="1600" i="1">
                                      <a:latin typeface="Cambria Math" panose="02040503050406030204" pitchFamily="18" charset="0"/>
                                    </a:rPr>
                                    <m:t>𝑖</m:t>
                                  </m:r>
                                </m:sup>
                              </m:sSup>
                            </m:e>
                          </m:nary>
                        </m:e>
                      </m:borderBox>
                    </m:oMath>
                  </m:oMathPara>
                </a14:m>
                <a:endParaRPr lang="es-ES" sz="1600" b="0" i="1" dirty="0" smtClean="0"/>
              </a:p>
            </p:txBody>
          </p:sp>
        </mc:Choice>
        <mc:Fallback xmlns="">
          <p:sp>
            <p:nvSpPr>
              <p:cNvPr id="23" name="CuadroTexto 22"/>
              <p:cNvSpPr txBox="1">
                <a:spLocks noRot="1" noChangeAspect="1" noMove="1" noResize="1" noEditPoints="1" noAdjustHandles="1" noChangeArrowheads="1" noChangeShapeType="1" noTextEdit="1"/>
              </p:cNvSpPr>
              <p:nvPr/>
            </p:nvSpPr>
            <p:spPr>
              <a:xfrm>
                <a:off x="1008731" y="2065164"/>
                <a:ext cx="2971053" cy="86055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angle 3"/>
              <p:cNvSpPr/>
              <p:nvPr/>
            </p:nvSpPr>
            <p:spPr>
              <a:xfrm>
                <a:off x="6992983" y="1022508"/>
                <a:ext cx="2000776" cy="9549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200" i="1" smtClean="0">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𝑛</m:t>
                              </m:r>
                            </m:e>
                            <m:e>
                              <m:r>
                                <a:rPr lang="es-ES" sz="1200" i="1">
                                  <a:latin typeface="Cambria Math" panose="02040503050406030204" pitchFamily="18" charset="0"/>
                                </a:rPr>
                                <m:t>0</m:t>
                              </m:r>
                            </m:e>
                          </m:eqArr>
                        </m:e>
                      </m:d>
                      <m:r>
                        <a:rPr lang="es-ES" sz="1200" i="1">
                          <a:latin typeface="Cambria Math" panose="02040503050406030204" pitchFamily="18" charset="0"/>
                        </a:rPr>
                        <m:t>=1</m:t>
                      </m:r>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𝑚</m:t>
                              </m:r>
                              <m:r>
                                <a:rPr lang="es-ES" sz="1200" i="1">
                                  <a:latin typeface="Cambria Math" panose="02040503050406030204" pitchFamily="18" charset="0"/>
                                </a:rPr>
                                <m:t>−</m:t>
                              </m:r>
                              <m:r>
                                <a:rPr lang="es-ES" sz="1200" i="1">
                                  <a:latin typeface="Cambria Math" panose="02040503050406030204" pitchFamily="18" charset="0"/>
                                </a:rPr>
                                <m:t>𝑛</m:t>
                              </m:r>
                            </m:e>
                          </m:eqArr>
                        </m:e>
                      </m:d>
                    </m:oMath>
                  </m:oMathPara>
                </a14:m>
                <a:endParaRPr lang="es-ES" sz="1200" dirty="0" smtClean="0"/>
              </a:p>
              <a:p>
                <a:pPr/>
                <a14:m>
                  <m:oMathPara xmlns:m="http://schemas.openxmlformats.org/officeDocument/2006/math">
                    <m:oMathParaPr>
                      <m:jc m:val="centerGroup"/>
                    </m:oMathParaPr>
                    <m:oMath xmlns:m="http://schemas.openxmlformats.org/officeDocument/2006/math">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r>
                                <a:rPr lang="es-ES" sz="1200" i="1">
                                  <a:latin typeface="Cambria Math" panose="02040503050406030204" pitchFamily="18" charset="0"/>
                                </a:rPr>
                                <m:t>−1</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e>
                            <m:e>
                              <m:r>
                                <a:rPr lang="es-ES" sz="1200" i="1">
                                  <a:latin typeface="Cambria Math" panose="02040503050406030204" pitchFamily="18" charset="0"/>
                                </a:rPr>
                                <m:t>𝑛</m:t>
                              </m:r>
                            </m:e>
                          </m:eqArr>
                        </m:e>
                      </m:d>
                      <m:r>
                        <a:rPr lang="es-ES" sz="1200" i="1">
                          <a:latin typeface="Cambria Math" panose="02040503050406030204" pitchFamily="18" charset="0"/>
                        </a:rPr>
                        <m:t>=</m:t>
                      </m:r>
                      <m:d>
                        <m:dPr>
                          <m:ctrlPr>
                            <a:rPr lang="es-ES" sz="1200" i="1">
                              <a:latin typeface="Cambria Math" panose="02040503050406030204" pitchFamily="18" charset="0"/>
                            </a:rPr>
                          </m:ctrlPr>
                        </m:dPr>
                        <m:e>
                          <m:eqArr>
                            <m:eqArrPr>
                              <m:ctrlPr>
                                <a:rPr lang="es-ES" sz="1200" i="1">
                                  <a:latin typeface="Cambria Math" panose="02040503050406030204" pitchFamily="18" charset="0"/>
                                </a:rPr>
                              </m:ctrlPr>
                            </m:eqArrPr>
                            <m:e>
                              <m:r>
                                <a:rPr lang="es-ES" sz="1200" i="1">
                                  <a:latin typeface="Cambria Math" panose="02040503050406030204" pitchFamily="18" charset="0"/>
                                </a:rPr>
                                <m:t>𝑚</m:t>
                              </m:r>
                              <m:r>
                                <a:rPr lang="es-ES" sz="1200" i="1">
                                  <a:latin typeface="Cambria Math" panose="02040503050406030204" pitchFamily="18" charset="0"/>
                                </a:rPr>
                                <m:t>+1</m:t>
                              </m:r>
                            </m:e>
                            <m:e>
                              <m:r>
                                <a:rPr lang="es-ES" sz="1200" i="1">
                                  <a:latin typeface="Cambria Math" panose="02040503050406030204" pitchFamily="18" charset="0"/>
                                </a:rPr>
                                <m:t>𝑛</m:t>
                              </m:r>
                            </m:e>
                          </m:eqArr>
                        </m:e>
                      </m:d>
                    </m:oMath>
                  </m:oMathPara>
                </a14:m>
                <a:endParaRPr lang="es-ES" sz="1200" dirty="0"/>
              </a:p>
            </p:txBody>
          </p:sp>
        </mc:Choice>
        <mc:Fallback xmlns="">
          <p:sp>
            <p:nvSpPr>
              <p:cNvPr id="34" name="Rectangle 3"/>
              <p:cNvSpPr>
                <a:spLocks noRot="1" noChangeAspect="1" noMove="1" noResize="1" noEditPoints="1" noAdjustHandles="1" noChangeArrowheads="1" noChangeShapeType="1" noTextEdit="1"/>
              </p:cNvSpPr>
              <p:nvPr/>
            </p:nvSpPr>
            <p:spPr>
              <a:xfrm>
                <a:off x="6992983" y="1022508"/>
                <a:ext cx="2000776" cy="954941"/>
              </a:xfrm>
              <a:prstGeom prst="rect">
                <a:avLst/>
              </a:prstGeom>
              <a:blipFill rotWithShape="0">
                <a:blip r:embed="rId5"/>
                <a:stretch>
                  <a:fillRect/>
                </a:stretch>
              </a:blipFill>
            </p:spPr>
            <p:txBody>
              <a:bodyPr/>
              <a:lstStyle/>
              <a:p>
                <a:r>
                  <a:rPr lang="es-ES">
                    <a:noFill/>
                  </a:rPr>
                  <a:t> </a:t>
                </a:r>
              </a:p>
            </p:txBody>
          </p:sp>
        </mc:Fallback>
      </mc:AlternateContent>
      <p:sp>
        <p:nvSpPr>
          <p:cNvPr id="22" name="CuadroTexto 21"/>
          <p:cNvSpPr txBox="1"/>
          <p:nvPr/>
        </p:nvSpPr>
        <p:spPr>
          <a:xfrm>
            <a:off x="528661" y="3077102"/>
            <a:ext cx="7805441" cy="584775"/>
          </a:xfrm>
          <a:prstGeom prst="rect">
            <a:avLst/>
          </a:prstGeom>
          <a:noFill/>
        </p:spPr>
        <p:txBody>
          <a:bodyPr wrap="square" rtlCol="0">
            <a:spAutoFit/>
          </a:bodyPr>
          <a:lstStyle/>
          <a:p>
            <a:r>
              <a:rPr lang="es-ES" sz="1600" b="1" u="sng" dirty="0" smtClean="0"/>
              <a:t>Ejercicios</a:t>
            </a:r>
            <a:r>
              <a:rPr lang="es-ES" sz="1600" b="1" dirty="0" smtClean="0"/>
              <a:t>:</a:t>
            </a:r>
          </a:p>
          <a:p>
            <a:r>
              <a:rPr lang="es-ES" sz="1600" b="1" dirty="0" smtClean="0"/>
              <a:t>Calcula el término indicado en cada uno de los binomios siguientes:</a:t>
            </a: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nvPr>
            </p:nvGraphicFramePr>
            <p:xfrm>
              <a:off x="1339657" y="3826691"/>
              <a:ext cx="5001196" cy="2739836"/>
            </p:xfrm>
            <a:graphic>
              <a:graphicData uri="http://schemas.openxmlformats.org/drawingml/2006/table">
                <a:tbl>
                  <a:tblPr firstRow="1" bandRow="1">
                    <a:tableStyleId>{5C22544A-7EE6-4342-B048-85BDC9FD1C3A}</a:tableStyleId>
                  </a:tblPr>
                  <a:tblGrid>
                    <a:gridCol w="19531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s-ES" dirty="0" smtClean="0"/>
                            <a:t>Término</a:t>
                          </a:r>
                          <a:endParaRPr lang="es-ES" dirty="0"/>
                        </a:p>
                      </a:txBody>
                      <a:tcPr/>
                    </a:tc>
                    <a:tc>
                      <a:txBody>
                        <a:bodyPr/>
                        <a:lstStyle/>
                        <a:p>
                          <a:r>
                            <a:rPr lang="es-ES" dirty="0" smtClean="0"/>
                            <a:t>Binomio</a:t>
                          </a:r>
                          <a:endParaRPr lang="es-ES"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𝑇𝑒𝑟𝑐𝑒𝑟𝑜</m:t>
                                </m:r>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
                                          <a:rPr lang="es-ES" sz="1800" b="0" i="1" smtClean="0">
                                            <a:latin typeface="Cambria Math" panose="02040503050406030204" pitchFamily="18" charset="0"/>
                                          </a:rPr>
                                          <m:t>𝑥</m:t>
                                        </m:r>
                                        <m:r>
                                          <a:rPr lang="es-ES" sz="1800" b="0" i="1" smtClean="0">
                                            <a:latin typeface="Cambria Math" panose="02040503050406030204" pitchFamily="18" charset="0"/>
                                          </a:rPr>
                                          <m:t>+2</m:t>
                                        </m:r>
                                      </m:e>
                                    </m:d>
                                  </m:e>
                                  <m:sup>
                                    <m:r>
                                      <a:rPr lang="es-ES" sz="1800" b="0" i="1" smtClean="0">
                                        <a:latin typeface="Cambria Math" panose="02040503050406030204" pitchFamily="18" charset="0"/>
                                      </a:rPr>
                                      <m:t>7</m:t>
                                    </m:r>
                                  </m:sup>
                                </m:sSup>
                              </m:oMath>
                            </m:oMathPara>
                          </a14:m>
                          <a:endParaRPr lang="es-ES"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𝐷𝑒𝑐𝑖𝑚𝑜𝑡𝑒𝑟𝑐𝑒𝑟𝑜</m:t>
                                </m:r>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rad>
                                          <m:radPr>
                                            <m:degHide m:val="on"/>
                                            <m:ctrlPr>
                                              <a:rPr lang="es-ES" sz="1800" b="0" i="1" smtClean="0">
                                                <a:latin typeface="Cambria Math" panose="02040503050406030204" pitchFamily="18" charset="0"/>
                                              </a:rPr>
                                            </m:ctrlPr>
                                          </m:radPr>
                                          <m:deg/>
                                          <m:e>
                                            <m:r>
                                              <a:rPr lang="es-ES" sz="1800" b="0" i="1" smtClean="0">
                                                <a:latin typeface="Cambria Math" panose="02040503050406030204" pitchFamily="18" charset="0"/>
                                              </a:rPr>
                                              <m:t>2</m:t>
                                            </m:r>
                                          </m:e>
                                        </m:rad>
                                        <m:r>
                                          <a:rPr lang="es-ES" sz="1800" b="0" i="1" smtClean="0">
                                            <a:latin typeface="Cambria Math" panose="02040503050406030204" pitchFamily="18" charset="0"/>
                                          </a:rPr>
                                          <m:t>−1</m:t>
                                        </m:r>
                                      </m:e>
                                    </m:d>
                                  </m:e>
                                  <m:sup>
                                    <m:r>
                                      <a:rPr lang="es-ES" sz="1800" b="0" i="1" smtClean="0">
                                        <a:latin typeface="Cambria Math" panose="02040503050406030204" pitchFamily="18" charset="0"/>
                                      </a:rPr>
                                      <m:t>20</m:t>
                                    </m:r>
                                  </m:sup>
                                </m:sSup>
                              </m:oMath>
                            </m:oMathPara>
                          </a14:m>
                          <a:endParaRPr lang="es-ES"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𝑄𝑢𝑖𝑛𝑡𝑜</m:t>
                                </m:r>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f>
                                          <m:fPr>
                                            <m:ctrlPr>
                                              <a:rPr lang="es-ES" sz="1800" b="0" i="1" smtClean="0">
                                                <a:latin typeface="Cambria Math" panose="02040503050406030204" pitchFamily="18" charset="0"/>
                                              </a:rPr>
                                            </m:ctrlPr>
                                          </m:fPr>
                                          <m:num>
                                            <m:r>
                                              <a:rPr lang="es-ES" sz="1800" b="0" i="1" smtClean="0">
                                                <a:latin typeface="Cambria Math" panose="02040503050406030204" pitchFamily="18" charset="0"/>
                                              </a:rPr>
                                              <m:t>1</m:t>
                                            </m:r>
                                          </m:num>
                                          <m:den>
                                            <m:r>
                                              <a:rPr lang="es-ES" sz="1800" b="0" i="1" smtClean="0">
                                                <a:latin typeface="Cambria Math" panose="02040503050406030204" pitchFamily="18" charset="0"/>
                                              </a:rPr>
                                              <m:t>2</m:t>
                                            </m:r>
                                          </m:den>
                                        </m:f>
                                        <m:r>
                                          <a:rPr lang="es-ES" sz="1800" b="0" i="1" smtClean="0">
                                            <a:latin typeface="Cambria Math" panose="02040503050406030204" pitchFamily="18" charset="0"/>
                                          </a:rPr>
                                          <m:t>−</m:t>
                                        </m:r>
                                        <m:r>
                                          <a:rPr lang="es-ES" sz="1800" b="0" i="1" smtClean="0">
                                            <a:latin typeface="Cambria Math" panose="02040503050406030204" pitchFamily="18" charset="0"/>
                                          </a:rPr>
                                          <m:t>𝑥</m:t>
                                        </m:r>
                                      </m:e>
                                    </m:d>
                                  </m:e>
                                  <m:sup>
                                    <m:r>
                                      <a:rPr lang="es-ES" sz="1800" b="0" i="1" smtClean="0">
                                        <a:latin typeface="Cambria Math" panose="02040503050406030204" pitchFamily="18" charset="0"/>
                                      </a:rPr>
                                      <m:t>6</m:t>
                                    </m:r>
                                  </m:sup>
                                </m:sSup>
                              </m:oMath>
                            </m:oMathPara>
                          </a14:m>
                          <a:endParaRPr lang="es-ES"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𝑉𝑖𝑔</m:t>
                                </m:r>
                                <m:r>
                                  <a:rPr lang="es-ES" b="0" i="1" smtClean="0">
                                    <a:latin typeface="Cambria Math" panose="02040503050406030204" pitchFamily="18" charset="0"/>
                                  </a:rPr>
                                  <m:t>é</m:t>
                                </m:r>
                                <m:r>
                                  <a:rPr lang="es-ES" b="0" i="1" smtClean="0">
                                    <a:latin typeface="Cambria Math" panose="02040503050406030204" pitchFamily="18" charset="0"/>
                                  </a:rPr>
                                  <m:t>𝑠𝑖𝑚𝑜𝑐𝑢𝑎𝑟𝑡𝑜</m:t>
                                </m:r>
                              </m:oMath>
                            </m:oMathPara>
                          </a14:m>
                          <a:endParaRPr lang="es-E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s-ES" sz="1800" b="0" i="1" smtClean="0">
                                        <a:latin typeface="Cambria Math" panose="02040503050406030204" pitchFamily="18" charset="0"/>
                                      </a:rPr>
                                    </m:ctrlPr>
                                  </m:sSupPr>
                                  <m:e>
                                    <m:d>
                                      <m:dPr>
                                        <m:ctrlPr>
                                          <a:rPr lang="es-ES" sz="1800" b="0" i="1" smtClean="0">
                                            <a:latin typeface="Cambria Math" panose="02040503050406030204" pitchFamily="18" charset="0"/>
                                          </a:rPr>
                                        </m:ctrlPr>
                                      </m:dPr>
                                      <m:e>
                                        <m:f>
                                          <m:fPr>
                                            <m:ctrlPr>
                                              <a:rPr lang="es-ES" sz="1800" b="0" i="1" smtClean="0">
                                                <a:latin typeface="Cambria Math" panose="02040503050406030204" pitchFamily="18" charset="0"/>
                                              </a:rPr>
                                            </m:ctrlPr>
                                          </m:fPr>
                                          <m:num>
                                            <m:r>
                                              <a:rPr lang="es-ES" sz="1800" b="0" i="1" smtClean="0">
                                                <a:latin typeface="Cambria Math" panose="02040503050406030204" pitchFamily="18" charset="0"/>
                                              </a:rPr>
                                              <m:t>𝑙𝑜𝑔</m:t>
                                            </m:r>
                                            <m:r>
                                              <a:rPr lang="es-ES" sz="1800" b="0" i="1" smtClean="0">
                                                <a:latin typeface="Cambria Math" panose="02040503050406030204" pitchFamily="18" charset="0"/>
                                              </a:rPr>
                                              <m:t>7</m:t>
                                            </m:r>
                                          </m:num>
                                          <m:den>
                                            <m:sSup>
                                              <m:sSupPr>
                                                <m:ctrlPr>
                                                  <a:rPr lang="es-ES" sz="1800" b="0" i="1" smtClean="0">
                                                    <a:latin typeface="Cambria Math" panose="02040503050406030204" pitchFamily="18" charset="0"/>
                                                  </a:rPr>
                                                </m:ctrlPr>
                                              </m:sSupPr>
                                              <m:e>
                                                <m:r>
                                                  <a:rPr lang="es-ES" sz="1800" b="0" i="1" smtClean="0">
                                                    <a:latin typeface="Cambria Math" panose="02040503050406030204" pitchFamily="18" charset="0"/>
                                                  </a:rPr>
                                                  <m:t>𝑥</m:t>
                                                </m:r>
                                              </m:e>
                                              <m:sup>
                                                <m:r>
                                                  <a:rPr lang="es-ES" sz="1800" b="0" i="1" smtClean="0">
                                                    <a:latin typeface="Cambria Math" panose="02040503050406030204" pitchFamily="18" charset="0"/>
                                                  </a:rPr>
                                                  <m:t>2</m:t>
                                                </m:r>
                                              </m:sup>
                                            </m:sSup>
                                          </m:den>
                                        </m:f>
                                        <m:r>
                                          <a:rPr lang="es-ES" sz="1800" b="0" i="1" smtClean="0">
                                            <a:latin typeface="Cambria Math" panose="02040503050406030204" pitchFamily="18" charset="0"/>
                                          </a:rPr>
                                          <m:t>+1</m:t>
                                        </m:r>
                                      </m:e>
                                    </m:d>
                                  </m:e>
                                  <m:sup>
                                    <m:r>
                                      <a:rPr lang="es-ES" sz="1800" b="0" i="1" smtClean="0">
                                        <a:latin typeface="Cambria Math" panose="02040503050406030204" pitchFamily="18" charset="0"/>
                                      </a:rPr>
                                      <m:t>23</m:t>
                                    </m:r>
                                  </m:sup>
                                </m:sSup>
                              </m:oMath>
                            </m:oMathPara>
                          </a14:m>
                          <a:endParaRPr lang="es-ES"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a 3"/>
              <p:cNvGraphicFramePr>
                <a:graphicFrameLocks noGrp="1"/>
              </p:cNvGraphicFramePr>
              <p:nvPr>
                <p:extLst/>
              </p:nvPr>
            </p:nvGraphicFramePr>
            <p:xfrm>
              <a:off x="1339657" y="3826691"/>
              <a:ext cx="5001196" cy="2739836"/>
            </p:xfrm>
            <a:graphic>
              <a:graphicData uri="http://schemas.openxmlformats.org/drawingml/2006/table">
                <a:tbl>
                  <a:tblPr firstRow="1" bandRow="1">
                    <a:tableStyleId>{5C22544A-7EE6-4342-B048-85BDC9FD1C3A}</a:tableStyleId>
                  </a:tblPr>
                  <a:tblGrid>
                    <a:gridCol w="1953196"/>
                    <a:gridCol w="3048000"/>
                  </a:tblGrid>
                  <a:tr h="370840">
                    <a:tc>
                      <a:txBody>
                        <a:bodyPr/>
                        <a:lstStyle/>
                        <a:p>
                          <a:r>
                            <a:rPr lang="es-ES" dirty="0" smtClean="0"/>
                            <a:t>Término</a:t>
                          </a:r>
                          <a:endParaRPr lang="es-ES" dirty="0"/>
                        </a:p>
                      </a:txBody>
                      <a:tcPr/>
                    </a:tc>
                    <a:tc>
                      <a:txBody>
                        <a:bodyPr/>
                        <a:lstStyle/>
                        <a:p>
                          <a:r>
                            <a:rPr lang="es-ES" dirty="0" smtClean="0"/>
                            <a:t>Binomio</a:t>
                          </a:r>
                          <a:endParaRPr lang="es-ES" dirty="0"/>
                        </a:p>
                      </a:txBody>
                      <a:tcPr/>
                    </a:tc>
                  </a:tr>
                  <a:tr h="370840">
                    <a:tc>
                      <a:txBody>
                        <a:bodyPr/>
                        <a:lstStyle/>
                        <a:p>
                          <a:endParaRPr lang="es-ES"/>
                        </a:p>
                      </a:txBody>
                      <a:tcPr>
                        <a:blipFill rotWithShape="0">
                          <a:blip r:embed="rId6"/>
                          <a:stretch>
                            <a:fillRect l="-312" t="-108197" r="-157321" b="-542623"/>
                          </a:stretch>
                        </a:blipFill>
                      </a:tcPr>
                    </a:tc>
                    <a:tc>
                      <a:txBody>
                        <a:bodyPr/>
                        <a:lstStyle/>
                        <a:p>
                          <a:endParaRPr lang="es-ES"/>
                        </a:p>
                      </a:txBody>
                      <a:tcPr>
                        <a:blipFill rotWithShape="0">
                          <a:blip r:embed="rId6"/>
                          <a:stretch>
                            <a:fillRect l="-64271" t="-108197" r="-798" b="-542623"/>
                          </a:stretch>
                        </a:blipFill>
                      </a:tcPr>
                    </a:tc>
                  </a:tr>
                  <a:tr h="474282">
                    <a:tc>
                      <a:txBody>
                        <a:bodyPr/>
                        <a:lstStyle/>
                        <a:p>
                          <a:endParaRPr lang="es-ES"/>
                        </a:p>
                      </a:txBody>
                      <a:tcPr>
                        <a:blipFill rotWithShape="0">
                          <a:blip r:embed="rId6"/>
                          <a:stretch>
                            <a:fillRect l="-312" t="-162821" r="-157321" b="-324359"/>
                          </a:stretch>
                        </a:blipFill>
                      </a:tcPr>
                    </a:tc>
                    <a:tc>
                      <a:txBody>
                        <a:bodyPr/>
                        <a:lstStyle/>
                        <a:p>
                          <a:endParaRPr lang="es-ES"/>
                        </a:p>
                      </a:txBody>
                      <a:tcPr>
                        <a:blipFill rotWithShape="0">
                          <a:blip r:embed="rId6"/>
                          <a:stretch>
                            <a:fillRect l="-64271" t="-162821" r="-798" b="-324359"/>
                          </a:stretch>
                        </a:blipFill>
                      </a:tcPr>
                    </a:tc>
                  </a:tr>
                  <a:tr h="761937">
                    <a:tc>
                      <a:txBody>
                        <a:bodyPr/>
                        <a:lstStyle/>
                        <a:p>
                          <a:endParaRPr lang="es-ES"/>
                        </a:p>
                      </a:txBody>
                      <a:tcPr>
                        <a:blipFill rotWithShape="0">
                          <a:blip r:embed="rId6"/>
                          <a:stretch>
                            <a:fillRect l="-312" t="-162698" r="-157321" b="-100794"/>
                          </a:stretch>
                        </a:blipFill>
                      </a:tcPr>
                    </a:tc>
                    <a:tc>
                      <a:txBody>
                        <a:bodyPr/>
                        <a:lstStyle/>
                        <a:p>
                          <a:endParaRPr lang="es-ES"/>
                        </a:p>
                      </a:txBody>
                      <a:tcPr>
                        <a:blipFill rotWithShape="0">
                          <a:blip r:embed="rId6"/>
                          <a:stretch>
                            <a:fillRect l="-64271" t="-162698" r="-798" b="-100794"/>
                          </a:stretch>
                        </a:blipFill>
                      </a:tcPr>
                    </a:tc>
                  </a:tr>
                  <a:tr h="761937">
                    <a:tc>
                      <a:txBody>
                        <a:bodyPr/>
                        <a:lstStyle/>
                        <a:p>
                          <a:endParaRPr lang="es-ES"/>
                        </a:p>
                      </a:txBody>
                      <a:tcPr>
                        <a:blipFill rotWithShape="0">
                          <a:blip r:embed="rId6"/>
                          <a:stretch>
                            <a:fillRect l="-312" t="-264800" r="-157321" b="-1600"/>
                          </a:stretch>
                        </a:blipFill>
                      </a:tcPr>
                    </a:tc>
                    <a:tc>
                      <a:txBody>
                        <a:bodyPr/>
                        <a:lstStyle/>
                        <a:p>
                          <a:endParaRPr lang="es-ES"/>
                        </a:p>
                      </a:txBody>
                      <a:tcPr>
                        <a:blipFill rotWithShape="0">
                          <a:blip r:embed="rId6"/>
                          <a:stretch>
                            <a:fillRect l="-64271" t="-264800" r="-798" b="-1600"/>
                          </a:stretch>
                        </a:blipFill>
                      </a:tcPr>
                    </a:tc>
                  </a:tr>
                </a:tbl>
              </a:graphicData>
            </a:graphic>
          </p:graphicFrame>
        </mc:Fallback>
      </mc:AlternateContent>
      <p:sp>
        <p:nvSpPr>
          <p:cNvPr id="16" name="Cilindro 15"/>
          <p:cNvSpPr/>
          <p:nvPr/>
        </p:nvSpPr>
        <p:spPr>
          <a:xfrm>
            <a:off x="1566080" y="98346"/>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ilindro 16"/>
          <p:cNvSpPr/>
          <p:nvPr/>
        </p:nvSpPr>
        <p:spPr>
          <a:xfrm>
            <a:off x="1804390" y="95038"/>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ilindro 17"/>
          <p:cNvSpPr/>
          <p:nvPr/>
        </p:nvSpPr>
        <p:spPr>
          <a:xfrm>
            <a:off x="2030813" y="98346"/>
            <a:ext cx="226423" cy="24384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p:cNvSpPr/>
          <p:nvPr/>
        </p:nvSpPr>
        <p:spPr>
          <a:xfrm>
            <a:off x="444957" y="4761530"/>
            <a:ext cx="668277" cy="66827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latin typeface="Comic Sans MS" panose="030F0702030302020204" pitchFamily="66" charset="0"/>
              </a:rPr>
              <a:t>30</a:t>
            </a:r>
            <a:endParaRPr lang="es-ES" dirty="0">
              <a:latin typeface="Comic Sans MS" panose="030F0702030302020204" pitchFamily="66" charset="0"/>
            </a:endParaRPr>
          </a:p>
        </p:txBody>
      </p:sp>
      <p:pic>
        <p:nvPicPr>
          <p:cNvPr id="2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0503" y="4571670"/>
            <a:ext cx="642938" cy="642938"/>
          </a:xfrm>
          <a:prstGeom prst="rect">
            <a:avLst/>
          </a:prstGeom>
        </p:spPr>
      </p:pic>
    </p:spTree>
    <p:extLst>
      <p:ext uri="{BB962C8B-B14F-4D97-AF65-F5344CB8AC3E}">
        <p14:creationId xmlns:p14="http://schemas.microsoft.com/office/powerpoint/2010/main" val="16260305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p:txBody>
          <a:bodyPr/>
          <a:lstStyle/>
          <a:p>
            <a:r>
              <a:rPr lang="es-ES" dirty="0"/>
              <a:t>Los puentes de </a:t>
            </a:r>
            <a:r>
              <a:rPr lang="es-ES" dirty="0" err="1" smtClean="0"/>
              <a:t>königsberg</a:t>
            </a:r>
            <a:endParaRPr lang="es-ES" dirty="0" smtClean="0"/>
          </a:p>
          <a:p>
            <a:pPr marL="0" indent="0">
              <a:buNone/>
            </a:pPr>
            <a:r>
              <a:rPr lang="es-ES" dirty="0"/>
              <a:t>	</a:t>
            </a:r>
            <a:r>
              <a:rPr lang="es-ES" dirty="0" smtClean="0"/>
              <a:t>- ¿Quién planteó el problema y por qué?</a:t>
            </a:r>
          </a:p>
          <a:p>
            <a:pPr marL="0" indent="0">
              <a:buNone/>
            </a:pPr>
            <a:r>
              <a:rPr lang="es-ES" dirty="0" smtClean="0"/>
              <a:t>	- ¿Cuál es el problema?</a:t>
            </a:r>
          </a:p>
          <a:p>
            <a:pPr marL="0" indent="0">
              <a:buNone/>
            </a:pPr>
            <a:r>
              <a:rPr lang="es-ES" dirty="0"/>
              <a:t>	</a:t>
            </a:r>
            <a:r>
              <a:rPr lang="es-ES" dirty="0" smtClean="0"/>
              <a:t>- ¿A qué ramas de las matemáticas dio lugar?</a:t>
            </a:r>
          </a:p>
          <a:p>
            <a:pPr marL="0" indent="0">
              <a:buNone/>
            </a:pPr>
            <a:r>
              <a:rPr lang="es-ES" dirty="0"/>
              <a:t>	</a:t>
            </a:r>
            <a:r>
              <a:rPr lang="es-ES" dirty="0" smtClean="0"/>
              <a:t>- Relación con la asignatura</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pic>
        <p:nvPicPr>
          <p:cNvPr id="3074" name="Picture 2" descr="http://upload.wikimedia.org/wikipedia/commons/thumb/5/5d/Konigsberg_bridges.png/300px-Konigsberg_brid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592" y="3019215"/>
            <a:ext cx="1856304" cy="1460293"/>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curvada hacia arriba 2">
            <a:hlinkClick r:id="rId5" action="ppaction://hlinksldjump"/>
          </p:cNvPr>
          <p:cNvSpPr/>
          <p:nvPr/>
        </p:nvSpPr>
        <p:spPr>
          <a:xfrm>
            <a:off x="6425514" y="565939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124791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p:txBody>
          <a:bodyPr>
            <a:normAutofit fontScale="92500" lnSpcReduction="10000"/>
          </a:bodyPr>
          <a:lstStyle/>
          <a:p>
            <a:r>
              <a:rPr lang="es-ES" dirty="0" smtClean="0"/>
              <a:t>Teoría del juego: las tres (cuatro) en raya</a:t>
            </a:r>
          </a:p>
          <a:p>
            <a:pPr marL="0" indent="0">
              <a:buNone/>
            </a:pPr>
            <a:r>
              <a:rPr lang="es-ES" dirty="0"/>
              <a:t>	</a:t>
            </a:r>
            <a:r>
              <a:rPr lang="es-ES" dirty="0" smtClean="0"/>
              <a:t>- ¿Quién creó el juego? Historia de los juegos</a:t>
            </a:r>
          </a:p>
          <a:p>
            <a:pPr marL="0" indent="0">
              <a:buNone/>
            </a:pPr>
            <a:r>
              <a:rPr lang="es-ES" dirty="0"/>
              <a:t>	</a:t>
            </a:r>
            <a:r>
              <a:rPr lang="es-ES" dirty="0" smtClean="0"/>
              <a:t>- ¿Qué tiene que ver la matemática con las tres en raya?</a:t>
            </a:r>
          </a:p>
          <a:p>
            <a:pPr marL="0" indent="0">
              <a:buNone/>
            </a:pPr>
            <a:r>
              <a:rPr lang="es-ES" dirty="0"/>
              <a:t>	</a:t>
            </a:r>
            <a:r>
              <a:rPr lang="es-ES" dirty="0" smtClean="0"/>
              <a:t>- ¿Cuántos movimientos máximos pueden hacerse en una partida?</a:t>
            </a:r>
          </a:p>
          <a:p>
            <a:pPr marL="0" indent="0">
              <a:buNone/>
            </a:pPr>
            <a:r>
              <a:rPr lang="es-ES" dirty="0"/>
              <a:t>	</a:t>
            </a:r>
            <a:r>
              <a:rPr lang="es-ES" dirty="0" smtClean="0"/>
              <a:t>- ¿Cuántas partidas diferentes puede haber?</a:t>
            </a:r>
          </a:p>
          <a:p>
            <a:pPr marL="0" indent="0">
              <a:buNone/>
            </a:pPr>
            <a:r>
              <a:rPr lang="es-ES" dirty="0"/>
              <a:t>	</a:t>
            </a:r>
            <a:r>
              <a:rPr lang="es-ES" dirty="0" smtClean="0"/>
              <a:t>- Relación juegos-matemáticas-informática: la programación recursiva</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pic>
        <p:nvPicPr>
          <p:cNvPr id="4098" name="Picture 2" descr="http://1.bp.blogspot.com/-MjZ-fA2iy1w/TdKehxDEO1I/AAAAAAAAATA/rFFLet7zHts/s1600/CUATRO_EN_RAYA_489178d4cfcb0%25255B1%2525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35" y="1915222"/>
            <a:ext cx="1753365" cy="1425500"/>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curvada hacia arriba 7">
            <a:hlinkClick r:id="rId5" action="ppaction://hlinksldjump"/>
          </p:cNvPr>
          <p:cNvSpPr/>
          <p:nvPr/>
        </p:nvSpPr>
        <p:spPr>
          <a:xfrm>
            <a:off x="6425514" y="565939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298146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3" y="2788187"/>
            <a:ext cx="7704667" cy="3332816"/>
          </a:xfrm>
        </p:spPr>
        <p:txBody>
          <a:bodyPr>
            <a:normAutofit fontScale="77500" lnSpcReduction="20000"/>
          </a:bodyPr>
          <a:lstStyle/>
          <a:p>
            <a:r>
              <a:rPr lang="es-ES" dirty="0" smtClean="0"/>
              <a:t>Teoría del juego: el ajedrez (sucesiones, recuento…)</a:t>
            </a:r>
          </a:p>
          <a:p>
            <a:pPr marL="0" indent="0">
              <a:buNone/>
            </a:pPr>
            <a:r>
              <a:rPr lang="es-ES" dirty="0"/>
              <a:t>	</a:t>
            </a:r>
            <a:r>
              <a:rPr lang="es-ES" dirty="0" smtClean="0"/>
              <a:t>- ¿Quién creó el juego? Historia de los juegos</a:t>
            </a:r>
          </a:p>
          <a:p>
            <a:pPr marL="0" indent="0">
              <a:buNone/>
            </a:pPr>
            <a:r>
              <a:rPr lang="es-ES" dirty="0"/>
              <a:t>	</a:t>
            </a:r>
            <a:r>
              <a:rPr lang="es-ES" dirty="0" smtClean="0"/>
              <a:t>- Paradoja de los granos de arroz y el emperador chino</a:t>
            </a:r>
          </a:p>
          <a:p>
            <a:pPr marL="0" indent="0">
              <a:buNone/>
            </a:pPr>
            <a:r>
              <a:rPr lang="es-ES" dirty="0"/>
              <a:t>	</a:t>
            </a:r>
            <a:r>
              <a:rPr lang="es-ES" dirty="0" smtClean="0"/>
              <a:t>- ¿Qué tiene que ver la matemática con el ajedrez?</a:t>
            </a:r>
          </a:p>
          <a:p>
            <a:pPr marL="0" indent="0">
              <a:buNone/>
            </a:pPr>
            <a:r>
              <a:rPr lang="es-ES" dirty="0"/>
              <a:t>	</a:t>
            </a:r>
            <a:r>
              <a:rPr lang="es-ES" dirty="0" smtClean="0"/>
              <a:t>- ¿Cuántos movimientos en promedio tiene una partida? ¿Hay un tope de movimientos máximo?</a:t>
            </a:r>
          </a:p>
          <a:p>
            <a:pPr marL="0" indent="0">
              <a:buNone/>
            </a:pPr>
            <a:r>
              <a:rPr lang="es-ES" dirty="0"/>
              <a:t>	</a:t>
            </a:r>
            <a:r>
              <a:rPr lang="es-ES" dirty="0" smtClean="0"/>
              <a:t>- ¿Cuántas partidas diferentes puede haber?</a:t>
            </a:r>
          </a:p>
          <a:p>
            <a:pPr marL="0" indent="0">
              <a:buNone/>
            </a:pPr>
            <a:r>
              <a:rPr lang="es-ES" dirty="0"/>
              <a:t>	</a:t>
            </a:r>
            <a:r>
              <a:rPr lang="es-ES" dirty="0" smtClean="0"/>
              <a:t>- Relación juegos-matemáticas-informática: la programación recursiva. La potencia de los ordenadores. La mente humana contra la mente digital</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pic>
        <p:nvPicPr>
          <p:cNvPr id="2058" name="Picture 10" descr="http://us.123rf.com/400wm/400/400/hkratky/hkratky1102/hkratky110200041/8883548-tiro-de-macro-de-ajedrez-de-vidrio-contra-un-fondo-neg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6728" y="2936321"/>
            <a:ext cx="2137272" cy="1426629"/>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curvada hacia arriba 7">
            <a:hlinkClick r:id="rId5" action="ppaction://hlinksldjump"/>
          </p:cNvPr>
          <p:cNvSpPr/>
          <p:nvPr/>
        </p:nvSpPr>
        <p:spPr>
          <a:xfrm>
            <a:off x="6557319" y="5988654"/>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984029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fontScale="92500"/>
          </a:bodyPr>
          <a:lstStyle/>
          <a:p>
            <a:r>
              <a:rPr lang="es-ES" dirty="0" err="1" smtClean="0"/>
              <a:t>Criptología</a:t>
            </a:r>
            <a:r>
              <a:rPr lang="es-ES" dirty="0" smtClean="0"/>
              <a:t>: cifrando códigos</a:t>
            </a:r>
          </a:p>
          <a:p>
            <a:pPr marL="0" indent="0">
              <a:buNone/>
            </a:pPr>
            <a:r>
              <a:rPr lang="es-ES" dirty="0" smtClean="0"/>
              <a:t>	- ¿Qué es la </a:t>
            </a:r>
            <a:r>
              <a:rPr lang="es-ES" dirty="0" err="1" smtClean="0"/>
              <a:t>criptología</a:t>
            </a:r>
            <a:r>
              <a:rPr lang="es-ES" dirty="0" smtClean="0"/>
              <a:t>? ¿Para qué sirve?</a:t>
            </a:r>
          </a:p>
          <a:p>
            <a:pPr marL="0" indent="0">
              <a:buNone/>
            </a:pPr>
            <a:r>
              <a:rPr lang="es-ES" dirty="0"/>
              <a:t>	</a:t>
            </a:r>
            <a:r>
              <a:rPr lang="es-ES" dirty="0" smtClean="0"/>
              <a:t>- ¿Qué tiene que ver la matemática con las matemáticas?</a:t>
            </a:r>
          </a:p>
          <a:p>
            <a:pPr marL="0" indent="0">
              <a:buNone/>
            </a:pPr>
            <a:r>
              <a:rPr lang="es-ES" dirty="0"/>
              <a:t>	</a:t>
            </a:r>
            <a:r>
              <a:rPr lang="es-ES" dirty="0" smtClean="0"/>
              <a:t>- ¿Diferentes sistemas criptográficos?</a:t>
            </a:r>
          </a:p>
          <a:p>
            <a:pPr marL="0" indent="0">
              <a:buNone/>
            </a:pPr>
            <a:r>
              <a:rPr lang="es-ES" dirty="0"/>
              <a:t>	</a:t>
            </a:r>
            <a:r>
              <a:rPr lang="es-ES" dirty="0" smtClean="0"/>
              <a:t>- ¿Cuántas partidas diferentes puede haber?</a:t>
            </a:r>
          </a:p>
          <a:p>
            <a:pPr marL="0" indent="0">
              <a:buNone/>
            </a:pPr>
            <a:r>
              <a:rPr lang="es-ES" dirty="0"/>
              <a:t>	</a:t>
            </a:r>
            <a:r>
              <a:rPr lang="es-ES" dirty="0" smtClean="0"/>
              <a:t>- Relación juegos-matemáticas-informática: la programación recursiva</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6549081" y="5887626"/>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890345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fontScale="85000" lnSpcReduction="10000"/>
          </a:bodyPr>
          <a:lstStyle/>
          <a:p>
            <a:r>
              <a:rPr lang="es-ES" dirty="0" smtClean="0"/>
              <a:t>Virus: entre la vida y la muerte</a:t>
            </a:r>
          </a:p>
          <a:p>
            <a:pPr marL="0" indent="0">
              <a:buNone/>
            </a:pPr>
            <a:r>
              <a:rPr lang="es-ES" dirty="0" smtClean="0"/>
              <a:t>	- ¿Qué es una virus? ¿Es un ser vivo? ¿Cómo se reproduce?</a:t>
            </a:r>
          </a:p>
          <a:p>
            <a:pPr marL="0" indent="0">
              <a:buNone/>
            </a:pPr>
            <a:r>
              <a:rPr lang="es-ES" dirty="0"/>
              <a:t>	</a:t>
            </a:r>
            <a:r>
              <a:rPr lang="es-ES" dirty="0" smtClean="0"/>
              <a:t>- ¿Qué tiene que ver la reproducción vírica con las matemáticas?</a:t>
            </a:r>
          </a:p>
          <a:p>
            <a:pPr marL="0" indent="0">
              <a:buNone/>
            </a:pPr>
            <a:r>
              <a:rPr lang="es-ES" dirty="0"/>
              <a:t>	</a:t>
            </a:r>
            <a:r>
              <a:rPr lang="es-ES" dirty="0" smtClean="0"/>
              <a:t>- El cáncer. ¿Cómo se reproduce una célula cancerígena y qué diferencia hay con una célula sana?</a:t>
            </a:r>
          </a:p>
          <a:p>
            <a:pPr marL="0" indent="0">
              <a:buNone/>
            </a:pPr>
            <a:r>
              <a:rPr lang="es-ES" dirty="0"/>
              <a:t>	</a:t>
            </a:r>
            <a:r>
              <a:rPr lang="es-ES" dirty="0" smtClean="0"/>
              <a:t>- Busca qué tiempo tarda en reproducirse una célula. Si las células no muriesen, ¿cuántas células tendrías al cabo de un día? ¿Y al cabo de un mes? Busca el tamaño promedio de una célula. ¿Cuánto ocuparían dichas células si ninguna muriese?</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6590271" y="599633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101103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fontScale="92500" lnSpcReduction="10000"/>
          </a:bodyPr>
          <a:lstStyle/>
          <a:p>
            <a:r>
              <a:rPr lang="es-ES" dirty="0" smtClean="0"/>
              <a:t>El número áureo: entre las matemáticas y el arte</a:t>
            </a:r>
          </a:p>
          <a:p>
            <a:pPr marL="0" indent="0">
              <a:buNone/>
            </a:pPr>
            <a:r>
              <a:rPr lang="es-ES" dirty="0" smtClean="0"/>
              <a:t>	- El número áureo. Qué es. Formas de obtenerlo</a:t>
            </a:r>
          </a:p>
          <a:p>
            <a:pPr marL="0" indent="0">
              <a:buNone/>
            </a:pPr>
            <a:r>
              <a:rPr lang="es-ES" dirty="0"/>
              <a:t>	</a:t>
            </a:r>
            <a:r>
              <a:rPr lang="es-ES" dirty="0" smtClean="0"/>
              <a:t>- Usos del número áureo en el arte y la ciencia</a:t>
            </a:r>
          </a:p>
          <a:p>
            <a:pPr marL="0" indent="0">
              <a:buNone/>
            </a:pPr>
            <a:r>
              <a:rPr lang="es-ES" dirty="0"/>
              <a:t>	</a:t>
            </a:r>
            <a:r>
              <a:rPr lang="es-ES" dirty="0" smtClean="0"/>
              <a:t>- Apariciones del número áureo en la naturaleza</a:t>
            </a:r>
          </a:p>
          <a:p>
            <a:pPr marL="0" indent="0">
              <a:buNone/>
            </a:pPr>
            <a:r>
              <a:rPr lang="es-ES" dirty="0"/>
              <a:t>	</a:t>
            </a:r>
            <a:r>
              <a:rPr lang="es-ES" dirty="0" smtClean="0"/>
              <a:t>- El número áureo y las sucesiones. Sucesiones que llevan al número áureo</a:t>
            </a:r>
          </a:p>
          <a:p>
            <a:pPr marL="0" indent="0">
              <a:buNone/>
            </a:pPr>
            <a:r>
              <a:rPr lang="es-ES" dirty="0"/>
              <a:t>	</a:t>
            </a:r>
            <a:r>
              <a:rPr lang="es-ES" dirty="0" smtClean="0"/>
              <a:t>- Otras apariciones/curiosidades/historia/</a:t>
            </a:r>
            <a:r>
              <a:rPr lang="es-ES" dirty="0" err="1" smtClean="0"/>
              <a:t>etc</a:t>
            </a:r>
            <a:r>
              <a:rPr lang="es-ES" dirty="0" smtClean="0"/>
              <a:t> del número áureo</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6598509" y="599633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941195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a:bodyPr>
          <a:lstStyle/>
          <a:p>
            <a:r>
              <a:rPr lang="es-ES" dirty="0" smtClean="0"/>
              <a:t>Sucesiones famosas</a:t>
            </a:r>
          </a:p>
          <a:p>
            <a:pPr marL="0" indent="0">
              <a:buNone/>
            </a:pPr>
            <a:r>
              <a:rPr lang="es-ES" dirty="0" smtClean="0"/>
              <a:t>	- Sucesiones famosas. Término general. Creador de la sucesión. Historia</a:t>
            </a:r>
          </a:p>
          <a:p>
            <a:pPr marL="0" indent="0">
              <a:buNone/>
            </a:pPr>
            <a:r>
              <a:rPr lang="es-ES" dirty="0"/>
              <a:t>	</a:t>
            </a:r>
            <a:r>
              <a:rPr lang="es-ES" dirty="0" smtClean="0"/>
              <a:t>- ¿Por qué son famosas? ¿Usos?</a:t>
            </a:r>
          </a:p>
          <a:p>
            <a:pPr marL="0" indent="0">
              <a:buNone/>
            </a:pPr>
            <a:r>
              <a:rPr lang="es-ES" dirty="0"/>
              <a:t>	</a:t>
            </a:r>
            <a:r>
              <a:rPr lang="es-ES" dirty="0" smtClean="0"/>
              <a:t>-  Límites de dichas sucesiones</a:t>
            </a:r>
          </a:p>
          <a:p>
            <a:pPr marL="0" indent="0">
              <a:buNone/>
            </a:pPr>
            <a:r>
              <a:rPr lang="es-ES" dirty="0"/>
              <a:t>	</a:t>
            </a:r>
            <a:r>
              <a:rPr lang="es-ES" dirty="0" smtClean="0"/>
              <a:t>- Historia. Tipos de sucesiones. Curiosidades</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7199871" y="4629665"/>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809822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2. Variaciones</a:t>
            </a:r>
            <a:endParaRPr lang="es-E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2132" y="1068635"/>
                <a:ext cx="7886446" cy="5673687"/>
              </a:xfrm>
            </p:spPr>
            <p:txBody>
              <a:bodyPr>
                <a:normAutofit/>
              </a:bodyPr>
              <a:lstStyle/>
              <a:p>
                <a:pPr algn="just"/>
                <a:r>
                  <a:rPr lang="es-ES" dirty="0" smtClean="0"/>
                  <a:t>Se dice que realizamos variaciones de </a:t>
                </a:r>
                <a14:m>
                  <m:oMath xmlns:m="http://schemas.openxmlformats.org/officeDocument/2006/math">
                    <m:r>
                      <a:rPr lang="es-ES" i="1" dirty="0" smtClean="0">
                        <a:latin typeface="Cambria Math" panose="02040503050406030204" pitchFamily="18" charset="0"/>
                      </a:rPr>
                      <m:t>𝑚</m:t>
                    </m:r>
                  </m:oMath>
                </a14:m>
                <a:r>
                  <a:rPr lang="es-ES" dirty="0" smtClean="0"/>
                  <a:t> elementos tomados de </a:t>
                </a:r>
                <a14:m>
                  <m:oMath xmlns:m="http://schemas.openxmlformats.org/officeDocument/2006/math">
                    <m:r>
                      <a:rPr lang="es-ES" i="1" dirty="0" smtClean="0">
                        <a:latin typeface="Cambria Math" panose="02040503050406030204" pitchFamily="18" charset="0"/>
                      </a:rPr>
                      <m:t>𝑛</m:t>
                    </m:r>
                  </m:oMath>
                </a14:m>
                <a:r>
                  <a:rPr lang="es-ES" dirty="0" smtClean="0"/>
                  <a:t> en </a:t>
                </a:r>
                <a14:m>
                  <m:oMath xmlns:m="http://schemas.openxmlformats.org/officeDocument/2006/math">
                    <m:r>
                      <a:rPr lang="es-ES" i="1" dirty="0" smtClean="0">
                        <a:latin typeface="Cambria Math" panose="02040503050406030204" pitchFamily="18" charset="0"/>
                      </a:rPr>
                      <m:t>𝑛</m:t>
                    </m:r>
                  </m:oMath>
                </a14:m>
                <a:endParaRPr lang="es-ES" dirty="0" smtClean="0"/>
              </a:p>
              <a:p>
                <a:pPr algn="just"/>
                <a:r>
                  <a:rPr lang="es-ES" dirty="0" smtClean="0"/>
                  <a:t>En el ejemplo, realizamos variaciones de 7 elementos tomados de 3 en 3</a:t>
                </a:r>
              </a:p>
              <a:p>
                <a:pPr lvl="1" algn="just"/>
                <a14:m>
                  <m:oMath xmlns:m="http://schemas.openxmlformats.org/officeDocument/2006/math">
                    <m:r>
                      <a:rPr lang="es-ES" i="1" dirty="0" smtClean="0">
                        <a:latin typeface="Cambria Math" panose="02040503050406030204" pitchFamily="18" charset="0"/>
                      </a:rPr>
                      <m:t>𝑚</m:t>
                    </m:r>
                    <m:r>
                      <a:rPr lang="es-ES" i="1" dirty="0" smtClean="0">
                        <a:latin typeface="Cambria Math" panose="02040503050406030204" pitchFamily="18" charset="0"/>
                      </a:rPr>
                      <m:t>=7</m:t>
                    </m:r>
                  </m:oMath>
                </a14:m>
                <a:endParaRPr lang="es-ES" dirty="0" smtClean="0"/>
              </a:p>
              <a:p>
                <a:pPr lvl="1" algn="just"/>
                <a14:m>
                  <m:oMath xmlns:m="http://schemas.openxmlformats.org/officeDocument/2006/math">
                    <m:r>
                      <a:rPr lang="es-ES" i="1" dirty="0" smtClean="0">
                        <a:latin typeface="Cambria Math" panose="02040503050406030204" pitchFamily="18" charset="0"/>
                      </a:rPr>
                      <m:t>𝑛</m:t>
                    </m:r>
                    <m:r>
                      <a:rPr lang="es-ES" i="1" dirty="0" smtClean="0">
                        <a:latin typeface="Cambria Math" panose="02040503050406030204" pitchFamily="18" charset="0"/>
                      </a:rPr>
                      <m:t>=3</m:t>
                    </m:r>
                  </m:oMath>
                </a14:m>
                <a:endParaRPr lang="es-ES" dirty="0" smtClean="0"/>
              </a:p>
              <a:p>
                <a:pPr algn="just"/>
                <a:r>
                  <a:rPr lang="es-ES" dirty="0" smtClean="0">
                    <a:solidFill>
                      <a:srgbClr val="0070C0"/>
                    </a:solidFill>
                  </a:rPr>
                  <a:t>Ejemplo: ¿Cuántos números de tres cifras pueden formarse con los dígitos 1, 2, 3, 4, 5, 6 y 7, sin repetirlos?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2132" y="1068635"/>
                <a:ext cx="7886446" cy="5673687"/>
              </a:xfrm>
              <a:blipFill>
                <a:blip r:embed="rId3"/>
                <a:stretch>
                  <a:fillRect l="-1932" r="-1236"/>
                </a:stretch>
              </a:blipFill>
            </p:spPr>
            <p:txBody>
              <a:bodyPr/>
              <a:lstStyle/>
              <a:p>
                <a:r>
                  <a:rPr lang="es-ES">
                    <a:noFill/>
                  </a:rPr>
                  <a:t> </a:t>
                </a:r>
              </a:p>
            </p:txBody>
          </p:sp>
        </mc:Fallback>
      </mc:AlternateContent>
      <p:sp>
        <p:nvSpPr>
          <p:cNvPr id="4" name="Flowchart: Magnetic Disk 3"/>
          <p:cNvSpPr/>
          <p:nvPr/>
        </p:nvSpPr>
        <p:spPr>
          <a:xfrm>
            <a:off x="1113234"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owchart: Magnetic Disk 7"/>
          <p:cNvSpPr/>
          <p:nvPr/>
        </p:nvSpPr>
        <p:spPr>
          <a:xfrm>
            <a:off x="1994582"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owchart: Magnetic Disk 8"/>
          <p:cNvSpPr/>
          <p:nvPr/>
        </p:nvSpPr>
        <p:spPr>
          <a:xfrm>
            <a:off x="2214919"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owchart: Magnetic Disk 9"/>
          <p:cNvSpPr/>
          <p:nvPr/>
        </p:nvSpPr>
        <p:spPr>
          <a:xfrm>
            <a:off x="1333571"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owchart: Magnetic Disk 10"/>
          <p:cNvSpPr/>
          <p:nvPr/>
        </p:nvSpPr>
        <p:spPr>
          <a:xfrm>
            <a:off x="1553908" y="33607"/>
            <a:ext cx="220337" cy="147626"/>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owchart: Magnetic Disk 11"/>
          <p:cNvSpPr/>
          <p:nvPr/>
        </p:nvSpPr>
        <p:spPr>
          <a:xfrm>
            <a:off x="1774245" y="33607"/>
            <a:ext cx="220337" cy="14762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Tree>
    <p:extLst>
      <p:ext uri="{BB962C8B-B14F-4D97-AF65-F5344CB8AC3E}">
        <p14:creationId xmlns:p14="http://schemas.microsoft.com/office/powerpoint/2010/main" val="17987167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11435"/>
          </a:xfrm>
        </p:spPr>
        <p:txBody>
          <a:bodyPr>
            <a:normAutofit fontScale="90000"/>
          </a:bodyPr>
          <a:lstStyle/>
          <a:p>
            <a:r>
              <a:rPr lang="es-ES" dirty="0" smtClean="0"/>
              <a:t>Actividades investigación matemática</a:t>
            </a:r>
            <a:endParaRPr lang="es-ES" dirty="0"/>
          </a:p>
        </p:txBody>
      </p:sp>
      <p:sp>
        <p:nvSpPr>
          <p:cNvPr id="5" name="Content Placeholder 4"/>
          <p:cNvSpPr>
            <a:spLocks noGrp="1"/>
          </p:cNvSpPr>
          <p:nvPr>
            <p:ph idx="1"/>
          </p:nvPr>
        </p:nvSpPr>
        <p:spPr>
          <a:xfrm>
            <a:off x="982132" y="2881144"/>
            <a:ext cx="7704667" cy="3332816"/>
          </a:xfrm>
        </p:spPr>
        <p:txBody>
          <a:bodyPr>
            <a:normAutofit lnSpcReduction="10000"/>
          </a:bodyPr>
          <a:lstStyle/>
          <a:p>
            <a:r>
              <a:rPr lang="es-ES" dirty="0" smtClean="0"/>
              <a:t>Sucesiones aplicadas a problemas</a:t>
            </a:r>
          </a:p>
          <a:p>
            <a:pPr marL="0" indent="0">
              <a:buNone/>
            </a:pPr>
            <a:r>
              <a:rPr lang="es-ES" dirty="0" smtClean="0"/>
              <a:t>	- Busca o inventa problemas interesantes que puedan resolverse con sucesiones</a:t>
            </a:r>
          </a:p>
          <a:p>
            <a:pPr marL="0" indent="0">
              <a:buNone/>
            </a:pPr>
            <a:r>
              <a:rPr lang="es-ES" dirty="0"/>
              <a:t>	</a:t>
            </a:r>
            <a:r>
              <a:rPr lang="es-ES" dirty="0" smtClean="0"/>
              <a:t>- Plantea y resuelve el problema</a:t>
            </a:r>
          </a:p>
          <a:p>
            <a:pPr marL="0" indent="0">
              <a:buNone/>
            </a:pPr>
            <a:r>
              <a:rPr lang="es-ES" dirty="0"/>
              <a:t>	</a:t>
            </a:r>
            <a:r>
              <a:rPr lang="es-ES" dirty="0" smtClean="0"/>
              <a:t>- Utiliza todas las sucesiones (aritméticas, geométricas, u otras)</a:t>
            </a:r>
          </a:p>
          <a:p>
            <a:pPr marL="0" indent="0">
              <a:buNone/>
            </a:pPr>
            <a:r>
              <a:rPr lang="es-ES" dirty="0"/>
              <a:t>	</a:t>
            </a:r>
            <a:r>
              <a:rPr lang="es-ES" dirty="0" smtClean="0"/>
              <a:t>- Busca problemas en que haya que usar la suma de términos y los límites de sucesiones</a:t>
            </a:r>
            <a:endParaRPr lang="es-ES" dirty="0"/>
          </a:p>
        </p:txBody>
      </p:sp>
      <p:pic>
        <p:nvPicPr>
          <p:cNvPr id="1026" name="Picture 2" descr="http://clipstonevillage.co.uk/wp-content/uploads/2012/01/comings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8636"/>
            <a:ext cx="2252949" cy="16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269" y="6292812"/>
            <a:ext cx="565188" cy="565188"/>
          </a:xfrm>
          <a:prstGeom prst="rect">
            <a:avLst/>
          </a:prstGeom>
        </p:spPr>
      </p:pic>
      <p:sp>
        <p:nvSpPr>
          <p:cNvPr id="6" name="Content Placeholder 4"/>
          <p:cNvSpPr txBox="1">
            <a:spLocks/>
          </p:cNvSpPr>
          <p:nvPr/>
        </p:nvSpPr>
        <p:spPr>
          <a:xfrm>
            <a:off x="2739424" y="1068636"/>
            <a:ext cx="5947375" cy="1812508"/>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1500" dirty="0" smtClean="0"/>
              <a:t>Trabajo de investigación matemática</a:t>
            </a:r>
          </a:p>
          <a:p>
            <a:pPr marL="0" indent="0">
              <a:buFont typeface="Arial"/>
              <a:buNone/>
            </a:pPr>
            <a:r>
              <a:rPr lang="es-ES" sz="1500" dirty="0" smtClean="0"/>
              <a:t>Hay que cumplir los puntos marcados en el trabajo, aunque se puede ampliar lo que se quiera</a:t>
            </a:r>
          </a:p>
          <a:p>
            <a:pPr marL="0" indent="0">
              <a:buFont typeface="Arial"/>
              <a:buNone/>
            </a:pPr>
            <a:r>
              <a:rPr lang="es-ES" sz="1500" dirty="0" smtClean="0"/>
              <a:t>Formato digital: presentación, </a:t>
            </a:r>
            <a:r>
              <a:rPr lang="es-ES" sz="1500" dirty="0" err="1" smtClean="0"/>
              <a:t>pdf</a:t>
            </a:r>
            <a:r>
              <a:rPr lang="es-ES" sz="1500" dirty="0" smtClean="0"/>
              <a:t>, </a:t>
            </a:r>
            <a:r>
              <a:rPr lang="es-ES" sz="1500" dirty="0" err="1" smtClean="0"/>
              <a:t>doc</a:t>
            </a:r>
            <a:r>
              <a:rPr lang="es-ES" sz="1500" dirty="0" smtClean="0"/>
              <a:t>, </a:t>
            </a:r>
            <a:r>
              <a:rPr lang="es-ES" sz="1500" dirty="0" err="1" smtClean="0"/>
              <a:t>keynote</a:t>
            </a:r>
            <a:r>
              <a:rPr lang="es-ES" sz="1500" dirty="0" smtClean="0"/>
              <a:t>, etc.</a:t>
            </a:r>
          </a:p>
          <a:p>
            <a:pPr marL="0" indent="0">
              <a:buFont typeface="Arial"/>
              <a:buNone/>
            </a:pPr>
            <a:r>
              <a:rPr lang="es-ES" sz="1500" dirty="0" smtClean="0"/>
              <a:t>Evaluable originalidad, estructuración, </a:t>
            </a:r>
            <a:r>
              <a:rPr lang="es-ES" sz="1500" dirty="0" err="1" smtClean="0"/>
              <a:t>etc</a:t>
            </a:r>
            <a:endParaRPr lang="es-ES" sz="1500" dirty="0" smtClean="0"/>
          </a:p>
          <a:p>
            <a:pPr marL="0" indent="0">
              <a:buFont typeface="Arial"/>
              <a:buNone/>
            </a:pPr>
            <a:r>
              <a:rPr lang="es-ES" sz="1500" dirty="0" smtClean="0"/>
              <a:t>Se dan las pautas para la búsqueda, pero es sólo el comienzo</a:t>
            </a:r>
            <a:endParaRPr lang="es-ES" dirty="0"/>
          </a:p>
        </p:txBody>
      </p:sp>
      <p:sp>
        <p:nvSpPr>
          <p:cNvPr id="8" name="Flecha curvada hacia arriba 7">
            <a:hlinkClick r:id="rId4" action="ppaction://hlinksldjump"/>
          </p:cNvPr>
          <p:cNvSpPr/>
          <p:nvPr/>
        </p:nvSpPr>
        <p:spPr>
          <a:xfrm>
            <a:off x="6351373" y="5927052"/>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Flecha curvada hacia arriba 8">
            <a:hlinkClick r:id="rId4" action="ppaction://hlinksldjump"/>
          </p:cNvPr>
          <p:cNvSpPr/>
          <p:nvPr/>
        </p:nvSpPr>
        <p:spPr>
          <a:xfrm>
            <a:off x="6680886" y="5927052"/>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7481261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3906</TotalTime>
  <Words>4753</Words>
  <Application>Microsoft Office PowerPoint</Application>
  <PresentationFormat>Presentación en pantalla (4:3)</PresentationFormat>
  <Paragraphs>1334</Paragraphs>
  <Slides>90</Slides>
  <Notes>50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90</vt:i4>
      </vt:variant>
    </vt:vector>
  </HeadingPairs>
  <TitlesOfParts>
    <vt:vector size="96" baseType="lpstr">
      <vt:lpstr>Arial</vt:lpstr>
      <vt:lpstr>Calibri</vt:lpstr>
      <vt:lpstr>Cambria Math</vt:lpstr>
      <vt:lpstr>Comic Sans MS</vt:lpstr>
      <vt:lpstr>Corbel</vt:lpstr>
      <vt:lpstr>Parallax</vt:lpstr>
      <vt:lpstr>Combinatoria</vt:lpstr>
      <vt:lpstr>Ampliación matemáticas 4ESO</vt:lpstr>
      <vt:lpstr>Combinatoria</vt:lpstr>
      <vt:lpstr>Combinatoria</vt:lpstr>
      <vt:lpstr>1. Números factoriales</vt:lpstr>
      <vt:lpstr>1. Árboles de decisión</vt:lpstr>
      <vt:lpstr>2. Variaciones</vt:lpstr>
      <vt:lpstr>2. Variaciones</vt:lpstr>
      <vt:lpstr>2. Variaciones</vt:lpstr>
      <vt:lpstr>2. Variaciones</vt:lpstr>
      <vt:lpstr>2. Variaciones</vt:lpstr>
      <vt:lpstr>2. Variaciones</vt:lpstr>
      <vt:lpstr>3. Variaciones con repetición</vt:lpstr>
      <vt:lpstr>3. Variaciones con repetición</vt:lpstr>
      <vt:lpstr>3. Variaciones con repetición</vt:lpstr>
      <vt:lpstr>3. Variaciones con repetición</vt:lpstr>
      <vt:lpstr>3. Variaciones con repetición</vt:lpstr>
      <vt:lpstr>3. Variaciones con repetición</vt:lpstr>
      <vt:lpstr>3. Variaciones con repetición</vt:lpstr>
      <vt:lpstr>3. Variaciones con repetición</vt:lpstr>
      <vt:lpstr>3. Variaciones con repetición</vt:lpstr>
      <vt:lpstr>3. Variaciones con repetición</vt:lpstr>
      <vt:lpstr>4. Permutaciones</vt:lpstr>
      <vt:lpstr>4. Permutaciones</vt:lpstr>
      <vt:lpstr>4. Permutaciones</vt:lpstr>
      <vt:lpstr>4. Permutaciones</vt:lpstr>
      <vt:lpstr>4. Permutaciones</vt:lpstr>
      <vt:lpstr>4. Permutaciones</vt:lpstr>
      <vt:lpstr>4. Permutaciones</vt:lpstr>
      <vt:lpstr>4. Permutaciones</vt:lpstr>
      <vt:lpstr>4. Permutaciones</vt:lpstr>
      <vt:lpstr>4. Permutaciones</vt:lpstr>
      <vt:lpstr>4. Permutaciones</vt:lpstr>
      <vt:lpstr>4. Permutaciones</vt:lpstr>
      <vt:lpstr>5. Permutaciones con repetición</vt:lpstr>
      <vt:lpstr>5. Permutaciones con repetición</vt:lpstr>
      <vt:lpstr>5. Permutaciones con repetición</vt:lpstr>
      <vt:lpstr>5. Permutaciones con repetición</vt:lpstr>
      <vt:lpstr>5. Permutaciones con repetición</vt:lpstr>
      <vt:lpstr>5. Permutaciones con repetición</vt:lpstr>
      <vt:lpstr>5. Permutaciones con repetición</vt:lpstr>
      <vt:lpstr>5. Permutaciones con repetición</vt:lpstr>
      <vt:lpstr>5. Permutaciones con repetición</vt:lpstr>
      <vt:lpstr>6. Combinaciones</vt:lpstr>
      <vt:lpstr>6.1 Números combinatorios</vt:lpstr>
      <vt:lpstr>6.1 Números combinatorios</vt:lpstr>
      <vt:lpstr>6.1 Números combinatorios</vt:lpstr>
      <vt:lpstr>6.1 Números combinatorios</vt:lpstr>
      <vt:lpstr>6.1 Números combinatorios</vt:lpstr>
      <vt:lpstr>6.1 Números combinatorios</vt:lpstr>
      <vt:lpstr>6.1 Números combinatorios</vt:lpstr>
      <vt:lpstr>6.2 Combinaciones</vt:lpstr>
      <vt:lpstr>6.2. Combinaciones</vt:lpstr>
      <vt:lpstr>6.2. Combinaciones</vt:lpstr>
      <vt:lpstr>6.2. Combinaciones</vt:lpstr>
      <vt:lpstr>6.2. Combinaciones</vt:lpstr>
      <vt:lpstr>6.2. Combinaciones</vt:lpstr>
      <vt:lpstr>6.3 Combinaciones con repetición</vt:lpstr>
      <vt:lpstr>RESUMEN</vt:lpstr>
      <vt:lpstr>7.1 Ecuaciones factoriales</vt:lpstr>
      <vt:lpstr>1.7.1 Ecuaciones factoriales</vt:lpstr>
      <vt:lpstr>1.7.2 Ecuaciones combinatorias</vt:lpstr>
      <vt:lpstr>1.7.2 Ecuaciones combinatorias</vt:lpstr>
      <vt:lpstr>1.8. Binomio de Newton</vt:lpstr>
      <vt:lpstr>1.8.1 Binomio de Newton. Tartaglia</vt:lpstr>
      <vt:lpstr>1.8.1 Binomio de Newton. Tartaglia</vt:lpstr>
      <vt:lpstr>1.8.1 Binomio de Newton. Tartaglia</vt:lpstr>
      <vt:lpstr>1.8.1 Binomio de Newton. Tartaglia</vt:lpstr>
      <vt:lpstr>1.8.1 Binomio de Newton. Tartaglia</vt:lpstr>
      <vt:lpstr>1.8.1 Binomio de Newton. Tartaglia</vt:lpstr>
      <vt:lpstr>1.8.1 Binomio de Newton. Tartaglia</vt:lpstr>
      <vt:lpstr>1.8.1 Binomio de Newton. Tartaglia</vt:lpstr>
      <vt:lpstr>1.8.1 Binomio de Newton. Tartaglia</vt:lpstr>
      <vt:lpstr>1.8.2 Binomio de Newton</vt:lpstr>
      <vt:lpstr>1.8.2 Binomio de Newton</vt:lpstr>
      <vt:lpstr>1.8.2 Binomio de Newton</vt:lpstr>
      <vt:lpstr>1.8.2 Binomio de Newton</vt:lpstr>
      <vt:lpstr>1.8.3 Binomio de Newton. Término n</vt:lpstr>
      <vt:lpstr>1.8.3 Binomio de Newton. Término n</vt:lpstr>
      <vt:lpstr>1.8.3 Binomio de Newton. Término n</vt:lpstr>
      <vt:lpstr>1.8.3 Binomio de Newton. Término n</vt:lpstr>
      <vt:lpstr>1.8.3 Binomio de Newton. Término n</vt:lpstr>
      <vt:lpstr>Actividades investigación matemática</vt:lpstr>
      <vt:lpstr>Actividades investigación matemática</vt:lpstr>
      <vt:lpstr>Actividades investigación matemática</vt:lpstr>
      <vt:lpstr>Actividades investigación matemática</vt:lpstr>
      <vt:lpstr>Actividades investigación matemática</vt:lpstr>
      <vt:lpstr>Actividades investigación matemática</vt:lpstr>
      <vt:lpstr>Actividades investigación matemática</vt:lpstr>
      <vt:lpstr>Actividades investigación matemática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Ampliación matemáticas</dc:title>
  <dc:creator>Vik</dc:creator>
  <cp:lastModifiedBy>Victor Concejero Sanz</cp:lastModifiedBy>
  <cp:revision>82</cp:revision>
  <dcterms:created xsi:type="dcterms:W3CDTF">2013-09-07T09:11:55Z</dcterms:created>
  <dcterms:modified xsi:type="dcterms:W3CDTF">2019-05-08T07:23:55Z</dcterms:modified>
</cp:coreProperties>
</file>