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158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11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13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49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84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372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41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12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59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2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84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5F7D5-52F3-47B7-969D-B2B141DA28C4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98AD-90EE-4739-A065-C007CFEB93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00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66" Type="http://schemas.openxmlformats.org/officeDocument/2006/relationships/image" Target="../media/image65.png"/><Relationship Id="rId5" Type="http://schemas.openxmlformats.org/officeDocument/2006/relationships/image" Target="../media/image4.png"/><Relationship Id="rId61" Type="http://schemas.openxmlformats.org/officeDocument/2006/relationships/image" Target="../media/image60.png"/><Relationship Id="rId19" Type="http://schemas.openxmlformats.org/officeDocument/2006/relationships/image" Target="../media/image1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9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26" Type="http://schemas.openxmlformats.org/officeDocument/2006/relationships/image" Target="../media/image89.png"/><Relationship Id="rId39" Type="http://schemas.openxmlformats.org/officeDocument/2006/relationships/image" Target="../media/image102.png"/><Relationship Id="rId21" Type="http://schemas.openxmlformats.org/officeDocument/2006/relationships/image" Target="../media/image84.png"/><Relationship Id="rId34" Type="http://schemas.openxmlformats.org/officeDocument/2006/relationships/image" Target="../media/image97.png"/><Relationship Id="rId42" Type="http://schemas.openxmlformats.org/officeDocument/2006/relationships/image" Target="../media/image105.png"/><Relationship Id="rId47" Type="http://schemas.openxmlformats.org/officeDocument/2006/relationships/image" Target="../media/image110.png"/><Relationship Id="rId50" Type="http://schemas.openxmlformats.org/officeDocument/2006/relationships/image" Target="../media/image113.png"/><Relationship Id="rId55" Type="http://schemas.openxmlformats.org/officeDocument/2006/relationships/image" Target="../media/image118.png"/><Relationship Id="rId7" Type="http://schemas.openxmlformats.org/officeDocument/2006/relationships/image" Target="../media/image70.png"/><Relationship Id="rId2" Type="http://schemas.openxmlformats.org/officeDocument/2006/relationships/image" Target="../media/image1.jpeg"/><Relationship Id="rId16" Type="http://schemas.openxmlformats.org/officeDocument/2006/relationships/image" Target="../media/image79.png"/><Relationship Id="rId29" Type="http://schemas.openxmlformats.org/officeDocument/2006/relationships/image" Target="../media/image92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32" Type="http://schemas.openxmlformats.org/officeDocument/2006/relationships/image" Target="../media/image95.png"/><Relationship Id="rId37" Type="http://schemas.openxmlformats.org/officeDocument/2006/relationships/image" Target="../media/image100.png"/><Relationship Id="rId40" Type="http://schemas.openxmlformats.org/officeDocument/2006/relationships/image" Target="../media/image103.png"/><Relationship Id="rId45" Type="http://schemas.openxmlformats.org/officeDocument/2006/relationships/image" Target="../media/image108.png"/><Relationship Id="rId53" Type="http://schemas.openxmlformats.org/officeDocument/2006/relationships/image" Target="../media/image116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31" Type="http://schemas.openxmlformats.org/officeDocument/2006/relationships/image" Target="../media/image94.jpeg"/><Relationship Id="rId44" Type="http://schemas.openxmlformats.org/officeDocument/2006/relationships/image" Target="../media/image107.png"/><Relationship Id="rId52" Type="http://schemas.openxmlformats.org/officeDocument/2006/relationships/image" Target="../media/image115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Relationship Id="rId27" Type="http://schemas.openxmlformats.org/officeDocument/2006/relationships/image" Target="../media/image90.png"/><Relationship Id="rId30" Type="http://schemas.openxmlformats.org/officeDocument/2006/relationships/image" Target="../media/image93.png"/><Relationship Id="rId35" Type="http://schemas.openxmlformats.org/officeDocument/2006/relationships/image" Target="../media/image98.png"/><Relationship Id="rId43" Type="http://schemas.openxmlformats.org/officeDocument/2006/relationships/image" Target="../media/image106.png"/><Relationship Id="rId48" Type="http://schemas.openxmlformats.org/officeDocument/2006/relationships/image" Target="../media/image111.png"/><Relationship Id="rId56" Type="http://schemas.openxmlformats.org/officeDocument/2006/relationships/image" Target="../media/image119.png"/><Relationship Id="rId8" Type="http://schemas.openxmlformats.org/officeDocument/2006/relationships/image" Target="../media/image71.png"/><Relationship Id="rId51" Type="http://schemas.openxmlformats.org/officeDocument/2006/relationships/image" Target="../media/image114.png"/><Relationship Id="rId3" Type="http://schemas.openxmlformats.org/officeDocument/2006/relationships/image" Target="../media/image66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5" Type="http://schemas.openxmlformats.org/officeDocument/2006/relationships/image" Target="../media/image88.png"/><Relationship Id="rId33" Type="http://schemas.openxmlformats.org/officeDocument/2006/relationships/image" Target="../media/image96.png"/><Relationship Id="rId38" Type="http://schemas.openxmlformats.org/officeDocument/2006/relationships/image" Target="../media/image101.png"/><Relationship Id="rId46" Type="http://schemas.openxmlformats.org/officeDocument/2006/relationships/image" Target="../media/image109.png"/><Relationship Id="rId20" Type="http://schemas.openxmlformats.org/officeDocument/2006/relationships/image" Target="../media/image83.png"/><Relationship Id="rId41" Type="http://schemas.openxmlformats.org/officeDocument/2006/relationships/image" Target="../media/image104.png"/><Relationship Id="rId54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28" Type="http://schemas.openxmlformats.org/officeDocument/2006/relationships/image" Target="../media/image91.png"/><Relationship Id="rId36" Type="http://schemas.openxmlformats.org/officeDocument/2006/relationships/image" Target="../media/image99.png"/><Relationship Id="rId49" Type="http://schemas.openxmlformats.org/officeDocument/2006/relationships/image" Target="../media/image1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2.png"/><Relationship Id="rId18" Type="http://schemas.openxmlformats.org/officeDocument/2006/relationships/image" Target="../media/image137.png"/><Relationship Id="rId26" Type="http://schemas.openxmlformats.org/officeDocument/2006/relationships/image" Target="../media/image145.png"/><Relationship Id="rId3" Type="http://schemas.openxmlformats.org/officeDocument/2006/relationships/image" Target="../media/image122.png"/><Relationship Id="rId21" Type="http://schemas.openxmlformats.org/officeDocument/2006/relationships/image" Target="../media/image140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17" Type="http://schemas.openxmlformats.org/officeDocument/2006/relationships/image" Target="../media/image136.png"/><Relationship Id="rId25" Type="http://schemas.openxmlformats.org/officeDocument/2006/relationships/image" Target="../media/image144.png"/><Relationship Id="rId33" Type="http://schemas.openxmlformats.org/officeDocument/2006/relationships/image" Target="../media/image152.png"/><Relationship Id="rId2" Type="http://schemas.openxmlformats.org/officeDocument/2006/relationships/image" Target="../media/image121.jpeg"/><Relationship Id="rId16" Type="http://schemas.openxmlformats.org/officeDocument/2006/relationships/image" Target="../media/image135.png"/><Relationship Id="rId20" Type="http://schemas.openxmlformats.org/officeDocument/2006/relationships/image" Target="../media/image139.png"/><Relationship Id="rId29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24" Type="http://schemas.openxmlformats.org/officeDocument/2006/relationships/image" Target="../media/image143.png"/><Relationship Id="rId32" Type="http://schemas.openxmlformats.org/officeDocument/2006/relationships/image" Target="../media/image151.png"/><Relationship Id="rId5" Type="http://schemas.openxmlformats.org/officeDocument/2006/relationships/image" Target="../media/image124.png"/><Relationship Id="rId15" Type="http://schemas.openxmlformats.org/officeDocument/2006/relationships/image" Target="../media/image134.png"/><Relationship Id="rId23" Type="http://schemas.openxmlformats.org/officeDocument/2006/relationships/image" Target="../media/image142.png"/><Relationship Id="rId28" Type="http://schemas.openxmlformats.org/officeDocument/2006/relationships/image" Target="../media/image147.png"/><Relationship Id="rId10" Type="http://schemas.openxmlformats.org/officeDocument/2006/relationships/image" Target="../media/image129.png"/><Relationship Id="rId19" Type="http://schemas.openxmlformats.org/officeDocument/2006/relationships/image" Target="../media/image138.png"/><Relationship Id="rId31" Type="http://schemas.openxmlformats.org/officeDocument/2006/relationships/image" Target="../media/image150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Relationship Id="rId22" Type="http://schemas.openxmlformats.org/officeDocument/2006/relationships/image" Target="../media/image141.png"/><Relationship Id="rId27" Type="http://schemas.openxmlformats.org/officeDocument/2006/relationships/image" Target="../media/image146.png"/><Relationship Id="rId30" Type="http://schemas.openxmlformats.org/officeDocument/2006/relationships/image" Target="../media/image149.png"/><Relationship Id="rId8" Type="http://schemas.openxmlformats.org/officeDocument/2006/relationships/image" Target="../media/image127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2.png"/><Relationship Id="rId18" Type="http://schemas.openxmlformats.org/officeDocument/2006/relationships/image" Target="../media/image137.png"/><Relationship Id="rId26" Type="http://schemas.openxmlformats.org/officeDocument/2006/relationships/image" Target="../media/image145.png"/><Relationship Id="rId3" Type="http://schemas.openxmlformats.org/officeDocument/2006/relationships/image" Target="../media/image122.png"/><Relationship Id="rId21" Type="http://schemas.openxmlformats.org/officeDocument/2006/relationships/image" Target="../media/image140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17" Type="http://schemas.openxmlformats.org/officeDocument/2006/relationships/image" Target="../media/image136.png"/><Relationship Id="rId25" Type="http://schemas.openxmlformats.org/officeDocument/2006/relationships/image" Target="../media/image144.png"/><Relationship Id="rId33" Type="http://schemas.openxmlformats.org/officeDocument/2006/relationships/image" Target="../media/image157.png"/><Relationship Id="rId2" Type="http://schemas.openxmlformats.org/officeDocument/2006/relationships/image" Target="../media/image121.jpeg"/><Relationship Id="rId16" Type="http://schemas.openxmlformats.org/officeDocument/2006/relationships/image" Target="../media/image135.png"/><Relationship Id="rId20" Type="http://schemas.openxmlformats.org/officeDocument/2006/relationships/image" Target="../media/image139.png"/><Relationship Id="rId29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24" Type="http://schemas.openxmlformats.org/officeDocument/2006/relationships/image" Target="../media/image143.png"/><Relationship Id="rId32" Type="http://schemas.openxmlformats.org/officeDocument/2006/relationships/image" Target="../media/image156.png"/><Relationship Id="rId5" Type="http://schemas.openxmlformats.org/officeDocument/2006/relationships/image" Target="../media/image124.png"/><Relationship Id="rId15" Type="http://schemas.openxmlformats.org/officeDocument/2006/relationships/image" Target="../media/image134.png"/><Relationship Id="rId23" Type="http://schemas.openxmlformats.org/officeDocument/2006/relationships/image" Target="../media/image142.png"/><Relationship Id="rId28" Type="http://schemas.openxmlformats.org/officeDocument/2006/relationships/image" Target="../media/image147.png"/><Relationship Id="rId10" Type="http://schemas.openxmlformats.org/officeDocument/2006/relationships/image" Target="../media/image129.png"/><Relationship Id="rId19" Type="http://schemas.openxmlformats.org/officeDocument/2006/relationships/image" Target="../media/image138.png"/><Relationship Id="rId31" Type="http://schemas.openxmlformats.org/officeDocument/2006/relationships/image" Target="../media/image155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Relationship Id="rId22" Type="http://schemas.openxmlformats.org/officeDocument/2006/relationships/image" Target="../media/image141.png"/><Relationship Id="rId27" Type="http://schemas.openxmlformats.org/officeDocument/2006/relationships/image" Target="../media/image146.png"/><Relationship Id="rId30" Type="http://schemas.openxmlformats.org/officeDocument/2006/relationships/image" Target="../media/image154.png"/><Relationship Id="rId8" Type="http://schemas.openxmlformats.org/officeDocument/2006/relationships/image" Target="../media/image1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Operaciones con fracciones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1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multiplicacion enter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1269" y="571501"/>
            <a:ext cx="1390846" cy="145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7732" y="294974"/>
            <a:ext cx="7149870" cy="61220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862308" y="1152866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308" y="1152866"/>
                <a:ext cx="338554" cy="323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662408" y="1152866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408" y="1152866"/>
                <a:ext cx="338554" cy="3231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774387" y="1383710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387" y="1383710"/>
                <a:ext cx="444352" cy="323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830071" y="1641616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071" y="1641616"/>
                <a:ext cx="338554" cy="323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636661" y="1383710"/>
                <a:ext cx="48282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1" y="1383710"/>
                <a:ext cx="482824" cy="323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691662" y="1872460"/>
                <a:ext cx="58862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−11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62" y="1872460"/>
                <a:ext cx="588623" cy="323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2692201" y="1872459"/>
                <a:ext cx="48282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201" y="1872459"/>
                <a:ext cx="482824" cy="323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1691237" y="2481238"/>
                <a:ext cx="377026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237" y="2481238"/>
                <a:ext cx="377026" cy="3231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935353" y="2361210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353" y="2361210"/>
                <a:ext cx="444352" cy="3231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2230257" y="2486623"/>
                <a:ext cx="377026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257" y="2486623"/>
                <a:ext cx="377026" cy="3231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2672955" y="2361210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955" y="2361210"/>
                <a:ext cx="338554" cy="3231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682571" y="2615013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571" y="2615013"/>
                <a:ext cx="338554" cy="3231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2011235" y="2849960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235" y="2849960"/>
                <a:ext cx="444352" cy="3231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2513294" y="2849960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294" y="2849960"/>
                <a:ext cx="338554" cy="3231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2478126" y="3109867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126" y="3109867"/>
                <a:ext cx="338554" cy="323165"/>
              </a:xfrm>
              <a:prstGeom prst="rect">
                <a:avLst/>
              </a:prstGeom>
              <a:blipFill>
                <a:blip r:embed="rId18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2060980" y="373155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980" y="3731556"/>
                <a:ext cx="338554" cy="323165"/>
              </a:xfrm>
              <a:prstGeom prst="rect">
                <a:avLst/>
              </a:prstGeom>
              <a:blipFill>
                <a:blip r:embed="rId19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2511201" y="373155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201" y="3731556"/>
                <a:ext cx="338554" cy="3231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2506733" y="4018559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733" y="4018559"/>
                <a:ext cx="338554" cy="3231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/>
              <p:cNvSpPr txBox="1"/>
              <p:nvPr/>
            </p:nvSpPr>
            <p:spPr>
              <a:xfrm>
                <a:off x="1630880" y="442744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880" y="4427446"/>
                <a:ext cx="338554" cy="323165"/>
              </a:xfrm>
              <a:prstGeom prst="rect">
                <a:avLst/>
              </a:prstGeom>
              <a:blipFill>
                <a:blip r:embed="rId22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2107638" y="442744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55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638" y="4427446"/>
                <a:ext cx="338554" cy="323165"/>
              </a:xfrm>
              <a:prstGeom prst="rect">
                <a:avLst/>
              </a:prstGeom>
              <a:blipFill>
                <a:blip r:embed="rId23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2595059" y="442744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059" y="4427446"/>
                <a:ext cx="338554" cy="3231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1620217" y="4713059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217" y="4713059"/>
                <a:ext cx="338554" cy="323165"/>
              </a:xfrm>
              <a:prstGeom prst="rect">
                <a:avLst/>
              </a:prstGeom>
              <a:blipFill>
                <a:blip r:embed="rId25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2076713" y="4713059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713" y="4713059"/>
                <a:ext cx="338554" cy="323165"/>
              </a:xfrm>
              <a:prstGeom prst="rect">
                <a:avLst/>
              </a:prstGeom>
              <a:blipFill>
                <a:blip r:embed="rId26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2572656" y="4710477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2656" y="4710477"/>
                <a:ext cx="338554" cy="323165"/>
              </a:xfrm>
              <a:prstGeom prst="rect">
                <a:avLst/>
              </a:prstGeom>
              <a:blipFill>
                <a:blip r:embed="rId27"/>
                <a:stretch>
                  <a:fillRect r="-892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2096615" y="5480226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6615" y="5480226"/>
                <a:ext cx="338554" cy="323165"/>
              </a:xfrm>
              <a:prstGeom prst="rect">
                <a:avLst/>
              </a:prstGeom>
              <a:blipFill>
                <a:blip r:embed="rId28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2108563" y="5198012"/>
                <a:ext cx="33855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latin typeface="Cambria Math" panose="02040503050406030204" pitchFamily="18" charset="0"/>
                        </a:rPr>
                        <m:t>68</m:t>
                      </m:r>
                    </m:oMath>
                  </m:oMathPara>
                </a14:m>
                <a:endParaRPr lang="es-ES" sz="1500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563" y="5198012"/>
                <a:ext cx="338554" cy="323165"/>
              </a:xfrm>
              <a:prstGeom prst="rect">
                <a:avLst/>
              </a:prstGeom>
              <a:blipFill>
                <a:blip r:embed="rId29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4773034" y="1161658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034" y="1161658"/>
                <a:ext cx="338554" cy="32316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/>
              <p:cNvSpPr txBox="1"/>
              <p:nvPr/>
            </p:nvSpPr>
            <p:spPr>
              <a:xfrm>
                <a:off x="6127653" y="114739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653" y="1147391"/>
                <a:ext cx="338554" cy="32316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/>
              <p:cNvSpPr txBox="1"/>
              <p:nvPr/>
            </p:nvSpPr>
            <p:spPr>
              <a:xfrm>
                <a:off x="4623569" y="163614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Cuadro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569" y="1636141"/>
                <a:ext cx="338554" cy="32316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/>
              <p:cNvSpPr txBox="1"/>
              <p:nvPr/>
            </p:nvSpPr>
            <p:spPr>
              <a:xfrm>
                <a:off x="4623569" y="1383407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Cuadro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569" y="1383407"/>
                <a:ext cx="338554" cy="323165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/>
              <p:cNvSpPr txBox="1"/>
              <p:nvPr/>
            </p:nvSpPr>
            <p:spPr>
              <a:xfrm>
                <a:off x="5996807" y="163614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807" y="1636141"/>
                <a:ext cx="338554" cy="323165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6415453" y="164463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453" y="1644631"/>
                <a:ext cx="338554" cy="323165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/>
              <p:cNvSpPr txBox="1"/>
              <p:nvPr/>
            </p:nvSpPr>
            <p:spPr>
              <a:xfrm>
                <a:off x="6834099" y="164463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099" y="1644631"/>
                <a:ext cx="338554" cy="32316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5959815" y="1391766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815" y="1391766"/>
                <a:ext cx="444352" cy="32316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/>
              <p:cNvSpPr txBox="1"/>
              <p:nvPr/>
            </p:nvSpPr>
            <p:spPr>
              <a:xfrm>
                <a:off x="6422375" y="1374312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375" y="1374312"/>
                <a:ext cx="338554" cy="323165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6842536" y="1391766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536" y="1391766"/>
                <a:ext cx="444352" cy="323165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5287488" y="1878231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488" y="1878231"/>
                <a:ext cx="444352" cy="323165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/>
              <p:cNvSpPr txBox="1"/>
              <p:nvPr/>
            </p:nvSpPr>
            <p:spPr>
              <a:xfrm>
                <a:off x="5333329" y="2125284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329" y="2125284"/>
                <a:ext cx="338554" cy="323165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/>
              <p:cNvSpPr txBox="1"/>
              <p:nvPr/>
            </p:nvSpPr>
            <p:spPr>
              <a:xfrm>
                <a:off x="6265653" y="1860647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Cuadro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653" y="1860647"/>
                <a:ext cx="338554" cy="323165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/>
              <p:cNvSpPr txBox="1"/>
              <p:nvPr/>
            </p:nvSpPr>
            <p:spPr>
              <a:xfrm>
                <a:off x="6265653" y="2134324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CuadroTexto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653" y="2134324"/>
                <a:ext cx="338554" cy="323165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/>
              <p:cNvSpPr txBox="1"/>
              <p:nvPr/>
            </p:nvSpPr>
            <p:spPr>
              <a:xfrm>
                <a:off x="5397581" y="2361210"/>
                <a:ext cx="4443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Cuadro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81" y="2361210"/>
                <a:ext cx="444352" cy="323165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5445914" y="2615012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14" y="2615012"/>
                <a:ext cx="338554" cy="323165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/>
              <p:cNvSpPr txBox="1"/>
              <p:nvPr/>
            </p:nvSpPr>
            <p:spPr>
              <a:xfrm>
                <a:off x="6166084" y="2361209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Cuadro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084" y="2361209"/>
                <a:ext cx="338554" cy="323165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/>
              <p:cNvSpPr txBox="1"/>
              <p:nvPr/>
            </p:nvSpPr>
            <p:spPr>
              <a:xfrm>
                <a:off x="6147988" y="2615011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988" y="2615011"/>
                <a:ext cx="338554" cy="323165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5432749" y="3264549"/>
                <a:ext cx="33855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749" y="3264549"/>
                <a:ext cx="338554" cy="323165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/>
              <p:cNvSpPr txBox="1"/>
              <p:nvPr/>
            </p:nvSpPr>
            <p:spPr>
              <a:xfrm>
                <a:off x="5471420" y="3519779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CuadroTexto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420" y="3519779"/>
                <a:ext cx="287542" cy="323165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uadroTexto 51"/>
              <p:cNvSpPr txBox="1"/>
              <p:nvPr/>
            </p:nvSpPr>
            <p:spPr>
              <a:xfrm>
                <a:off x="6121882" y="3271449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CuadroTex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882" y="3271449"/>
                <a:ext cx="287542" cy="323165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/>
              <p:cNvSpPr txBox="1"/>
              <p:nvPr/>
            </p:nvSpPr>
            <p:spPr>
              <a:xfrm>
                <a:off x="6141670" y="3533105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670" y="3533105"/>
                <a:ext cx="287542" cy="323165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/>
              <p:cNvSpPr txBox="1"/>
              <p:nvPr/>
            </p:nvSpPr>
            <p:spPr>
              <a:xfrm>
                <a:off x="5384173" y="4209104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CuadroTexto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173" y="4209104"/>
                <a:ext cx="287542" cy="323165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uadroTexto 54"/>
              <p:cNvSpPr txBox="1"/>
              <p:nvPr/>
            </p:nvSpPr>
            <p:spPr>
              <a:xfrm>
                <a:off x="5854973" y="4209104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973" y="4209104"/>
                <a:ext cx="287542" cy="323165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uadroTexto 55"/>
              <p:cNvSpPr txBox="1"/>
              <p:nvPr/>
            </p:nvSpPr>
            <p:spPr>
              <a:xfrm>
                <a:off x="5340381" y="3966678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CuadroTexto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381" y="3966678"/>
                <a:ext cx="287542" cy="323165"/>
              </a:xfrm>
              <a:prstGeom prst="rect">
                <a:avLst/>
              </a:prstGeom>
              <a:blipFill>
                <a:blip r:embed="rId54"/>
                <a:stretch>
                  <a:fillRect r="-276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>
                <a:off x="5794884" y="3957886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884" y="3957886"/>
                <a:ext cx="287542" cy="323165"/>
              </a:xfrm>
              <a:prstGeom prst="rect">
                <a:avLst/>
              </a:prstGeom>
              <a:blipFill>
                <a:blip r:embed="rId55"/>
                <a:stretch>
                  <a:fillRect r="-276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uadroTexto 57"/>
              <p:cNvSpPr txBox="1"/>
              <p:nvPr/>
            </p:nvSpPr>
            <p:spPr>
              <a:xfrm>
                <a:off x="6287159" y="3956343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CuadroTexto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159" y="3956343"/>
                <a:ext cx="287542" cy="323165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uadroTexto 58"/>
              <p:cNvSpPr txBox="1"/>
              <p:nvPr/>
            </p:nvSpPr>
            <p:spPr>
              <a:xfrm>
                <a:off x="6265653" y="4217998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CuadroTexto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653" y="4217998"/>
                <a:ext cx="287542" cy="323165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uadroTexto 59"/>
              <p:cNvSpPr txBox="1"/>
              <p:nvPr/>
            </p:nvSpPr>
            <p:spPr>
              <a:xfrm>
                <a:off x="5577311" y="4446200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CuadroTex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11" y="4446200"/>
                <a:ext cx="287542" cy="323165"/>
              </a:xfrm>
              <a:prstGeom prst="rect">
                <a:avLst/>
              </a:prstGeom>
              <a:blipFill>
                <a:blip r:embed="rId58"/>
                <a:stretch>
                  <a:fillRect r="-276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/>
              <p:cNvSpPr txBox="1"/>
              <p:nvPr/>
            </p:nvSpPr>
            <p:spPr>
              <a:xfrm>
                <a:off x="5627532" y="4701678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CuadroTex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532" y="4701678"/>
                <a:ext cx="287542" cy="323165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uadroTexto 61"/>
              <p:cNvSpPr txBox="1"/>
              <p:nvPr/>
            </p:nvSpPr>
            <p:spPr>
              <a:xfrm>
                <a:off x="5935575" y="4446599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CuadroTexto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5575" y="4446599"/>
                <a:ext cx="287542" cy="323165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uadroTexto 62"/>
              <p:cNvSpPr txBox="1"/>
              <p:nvPr/>
            </p:nvSpPr>
            <p:spPr>
              <a:xfrm>
                <a:off x="5928646" y="4691746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Cuadro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646" y="4691746"/>
                <a:ext cx="287542" cy="323165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adroTexto 63"/>
              <p:cNvSpPr txBox="1"/>
              <p:nvPr/>
            </p:nvSpPr>
            <p:spPr>
              <a:xfrm>
                <a:off x="5586978" y="5157845"/>
                <a:ext cx="644311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25·6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CuadroTex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978" y="5157845"/>
                <a:ext cx="644311" cy="323165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uadroTexto 64"/>
              <p:cNvSpPr txBox="1"/>
              <p:nvPr/>
            </p:nvSpPr>
            <p:spPr>
              <a:xfrm>
                <a:off x="5633016" y="5407214"/>
                <a:ext cx="533068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5·6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CuadroTexto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016" y="5407214"/>
                <a:ext cx="533068" cy="323165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/>
              <p:cNvSpPr txBox="1"/>
              <p:nvPr/>
            </p:nvSpPr>
            <p:spPr>
              <a:xfrm>
                <a:off x="5397581" y="5827728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CuadroTex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81" y="5827728"/>
                <a:ext cx="287542" cy="323165"/>
              </a:xfrm>
              <a:prstGeom prst="rect">
                <a:avLst/>
              </a:prstGeom>
              <a:blipFill>
                <a:blip r:embed="rId64"/>
                <a:stretch>
                  <a:fillRect r="-2708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uadroTexto 66"/>
              <p:cNvSpPr txBox="1"/>
              <p:nvPr/>
            </p:nvSpPr>
            <p:spPr>
              <a:xfrm>
                <a:off x="5458956" y="6103105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CuadroTexto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956" y="6103105"/>
                <a:ext cx="287542" cy="323165"/>
              </a:xfrm>
              <a:prstGeom prst="rect">
                <a:avLst/>
              </a:prstGeom>
              <a:blipFill>
                <a:blip r:embed="rId6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uadroTexto 67"/>
              <p:cNvSpPr txBox="1"/>
              <p:nvPr/>
            </p:nvSpPr>
            <p:spPr>
              <a:xfrm>
                <a:off x="5976275" y="5989311"/>
                <a:ext cx="28754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5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sz="1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CuadroTex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275" y="5989311"/>
                <a:ext cx="287542" cy="323165"/>
              </a:xfrm>
              <a:prstGeom prst="rect">
                <a:avLst/>
              </a:prstGeom>
              <a:blipFill>
                <a:blip r:embed="rId6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93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multiplicacion enter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1269" y="571501"/>
            <a:ext cx="1390846" cy="145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" y="473357"/>
            <a:ext cx="6761285" cy="10049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968460" y="1478314"/>
                <a:ext cx="6057363" cy="8082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60" y="1478314"/>
                <a:ext cx="6057363" cy="80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ángulo 69"/>
              <p:cNvSpPr/>
              <p:nvPr/>
            </p:nvSpPr>
            <p:spPr>
              <a:xfrm>
                <a:off x="1011549" y="2405066"/>
                <a:ext cx="6014274" cy="8082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num>
                            <m:den>
                              <m:borderBox>
                                <m:borderBox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70" name="Rectángulo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49" y="2405066"/>
                <a:ext cx="6014274" cy="80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ángulo 70"/>
              <p:cNvSpPr/>
              <p:nvPr/>
            </p:nvSpPr>
            <p:spPr>
              <a:xfrm>
                <a:off x="3647900" y="3413773"/>
                <a:ext cx="2878993" cy="807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71" name="Rectángulo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900" y="3413773"/>
                <a:ext cx="2878993" cy="8074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ángulo 71"/>
              <p:cNvSpPr/>
              <p:nvPr/>
            </p:nvSpPr>
            <p:spPr>
              <a:xfrm>
                <a:off x="3913998" y="4284977"/>
                <a:ext cx="2467342" cy="807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borderBox>
                        <m:borderBox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/>
                      </m:borderBox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72" name="Rectángulo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98" y="4284977"/>
                <a:ext cx="2467342" cy="8074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ángulo 72"/>
              <p:cNvSpPr/>
              <p:nvPr/>
            </p:nvSpPr>
            <p:spPr>
              <a:xfrm>
                <a:off x="3913998" y="5183324"/>
                <a:ext cx="2346796" cy="807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73" name="Rectángulo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98" y="5183324"/>
                <a:ext cx="2346796" cy="8074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ángulo 73"/>
              <p:cNvSpPr/>
              <p:nvPr/>
            </p:nvSpPr>
            <p:spPr>
              <a:xfrm>
                <a:off x="6762705" y="5201586"/>
                <a:ext cx="561692" cy="807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74" name="Rectángulo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705" y="5201586"/>
                <a:ext cx="561692" cy="8074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CuadroTexto 68"/>
              <p:cNvSpPr txBox="1"/>
              <p:nvPr/>
            </p:nvSpPr>
            <p:spPr>
              <a:xfrm>
                <a:off x="2039580" y="188486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9" name="CuadroTex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580" y="1884868"/>
                <a:ext cx="37061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CuadroTexto 75"/>
              <p:cNvSpPr txBox="1"/>
              <p:nvPr/>
            </p:nvSpPr>
            <p:spPr>
              <a:xfrm>
                <a:off x="3110700" y="1909302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6" name="CuadroTexto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700" y="1909302"/>
                <a:ext cx="37061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CuadroTexto 76"/>
              <p:cNvSpPr txBox="1"/>
              <p:nvPr/>
            </p:nvSpPr>
            <p:spPr>
              <a:xfrm>
                <a:off x="4414415" y="188486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7" name="CuadroTexto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415" y="1884868"/>
                <a:ext cx="37061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CuadroTexto 77"/>
              <p:cNvSpPr txBox="1"/>
              <p:nvPr/>
            </p:nvSpPr>
            <p:spPr>
              <a:xfrm>
                <a:off x="6278385" y="188486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8" name="CuadroTexto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385" y="1884868"/>
                <a:ext cx="37061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CuadroTexto 78"/>
              <p:cNvSpPr txBox="1"/>
              <p:nvPr/>
            </p:nvSpPr>
            <p:spPr>
              <a:xfrm>
                <a:off x="2040541" y="2801762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9" name="CuadroTexto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541" y="2801762"/>
                <a:ext cx="37061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CuadroTexto 79"/>
              <p:cNvSpPr txBox="1"/>
              <p:nvPr/>
            </p:nvSpPr>
            <p:spPr>
              <a:xfrm>
                <a:off x="2039580" y="2439851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0" name="CuadroTexto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580" y="2439851"/>
                <a:ext cx="37061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CuadroTexto 80"/>
              <p:cNvSpPr txBox="1"/>
              <p:nvPr/>
            </p:nvSpPr>
            <p:spPr>
              <a:xfrm>
                <a:off x="3173787" y="2823107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1" name="CuadroTexto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787" y="2823107"/>
                <a:ext cx="37061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CuadroTexto 81"/>
              <p:cNvSpPr txBox="1"/>
              <p:nvPr/>
            </p:nvSpPr>
            <p:spPr>
              <a:xfrm>
                <a:off x="3176142" y="2453775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2" name="CuadroTexto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142" y="2453775"/>
                <a:ext cx="370614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CuadroTexto 82"/>
              <p:cNvSpPr txBox="1"/>
              <p:nvPr/>
            </p:nvSpPr>
            <p:spPr>
              <a:xfrm>
                <a:off x="4458807" y="2801762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3" name="CuadroTexto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807" y="2801762"/>
                <a:ext cx="370614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CuadroTexto 83"/>
              <p:cNvSpPr txBox="1"/>
              <p:nvPr/>
            </p:nvSpPr>
            <p:spPr>
              <a:xfrm>
                <a:off x="4458807" y="241874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4" name="CuadroTexto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807" y="2418748"/>
                <a:ext cx="370614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CuadroTexto 84"/>
              <p:cNvSpPr txBox="1"/>
              <p:nvPr/>
            </p:nvSpPr>
            <p:spPr>
              <a:xfrm>
                <a:off x="6340361" y="2823107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5" name="CuadroTexto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361" y="2823107"/>
                <a:ext cx="370614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CuadroTexto 85"/>
              <p:cNvSpPr txBox="1"/>
              <p:nvPr/>
            </p:nvSpPr>
            <p:spPr>
              <a:xfrm>
                <a:off x="6312478" y="2453775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6" name="CuadroTexto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478" y="2453775"/>
                <a:ext cx="370614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CuadroTexto 86"/>
              <p:cNvSpPr txBox="1"/>
              <p:nvPr/>
            </p:nvSpPr>
            <p:spPr>
              <a:xfrm>
                <a:off x="4007552" y="3817473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7" name="CuadroTexto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552" y="3817473"/>
                <a:ext cx="370614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CuadroTexto 87"/>
              <p:cNvSpPr txBox="1"/>
              <p:nvPr/>
            </p:nvSpPr>
            <p:spPr>
              <a:xfrm>
                <a:off x="4007552" y="3454085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8" name="CuadroTexto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552" y="3454085"/>
                <a:ext cx="370614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CuadroTexto 88"/>
              <p:cNvSpPr txBox="1"/>
              <p:nvPr/>
            </p:nvSpPr>
            <p:spPr>
              <a:xfrm>
                <a:off x="4890240" y="3824699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9" name="CuadroTexto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240" y="3824699"/>
                <a:ext cx="370614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CuadroTexto 89"/>
              <p:cNvSpPr txBox="1"/>
              <p:nvPr/>
            </p:nvSpPr>
            <p:spPr>
              <a:xfrm>
                <a:off x="4789129" y="3455367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0" name="CuadroTexto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129" y="3455367"/>
                <a:ext cx="543739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CuadroTexto 90"/>
              <p:cNvSpPr txBox="1"/>
              <p:nvPr/>
            </p:nvSpPr>
            <p:spPr>
              <a:xfrm>
                <a:off x="5470376" y="3834233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1" name="CuadroTexto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376" y="3834233"/>
                <a:ext cx="37061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CuadroTexto 91"/>
              <p:cNvSpPr txBox="1"/>
              <p:nvPr/>
            </p:nvSpPr>
            <p:spPr>
              <a:xfrm>
                <a:off x="5470376" y="3464901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2" name="CuadroTexto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376" y="3464901"/>
                <a:ext cx="370614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CuadroTexto 92"/>
              <p:cNvSpPr txBox="1"/>
              <p:nvPr/>
            </p:nvSpPr>
            <p:spPr>
              <a:xfrm>
                <a:off x="6063099" y="3834233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3" name="CuadroTexto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099" y="3834233"/>
                <a:ext cx="37061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CuadroTexto 93"/>
              <p:cNvSpPr txBox="1"/>
              <p:nvPr/>
            </p:nvSpPr>
            <p:spPr>
              <a:xfrm>
                <a:off x="5961432" y="3455367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4" name="CuadroTexto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432" y="3455367"/>
                <a:ext cx="543739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CuadroTexto 94"/>
              <p:cNvSpPr txBox="1"/>
              <p:nvPr/>
            </p:nvSpPr>
            <p:spPr>
              <a:xfrm>
                <a:off x="4028249" y="4319345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5" name="CuadroTexto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249" y="4319345"/>
                <a:ext cx="370614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5" name="Picture 2" descr="Resultado de imagen de dividir fracciones"/>
          <p:cNvPicPr>
            <a:picLocks noChangeAspect="1" noChangeArrowheads="1"/>
          </p:cNvPicPr>
          <p:nvPr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801" y="4934420"/>
            <a:ext cx="2675558" cy="92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multiplicar fracciones"/>
          <p:cNvPicPr>
            <a:picLocks noChangeAspect="1" noChangeArrowheads="1"/>
          </p:cNvPicPr>
          <p:nvPr/>
        </p:nvPicPr>
        <p:blipFill rotWithShape="1"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28325" y="3817474"/>
            <a:ext cx="1842224" cy="90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8" name="CuadroTexto 97"/>
              <p:cNvSpPr txBox="1"/>
              <p:nvPr/>
            </p:nvSpPr>
            <p:spPr>
              <a:xfrm>
                <a:off x="4028249" y="4723046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8" name="CuadroTexto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249" y="4723046"/>
                <a:ext cx="370614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CuadroTexto 98"/>
              <p:cNvSpPr txBox="1"/>
              <p:nvPr/>
            </p:nvSpPr>
            <p:spPr>
              <a:xfrm>
                <a:off x="4726912" y="4332917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9" name="CuadroTexto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912" y="4332917"/>
                <a:ext cx="370614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CuadroTexto 99"/>
              <p:cNvSpPr txBox="1"/>
              <p:nvPr/>
            </p:nvSpPr>
            <p:spPr>
              <a:xfrm>
                <a:off x="4718118" y="4702249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0" name="CuadroTexto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118" y="4702249"/>
                <a:ext cx="370614" cy="36933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CuadroTexto 100"/>
              <p:cNvSpPr txBox="1"/>
              <p:nvPr/>
            </p:nvSpPr>
            <p:spPr>
              <a:xfrm>
                <a:off x="4371091" y="4517583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1" name="CuadroTexto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091" y="4517583"/>
                <a:ext cx="415498" cy="369332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CuadroTexto 101"/>
              <p:cNvSpPr txBox="1"/>
              <p:nvPr/>
            </p:nvSpPr>
            <p:spPr>
              <a:xfrm>
                <a:off x="5360025" y="4341321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2" name="CuadroTexto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025" y="4341321"/>
                <a:ext cx="370614" cy="369332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CuadroTexto 102"/>
              <p:cNvSpPr txBox="1"/>
              <p:nvPr/>
            </p:nvSpPr>
            <p:spPr>
              <a:xfrm>
                <a:off x="5332868" y="468662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3" name="CuadroTexto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868" y="4686628"/>
                <a:ext cx="370614" cy="369332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CuadroTexto 103"/>
              <p:cNvSpPr txBox="1"/>
              <p:nvPr/>
            </p:nvSpPr>
            <p:spPr>
              <a:xfrm>
                <a:off x="5909994" y="4710653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4" name="CuadroTexto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994" y="4710653"/>
                <a:ext cx="370614" cy="369332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CuadroTexto 104"/>
              <p:cNvSpPr txBox="1"/>
              <p:nvPr/>
            </p:nvSpPr>
            <p:spPr>
              <a:xfrm>
                <a:off x="5937151" y="4353714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5" name="CuadroTexto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51" y="4353714"/>
                <a:ext cx="370614" cy="369332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CuadroTexto 105"/>
              <p:cNvSpPr txBox="1"/>
              <p:nvPr/>
            </p:nvSpPr>
            <p:spPr>
              <a:xfrm>
                <a:off x="3976568" y="5586224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6" name="CuadroTexto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568" y="5586224"/>
                <a:ext cx="498855" cy="369332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CuadroTexto 106"/>
              <p:cNvSpPr txBox="1"/>
              <p:nvPr/>
            </p:nvSpPr>
            <p:spPr>
              <a:xfrm>
                <a:off x="4562143" y="5607798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7" name="CuadroTexto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143" y="5607798"/>
                <a:ext cx="498855" cy="369332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CuadroTexto 107"/>
              <p:cNvSpPr txBox="1"/>
              <p:nvPr/>
            </p:nvSpPr>
            <p:spPr>
              <a:xfrm>
                <a:off x="5147669" y="5625382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8" name="CuadroTexto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669" y="5625382"/>
                <a:ext cx="498855" cy="369332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9" name="CuadroTexto 108"/>
              <p:cNvSpPr txBox="1"/>
              <p:nvPr/>
            </p:nvSpPr>
            <p:spPr>
              <a:xfrm>
                <a:off x="5730639" y="5621393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9" name="CuadroTexto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639" y="5621393"/>
                <a:ext cx="498855" cy="369332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CuadroTexto 109"/>
              <p:cNvSpPr txBox="1"/>
              <p:nvPr/>
            </p:nvSpPr>
            <p:spPr>
              <a:xfrm>
                <a:off x="3976568" y="5227365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0" name="CuadroTexto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568" y="5227365"/>
                <a:ext cx="498855" cy="369332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CuadroTexto 110"/>
              <p:cNvSpPr txBox="1"/>
              <p:nvPr/>
            </p:nvSpPr>
            <p:spPr>
              <a:xfrm>
                <a:off x="4555816" y="5227365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1" name="CuadroTexto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816" y="5227365"/>
                <a:ext cx="498855" cy="369332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CuadroTexto 111"/>
              <p:cNvSpPr txBox="1"/>
              <p:nvPr/>
            </p:nvSpPr>
            <p:spPr>
              <a:xfrm>
                <a:off x="5156828" y="5240037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2" name="CuadroTexto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828" y="5240037"/>
                <a:ext cx="498855" cy="369332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CuadroTexto 112"/>
              <p:cNvSpPr txBox="1"/>
              <p:nvPr/>
            </p:nvSpPr>
            <p:spPr>
              <a:xfrm>
                <a:off x="5739789" y="5219111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3" name="CuadroTexto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789" y="5219111"/>
                <a:ext cx="498855" cy="369332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CuadroTexto 113"/>
              <p:cNvSpPr txBox="1"/>
              <p:nvPr/>
            </p:nvSpPr>
            <p:spPr>
              <a:xfrm>
                <a:off x="6792657" y="5236805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4" name="CuadroTexto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57" y="5236805"/>
                <a:ext cx="498855" cy="369332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5" name="CuadroTexto 114"/>
              <p:cNvSpPr txBox="1"/>
              <p:nvPr/>
            </p:nvSpPr>
            <p:spPr>
              <a:xfrm>
                <a:off x="6812931" y="5639655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5" name="CuadroTexto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2931" y="5639655"/>
                <a:ext cx="498855" cy="369332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6" name="Rectángulo 115"/>
              <p:cNvSpPr/>
              <p:nvPr/>
            </p:nvSpPr>
            <p:spPr>
              <a:xfrm>
                <a:off x="7422089" y="5201586"/>
                <a:ext cx="561692" cy="807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num>
                        <m:den>
                          <m:borderBox>
                            <m:borderBox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6" name="Rectángulo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089" y="5201586"/>
                <a:ext cx="561692" cy="807401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CuadroTexto 116"/>
              <p:cNvSpPr txBox="1"/>
              <p:nvPr/>
            </p:nvSpPr>
            <p:spPr>
              <a:xfrm>
                <a:off x="7522377" y="5236805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7" name="CuadroTexto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377" y="5236805"/>
                <a:ext cx="370614" cy="369332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CuadroTexto 117"/>
              <p:cNvSpPr txBox="1"/>
              <p:nvPr/>
            </p:nvSpPr>
            <p:spPr>
              <a:xfrm>
                <a:off x="7472315" y="5639655"/>
                <a:ext cx="498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8" name="CuadroTexto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315" y="5639655"/>
                <a:ext cx="498855" cy="369332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ángulo 118"/>
              <p:cNvSpPr/>
              <p:nvPr/>
            </p:nvSpPr>
            <p:spPr>
              <a:xfrm>
                <a:off x="8149390" y="5174592"/>
                <a:ext cx="669414" cy="93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borderBox>
                                <m:borderBox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num>
                            <m:den>
                              <m:borderBox>
                                <m:borderBox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den>
                          </m:f>
                        </m:e>
                      </m:borderBox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19" name="Rectángulo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390" y="5174592"/>
                <a:ext cx="669414" cy="930126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CuadroTexto 119"/>
              <p:cNvSpPr txBox="1"/>
              <p:nvPr/>
            </p:nvSpPr>
            <p:spPr>
              <a:xfrm>
                <a:off x="8304892" y="5231176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20" name="CuadroTexto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892" y="5231176"/>
                <a:ext cx="370614" cy="369332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1" name="CuadroTexto 120"/>
              <p:cNvSpPr txBox="1"/>
              <p:nvPr/>
            </p:nvSpPr>
            <p:spPr>
              <a:xfrm>
                <a:off x="8298790" y="5616442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21" name="CuadroTexto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8790" y="5616442"/>
                <a:ext cx="370614" cy="369332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7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0" grpId="0"/>
      <p:bldP spid="71" grpId="0"/>
      <p:bldP spid="72" grpId="0"/>
      <p:bldP spid="73" grpId="0"/>
      <p:bldP spid="74" grpId="0"/>
      <p:bldP spid="69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74785" y="606669"/>
            <a:ext cx="81065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En un instituto hay tres segundos de ESO, uno con 20 alumnos, otro con 24 y otro con 28.</a:t>
            </a:r>
          </a:p>
          <a:p>
            <a:pPr algn="just"/>
            <a:r>
              <a:rPr lang="es-ES" dirty="0" smtClean="0"/>
              <a:t>Se quiere hacer una movida con ellos, de forma que tienen que formarse grupos del mismo tamaño, sin mezclar clases, del mayor tamaño posible.</a:t>
            </a:r>
          </a:p>
          <a:p>
            <a:pPr algn="just"/>
            <a:r>
              <a:rPr lang="es-ES" dirty="0" smtClean="0"/>
              <a:t>Determina: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El tamaño de los grupos.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Cuántos grupos salen en cada clase.</a:t>
            </a:r>
            <a:endParaRPr lang="es-ES" dirty="0"/>
          </a:p>
        </p:txBody>
      </p:sp>
      <p:pic>
        <p:nvPicPr>
          <p:cNvPr id="2050" name="Picture 2" descr="Resultado de imagen de criba eratosten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2152" y="2637994"/>
            <a:ext cx="4847247" cy="401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51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74785" y="606669"/>
            <a:ext cx="81065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En un instituto hay tres segundos de ESO, uno con 20 alumnos, otro con 24 y otro con 28.</a:t>
            </a:r>
          </a:p>
          <a:p>
            <a:pPr algn="just"/>
            <a:r>
              <a:rPr lang="es-ES" dirty="0" smtClean="0"/>
              <a:t>Se quiere hacer una movida con ellos, de forma que tienen que formarse grupos del mismo tamaño, sin mezclar clases, del mayor tamaño posible.</a:t>
            </a:r>
          </a:p>
          <a:p>
            <a:pPr algn="just"/>
            <a:r>
              <a:rPr lang="es-ES" dirty="0" smtClean="0"/>
              <a:t>Determina: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El tamaño de los grupos.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Cuántos grupos salen en cada clase.</a:t>
            </a:r>
            <a:endParaRPr lang="es-ES" dirty="0"/>
          </a:p>
        </p:txBody>
      </p:sp>
      <p:pic>
        <p:nvPicPr>
          <p:cNvPr id="3074" name="Picture 2" descr="Resultado de imagen de numeros prim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6206" y="3367453"/>
            <a:ext cx="3358661" cy="335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/>
              <p:cNvSpPr txBox="1"/>
              <p:nvPr/>
            </p:nvSpPr>
            <p:spPr>
              <a:xfrm>
                <a:off x="782515" y="2864224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15" y="2864224"/>
                <a:ext cx="314189" cy="276999"/>
              </a:xfrm>
              <a:prstGeom prst="rect">
                <a:avLst/>
              </a:prstGeom>
              <a:blipFill>
                <a:blip r:embed="rId3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2367465" y="2851594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465" y="2851594"/>
                <a:ext cx="314189" cy="276999"/>
              </a:xfrm>
              <a:prstGeom prst="rect">
                <a:avLst/>
              </a:prstGeom>
              <a:blipFill>
                <a:blip r:embed="rId4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3908764" y="2862947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764" y="2862947"/>
                <a:ext cx="314189" cy="276999"/>
              </a:xfrm>
              <a:prstGeom prst="rect">
                <a:avLst/>
              </a:prstGeom>
              <a:blipFill>
                <a:blip r:embed="rId5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4"/>
          <p:cNvCxnSpPr/>
          <p:nvPr/>
        </p:nvCxnSpPr>
        <p:spPr>
          <a:xfrm>
            <a:off x="1096704" y="2864224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681654" y="2862455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4310876" y="2862947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/>
              <p:cNvSpPr txBox="1"/>
              <p:nvPr/>
            </p:nvSpPr>
            <p:spPr>
              <a:xfrm>
                <a:off x="1179335" y="286422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5" y="2864224"/>
                <a:ext cx="185948" cy="276999"/>
              </a:xfrm>
              <a:prstGeom prst="rect">
                <a:avLst/>
              </a:prstGeom>
              <a:blipFill>
                <a:blip r:embed="rId6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/>
              <p:cNvSpPr txBox="1"/>
              <p:nvPr/>
            </p:nvSpPr>
            <p:spPr>
              <a:xfrm>
                <a:off x="773725" y="3141223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5" y="3141223"/>
                <a:ext cx="314189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/>
              <p:cNvSpPr txBox="1"/>
              <p:nvPr/>
            </p:nvSpPr>
            <p:spPr>
              <a:xfrm>
                <a:off x="1179335" y="313915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5" y="3139154"/>
                <a:ext cx="185948" cy="276999"/>
              </a:xfrm>
              <a:prstGeom prst="rect">
                <a:avLst/>
              </a:prstGeom>
              <a:blipFill>
                <a:blip r:embed="rId8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/>
              <p:cNvSpPr txBox="1"/>
              <p:nvPr/>
            </p:nvSpPr>
            <p:spPr>
              <a:xfrm>
                <a:off x="870437" y="3438475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37" y="3438475"/>
                <a:ext cx="185948" cy="276999"/>
              </a:xfrm>
              <a:prstGeom prst="rect">
                <a:avLst/>
              </a:prstGeom>
              <a:blipFill>
                <a:blip r:embed="rId9"/>
                <a:stretch>
                  <a:fillRect l="-30000" r="-33333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/>
              <p:cNvSpPr txBox="1"/>
              <p:nvPr/>
            </p:nvSpPr>
            <p:spPr>
              <a:xfrm>
                <a:off x="1184626" y="34409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26" y="3440927"/>
                <a:ext cx="185948" cy="276999"/>
              </a:xfrm>
              <a:prstGeom prst="rect">
                <a:avLst/>
              </a:prstGeom>
              <a:blipFill>
                <a:blip r:embed="rId10"/>
                <a:stretch>
                  <a:fillRect l="-29032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/>
              <p:cNvSpPr txBox="1"/>
              <p:nvPr/>
            </p:nvSpPr>
            <p:spPr>
              <a:xfrm>
                <a:off x="870437" y="3711802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37" y="3711802"/>
                <a:ext cx="185948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/>
              <p:cNvSpPr txBox="1"/>
              <p:nvPr/>
            </p:nvSpPr>
            <p:spPr>
              <a:xfrm>
                <a:off x="742196" y="4332540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96" y="4332540"/>
                <a:ext cx="1147686" cy="276999"/>
              </a:xfrm>
              <a:prstGeom prst="rect">
                <a:avLst/>
              </a:prstGeom>
              <a:blipFill>
                <a:blip r:embed="rId12"/>
                <a:stretch>
                  <a:fillRect l="-4787" t="-2222" r="-4787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/>
              <p:cNvSpPr txBox="1"/>
              <p:nvPr/>
            </p:nvSpPr>
            <p:spPr>
              <a:xfrm>
                <a:off x="2346239" y="3130362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39" y="3130362"/>
                <a:ext cx="314189" cy="276999"/>
              </a:xfrm>
              <a:prstGeom prst="rect">
                <a:avLst/>
              </a:prstGeom>
              <a:blipFill>
                <a:blip r:embed="rId13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/>
              <p:cNvSpPr txBox="1"/>
              <p:nvPr/>
            </p:nvSpPr>
            <p:spPr>
              <a:xfrm>
                <a:off x="2751849" y="3137085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849" y="3137085"/>
                <a:ext cx="185948" cy="276999"/>
              </a:xfrm>
              <a:prstGeom prst="rect">
                <a:avLst/>
              </a:prstGeom>
              <a:blipFill>
                <a:blip r:embed="rId14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/>
              <p:cNvSpPr txBox="1"/>
              <p:nvPr/>
            </p:nvSpPr>
            <p:spPr>
              <a:xfrm>
                <a:off x="2442951" y="342761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51" y="3427614"/>
                <a:ext cx="185948" cy="276999"/>
              </a:xfrm>
              <a:prstGeom prst="rect">
                <a:avLst/>
              </a:prstGeom>
              <a:blipFill>
                <a:blip r:embed="rId15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/>
              <p:cNvSpPr txBox="1"/>
              <p:nvPr/>
            </p:nvSpPr>
            <p:spPr>
              <a:xfrm>
                <a:off x="2757140" y="3430066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40" y="3430066"/>
                <a:ext cx="185948" cy="276999"/>
              </a:xfrm>
              <a:prstGeom prst="rect">
                <a:avLst/>
              </a:prstGeom>
              <a:blipFill>
                <a:blip r:embed="rId16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/>
              <p:cNvSpPr txBox="1"/>
              <p:nvPr/>
            </p:nvSpPr>
            <p:spPr>
              <a:xfrm>
                <a:off x="2442951" y="370094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51" y="3700941"/>
                <a:ext cx="185948" cy="276999"/>
              </a:xfrm>
              <a:prstGeom prst="rect">
                <a:avLst/>
              </a:prstGeom>
              <a:blipFill>
                <a:blip r:embed="rId17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2745774" y="286092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774" y="2860921"/>
                <a:ext cx="185948" cy="276999"/>
              </a:xfrm>
              <a:prstGeom prst="rect">
                <a:avLst/>
              </a:prstGeom>
              <a:blipFill>
                <a:blip r:embed="rId18"/>
                <a:stretch>
                  <a:fillRect l="-25806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/>
              <p:cNvSpPr txBox="1"/>
              <p:nvPr/>
            </p:nvSpPr>
            <p:spPr>
              <a:xfrm>
                <a:off x="2440476" y="398703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76" y="3987031"/>
                <a:ext cx="185948" cy="276999"/>
              </a:xfrm>
              <a:prstGeom prst="rect">
                <a:avLst/>
              </a:prstGeom>
              <a:blipFill>
                <a:blip r:embed="rId19"/>
                <a:stretch>
                  <a:fillRect l="-25806" r="-29032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/>
              <p:cNvSpPr txBox="1"/>
              <p:nvPr/>
            </p:nvSpPr>
            <p:spPr>
              <a:xfrm>
                <a:off x="2769575" y="371180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575" y="3711801"/>
                <a:ext cx="185948" cy="276999"/>
              </a:xfrm>
              <a:prstGeom prst="rect">
                <a:avLst/>
              </a:prstGeom>
              <a:blipFill>
                <a:blip r:embed="rId20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/>
              <p:cNvSpPr txBox="1"/>
              <p:nvPr/>
            </p:nvSpPr>
            <p:spPr>
              <a:xfrm>
                <a:off x="2317385" y="4332540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24=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385" y="4332540"/>
                <a:ext cx="1147686" cy="276999"/>
              </a:xfrm>
              <a:prstGeom prst="rect">
                <a:avLst/>
              </a:prstGeom>
              <a:blipFill>
                <a:blip r:embed="rId21"/>
                <a:stretch>
                  <a:fillRect l="-4255" t="-2222" r="-4787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/>
              <p:cNvSpPr txBox="1"/>
              <p:nvPr/>
            </p:nvSpPr>
            <p:spPr>
              <a:xfrm>
                <a:off x="3938217" y="3141479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217" y="3141479"/>
                <a:ext cx="314189" cy="276999"/>
              </a:xfrm>
              <a:prstGeom prst="rect">
                <a:avLst/>
              </a:prstGeom>
              <a:blipFill>
                <a:blip r:embed="rId22"/>
                <a:stretch>
                  <a:fillRect l="-15385" r="-17308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/>
              <p:cNvSpPr txBox="1"/>
              <p:nvPr/>
            </p:nvSpPr>
            <p:spPr>
              <a:xfrm>
                <a:off x="4335035" y="3130618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035" y="3130618"/>
                <a:ext cx="185948" cy="276999"/>
              </a:xfrm>
              <a:prstGeom prst="rect">
                <a:avLst/>
              </a:prstGeom>
              <a:blipFill>
                <a:blip r:embed="rId23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/>
              <p:cNvSpPr txBox="1"/>
              <p:nvPr/>
            </p:nvSpPr>
            <p:spPr>
              <a:xfrm>
                <a:off x="4034929" y="343873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929" y="3438731"/>
                <a:ext cx="185948" cy="276999"/>
              </a:xfrm>
              <a:prstGeom prst="rect">
                <a:avLst/>
              </a:prstGeom>
              <a:blipFill>
                <a:blip r:embed="rId24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uadroTexto 40"/>
              <p:cNvSpPr txBox="1"/>
              <p:nvPr/>
            </p:nvSpPr>
            <p:spPr>
              <a:xfrm>
                <a:off x="4340326" y="3423599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326" y="3423599"/>
                <a:ext cx="185948" cy="276999"/>
              </a:xfrm>
              <a:prstGeom prst="rect">
                <a:avLst/>
              </a:prstGeom>
              <a:blipFill>
                <a:blip r:embed="rId25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/>
              <p:cNvSpPr txBox="1"/>
              <p:nvPr/>
            </p:nvSpPr>
            <p:spPr>
              <a:xfrm>
                <a:off x="4034929" y="3712058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929" y="3712058"/>
                <a:ext cx="185948" cy="276999"/>
              </a:xfrm>
              <a:prstGeom prst="rect">
                <a:avLst/>
              </a:prstGeom>
              <a:blipFill>
                <a:blip r:embed="rId26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/>
              <p:cNvSpPr txBox="1"/>
              <p:nvPr/>
            </p:nvSpPr>
            <p:spPr>
              <a:xfrm>
                <a:off x="4328960" y="285445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960" y="2854454"/>
                <a:ext cx="185948" cy="276999"/>
              </a:xfrm>
              <a:prstGeom prst="rect">
                <a:avLst/>
              </a:prstGeom>
              <a:blipFill>
                <a:blip r:embed="rId27"/>
                <a:stretch>
                  <a:fillRect l="-25806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/>
              <p:cNvSpPr txBox="1"/>
              <p:nvPr/>
            </p:nvSpPr>
            <p:spPr>
              <a:xfrm>
                <a:off x="3909363" y="4340585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28=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6" name="Cuadro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363" y="4340585"/>
                <a:ext cx="1147686" cy="276999"/>
              </a:xfrm>
              <a:prstGeom prst="rect">
                <a:avLst/>
              </a:prstGeom>
              <a:blipFill>
                <a:blip r:embed="rId28"/>
                <a:stretch>
                  <a:fillRect l="-4233" t="-2222" r="-4233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392048" y="4669327"/>
            <a:ext cx="412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Vamos a hacerlo mal: calculamos el…</a:t>
            </a:r>
            <a:endParaRPr lang="es-E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/>
              <p:cNvSpPr txBox="1"/>
              <p:nvPr/>
            </p:nvSpPr>
            <p:spPr>
              <a:xfrm>
                <a:off x="4501641" y="4715493"/>
                <a:ext cx="555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𝑚𝑐𝑚</m:t>
                      </m:r>
                    </m:oMath>
                  </m:oMathPara>
                </a14:m>
                <a:endParaRPr lang="es-E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8" name="Cuadro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41" y="4715493"/>
                <a:ext cx="555408" cy="276999"/>
              </a:xfrm>
              <a:prstGeom prst="rect">
                <a:avLst/>
              </a:prstGeom>
              <a:blipFill>
                <a:blip r:embed="rId29"/>
                <a:stretch>
                  <a:fillRect l="-5435" r="-4348" b="-222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CuadroTexto 48"/>
          <p:cNvSpPr txBox="1"/>
          <p:nvPr/>
        </p:nvSpPr>
        <p:spPr>
          <a:xfrm>
            <a:off x="392048" y="515992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Que son…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604795" y="5008081"/>
            <a:ext cx="2949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Comunes y no comunes…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1661436" y="5351175"/>
            <a:ext cx="251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Al máximo exponente</a:t>
            </a:r>
            <a:endParaRPr lang="es-E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/>
              <p:cNvSpPr txBox="1"/>
              <p:nvPr/>
            </p:nvSpPr>
            <p:spPr>
              <a:xfrm>
                <a:off x="464492" y="5881634"/>
                <a:ext cx="1849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𝑚𝑐𝑚</m:t>
                      </m:r>
                      <m:d>
                        <m:dPr>
                          <m:ctrlPr>
                            <a:rPr lang="es-E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20,24,28</m:t>
                          </m:r>
                        </m:e>
                      </m:d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CuadroTex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92" y="5881634"/>
                <a:ext cx="1849865" cy="276999"/>
              </a:xfrm>
              <a:prstGeom prst="rect">
                <a:avLst/>
              </a:prstGeom>
              <a:blipFill>
                <a:blip r:embed="rId30"/>
                <a:stretch>
                  <a:fillRect l="-1316" r="-65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CuadroTexto 52"/>
              <p:cNvSpPr txBox="1"/>
              <p:nvPr/>
            </p:nvSpPr>
            <p:spPr>
              <a:xfrm>
                <a:off x="2317385" y="5894523"/>
                <a:ext cx="1691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  ·3   ·5   ·7   </m:t>
                      </m:r>
                    </m:oMath>
                  </m:oMathPara>
                </a14:m>
                <a:endParaRPr lang="es-E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385" y="5894523"/>
                <a:ext cx="1691169" cy="276999"/>
              </a:xfrm>
              <a:prstGeom prst="rect">
                <a:avLst/>
              </a:prstGeom>
              <a:blipFill>
                <a:blip r:embed="rId31"/>
                <a:stretch>
                  <a:fillRect l="-2518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2367465" y="5813486"/>
                <a:ext cx="28725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sz="1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465" y="5813486"/>
                <a:ext cx="287258" cy="24622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CuadroTexto 54"/>
              <p:cNvSpPr txBox="1"/>
              <p:nvPr/>
            </p:nvSpPr>
            <p:spPr>
              <a:xfrm>
                <a:off x="4122319" y="5911756"/>
                <a:ext cx="679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=840</m:t>
                      </m:r>
                    </m:oMath>
                  </m:oMathPara>
                </a14:m>
                <a:endParaRPr lang="es-E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319" y="5911756"/>
                <a:ext cx="679673" cy="276999"/>
              </a:xfrm>
              <a:prstGeom prst="rect">
                <a:avLst/>
              </a:prstGeom>
              <a:blipFill>
                <a:blip r:embed="rId33"/>
                <a:stretch>
                  <a:fillRect l="-2679" r="-8036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uadroTexto 55"/>
          <p:cNvSpPr txBox="1"/>
          <p:nvPr/>
        </p:nvSpPr>
        <p:spPr>
          <a:xfrm>
            <a:off x="474785" y="6304085"/>
            <a:ext cx="391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Hacemos grupos de ¿840 alumnos?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7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8" grpId="0"/>
      <p:bldP spid="48" grpId="0"/>
      <p:bldP spid="49" grpId="0"/>
      <p:bldP spid="50" grpId="0"/>
      <p:bldP spid="51" grpId="0"/>
      <p:bldP spid="52" grpId="0"/>
      <p:bldP spid="53" grpId="0"/>
      <p:bldP spid="9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74785" y="606669"/>
            <a:ext cx="81065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En un instituto hay tres segundos de ESO, uno con 20 alumnos, otro con 24 y otro con 28.</a:t>
            </a:r>
          </a:p>
          <a:p>
            <a:pPr algn="just"/>
            <a:r>
              <a:rPr lang="es-ES" dirty="0" smtClean="0"/>
              <a:t>Se quiere hacer una movida con ellos, de forma que tienen que formarse grupos del mismo tamaño, sin mezclar clases, del mayor tamaño posible.</a:t>
            </a:r>
          </a:p>
          <a:p>
            <a:pPr algn="just"/>
            <a:r>
              <a:rPr lang="es-ES" dirty="0" smtClean="0"/>
              <a:t>Determina: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El tamaño de los grupos.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Cuántos grupos salen en cada clase.</a:t>
            </a:r>
            <a:endParaRPr lang="es-ES" dirty="0"/>
          </a:p>
        </p:txBody>
      </p:sp>
      <p:pic>
        <p:nvPicPr>
          <p:cNvPr id="3074" name="Picture 2" descr="Resultado de imagen de numeros prim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6206" y="3367453"/>
            <a:ext cx="3358661" cy="335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/>
              <p:cNvSpPr txBox="1"/>
              <p:nvPr/>
            </p:nvSpPr>
            <p:spPr>
              <a:xfrm>
                <a:off x="782515" y="2864224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15" y="2864224"/>
                <a:ext cx="314189" cy="276999"/>
              </a:xfrm>
              <a:prstGeom prst="rect">
                <a:avLst/>
              </a:prstGeom>
              <a:blipFill>
                <a:blip r:embed="rId3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2367465" y="2851594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465" y="2851594"/>
                <a:ext cx="314189" cy="276999"/>
              </a:xfrm>
              <a:prstGeom prst="rect">
                <a:avLst/>
              </a:prstGeom>
              <a:blipFill>
                <a:blip r:embed="rId4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3908764" y="2862947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764" y="2862947"/>
                <a:ext cx="314189" cy="276999"/>
              </a:xfrm>
              <a:prstGeom prst="rect">
                <a:avLst/>
              </a:prstGeom>
              <a:blipFill>
                <a:blip r:embed="rId5"/>
                <a:stretch>
                  <a:fillRect l="-15385" r="-17308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4"/>
          <p:cNvCxnSpPr/>
          <p:nvPr/>
        </p:nvCxnSpPr>
        <p:spPr>
          <a:xfrm>
            <a:off x="1096704" y="2864224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681654" y="2862455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4310876" y="2862947"/>
            <a:ext cx="0" cy="1232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/>
              <p:cNvSpPr txBox="1"/>
              <p:nvPr/>
            </p:nvSpPr>
            <p:spPr>
              <a:xfrm>
                <a:off x="1179335" y="286422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5" y="2864224"/>
                <a:ext cx="185948" cy="276999"/>
              </a:xfrm>
              <a:prstGeom prst="rect">
                <a:avLst/>
              </a:prstGeom>
              <a:blipFill>
                <a:blip r:embed="rId6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/>
              <p:cNvSpPr txBox="1"/>
              <p:nvPr/>
            </p:nvSpPr>
            <p:spPr>
              <a:xfrm>
                <a:off x="773725" y="3141223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5" y="3141223"/>
                <a:ext cx="314189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/>
              <p:cNvSpPr txBox="1"/>
              <p:nvPr/>
            </p:nvSpPr>
            <p:spPr>
              <a:xfrm>
                <a:off x="1179335" y="313915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5" y="3139154"/>
                <a:ext cx="185948" cy="276999"/>
              </a:xfrm>
              <a:prstGeom prst="rect">
                <a:avLst/>
              </a:prstGeom>
              <a:blipFill>
                <a:blip r:embed="rId8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/>
              <p:cNvSpPr txBox="1"/>
              <p:nvPr/>
            </p:nvSpPr>
            <p:spPr>
              <a:xfrm>
                <a:off x="870437" y="3438475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37" y="3438475"/>
                <a:ext cx="185948" cy="276999"/>
              </a:xfrm>
              <a:prstGeom prst="rect">
                <a:avLst/>
              </a:prstGeom>
              <a:blipFill>
                <a:blip r:embed="rId9"/>
                <a:stretch>
                  <a:fillRect l="-30000" r="-33333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/>
              <p:cNvSpPr txBox="1"/>
              <p:nvPr/>
            </p:nvSpPr>
            <p:spPr>
              <a:xfrm>
                <a:off x="1184626" y="34409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26" y="3440927"/>
                <a:ext cx="185948" cy="276999"/>
              </a:xfrm>
              <a:prstGeom prst="rect">
                <a:avLst/>
              </a:prstGeom>
              <a:blipFill>
                <a:blip r:embed="rId10"/>
                <a:stretch>
                  <a:fillRect l="-29032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/>
              <p:cNvSpPr txBox="1"/>
              <p:nvPr/>
            </p:nvSpPr>
            <p:spPr>
              <a:xfrm>
                <a:off x="870437" y="3711802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37" y="3711802"/>
                <a:ext cx="185948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/>
              <p:cNvSpPr txBox="1"/>
              <p:nvPr/>
            </p:nvSpPr>
            <p:spPr>
              <a:xfrm>
                <a:off x="742196" y="4332540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·5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96" y="4332540"/>
                <a:ext cx="1147686" cy="276999"/>
              </a:xfrm>
              <a:prstGeom prst="rect">
                <a:avLst/>
              </a:prstGeom>
              <a:blipFill>
                <a:blip r:embed="rId12"/>
                <a:stretch>
                  <a:fillRect l="-4787" t="-2222" r="-4787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/>
              <p:cNvSpPr txBox="1"/>
              <p:nvPr/>
            </p:nvSpPr>
            <p:spPr>
              <a:xfrm>
                <a:off x="2346239" y="3130362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39" y="3130362"/>
                <a:ext cx="314189" cy="276999"/>
              </a:xfrm>
              <a:prstGeom prst="rect">
                <a:avLst/>
              </a:prstGeom>
              <a:blipFill>
                <a:blip r:embed="rId13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/>
              <p:cNvSpPr txBox="1"/>
              <p:nvPr/>
            </p:nvSpPr>
            <p:spPr>
              <a:xfrm>
                <a:off x="2751849" y="3137085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849" y="3137085"/>
                <a:ext cx="185948" cy="276999"/>
              </a:xfrm>
              <a:prstGeom prst="rect">
                <a:avLst/>
              </a:prstGeom>
              <a:blipFill>
                <a:blip r:embed="rId14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/>
              <p:cNvSpPr txBox="1"/>
              <p:nvPr/>
            </p:nvSpPr>
            <p:spPr>
              <a:xfrm>
                <a:off x="2442951" y="342761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51" y="3427614"/>
                <a:ext cx="185948" cy="276999"/>
              </a:xfrm>
              <a:prstGeom prst="rect">
                <a:avLst/>
              </a:prstGeom>
              <a:blipFill>
                <a:blip r:embed="rId15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/>
              <p:cNvSpPr txBox="1"/>
              <p:nvPr/>
            </p:nvSpPr>
            <p:spPr>
              <a:xfrm>
                <a:off x="2757140" y="3430066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40" y="3430066"/>
                <a:ext cx="185948" cy="276999"/>
              </a:xfrm>
              <a:prstGeom prst="rect">
                <a:avLst/>
              </a:prstGeom>
              <a:blipFill>
                <a:blip r:embed="rId16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/>
              <p:cNvSpPr txBox="1"/>
              <p:nvPr/>
            </p:nvSpPr>
            <p:spPr>
              <a:xfrm>
                <a:off x="2442951" y="370094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51" y="3700941"/>
                <a:ext cx="185948" cy="276999"/>
              </a:xfrm>
              <a:prstGeom prst="rect">
                <a:avLst/>
              </a:prstGeom>
              <a:blipFill>
                <a:blip r:embed="rId17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2745774" y="286092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774" y="2860921"/>
                <a:ext cx="185948" cy="276999"/>
              </a:xfrm>
              <a:prstGeom prst="rect">
                <a:avLst/>
              </a:prstGeom>
              <a:blipFill>
                <a:blip r:embed="rId18"/>
                <a:stretch>
                  <a:fillRect l="-25806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/>
              <p:cNvSpPr txBox="1"/>
              <p:nvPr/>
            </p:nvSpPr>
            <p:spPr>
              <a:xfrm>
                <a:off x="2440476" y="398703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76" y="3987031"/>
                <a:ext cx="185948" cy="276999"/>
              </a:xfrm>
              <a:prstGeom prst="rect">
                <a:avLst/>
              </a:prstGeom>
              <a:blipFill>
                <a:blip r:embed="rId19"/>
                <a:stretch>
                  <a:fillRect l="-25806" r="-29032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/>
              <p:cNvSpPr txBox="1"/>
              <p:nvPr/>
            </p:nvSpPr>
            <p:spPr>
              <a:xfrm>
                <a:off x="2769575" y="371180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575" y="3711801"/>
                <a:ext cx="185948" cy="276999"/>
              </a:xfrm>
              <a:prstGeom prst="rect">
                <a:avLst/>
              </a:prstGeom>
              <a:blipFill>
                <a:blip r:embed="rId20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/>
              <p:cNvSpPr txBox="1"/>
              <p:nvPr/>
            </p:nvSpPr>
            <p:spPr>
              <a:xfrm>
                <a:off x="2317385" y="4332540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24=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·3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385" y="4332540"/>
                <a:ext cx="1147686" cy="276999"/>
              </a:xfrm>
              <a:prstGeom prst="rect">
                <a:avLst/>
              </a:prstGeom>
              <a:blipFill>
                <a:blip r:embed="rId21"/>
                <a:stretch>
                  <a:fillRect l="-4255" t="-2222" r="-4787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/>
              <p:cNvSpPr txBox="1"/>
              <p:nvPr/>
            </p:nvSpPr>
            <p:spPr>
              <a:xfrm>
                <a:off x="3938217" y="3141479"/>
                <a:ext cx="3141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217" y="3141479"/>
                <a:ext cx="314189" cy="276999"/>
              </a:xfrm>
              <a:prstGeom prst="rect">
                <a:avLst/>
              </a:prstGeom>
              <a:blipFill>
                <a:blip r:embed="rId22"/>
                <a:stretch>
                  <a:fillRect l="-15385" r="-17308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/>
              <p:cNvSpPr txBox="1"/>
              <p:nvPr/>
            </p:nvSpPr>
            <p:spPr>
              <a:xfrm>
                <a:off x="4335035" y="3130618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035" y="3130618"/>
                <a:ext cx="185948" cy="276999"/>
              </a:xfrm>
              <a:prstGeom prst="rect">
                <a:avLst/>
              </a:prstGeom>
              <a:blipFill>
                <a:blip r:embed="rId23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/>
              <p:cNvSpPr txBox="1"/>
              <p:nvPr/>
            </p:nvSpPr>
            <p:spPr>
              <a:xfrm>
                <a:off x="4034929" y="3438731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929" y="3438731"/>
                <a:ext cx="185948" cy="276999"/>
              </a:xfrm>
              <a:prstGeom prst="rect">
                <a:avLst/>
              </a:prstGeom>
              <a:blipFill>
                <a:blip r:embed="rId24"/>
                <a:stretch>
                  <a:fillRect l="-30000" r="-30000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uadroTexto 40"/>
              <p:cNvSpPr txBox="1"/>
              <p:nvPr/>
            </p:nvSpPr>
            <p:spPr>
              <a:xfrm>
                <a:off x="4340326" y="3423599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326" y="3423599"/>
                <a:ext cx="185948" cy="276999"/>
              </a:xfrm>
              <a:prstGeom prst="rect">
                <a:avLst/>
              </a:prstGeom>
              <a:blipFill>
                <a:blip r:embed="rId25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/>
              <p:cNvSpPr txBox="1"/>
              <p:nvPr/>
            </p:nvSpPr>
            <p:spPr>
              <a:xfrm>
                <a:off x="4034929" y="3712058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929" y="3712058"/>
                <a:ext cx="185948" cy="276999"/>
              </a:xfrm>
              <a:prstGeom prst="rect">
                <a:avLst/>
              </a:prstGeom>
              <a:blipFill>
                <a:blip r:embed="rId26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/>
              <p:cNvSpPr txBox="1"/>
              <p:nvPr/>
            </p:nvSpPr>
            <p:spPr>
              <a:xfrm>
                <a:off x="4328960" y="2854454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960" y="2854454"/>
                <a:ext cx="185948" cy="276999"/>
              </a:xfrm>
              <a:prstGeom prst="rect">
                <a:avLst/>
              </a:prstGeom>
              <a:blipFill>
                <a:blip r:embed="rId27"/>
                <a:stretch>
                  <a:fillRect l="-25806" r="-29032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/>
              <p:cNvSpPr txBox="1"/>
              <p:nvPr/>
            </p:nvSpPr>
            <p:spPr>
              <a:xfrm>
                <a:off x="3909363" y="4340585"/>
                <a:ext cx="1147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28=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·7</m:t>
                      </m:r>
                    </m:oMath>
                  </m:oMathPara>
                </a14:m>
                <a:endParaRPr lang="es-E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6" name="Cuadro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363" y="4340585"/>
                <a:ext cx="1147686" cy="276999"/>
              </a:xfrm>
              <a:prstGeom prst="rect">
                <a:avLst/>
              </a:prstGeom>
              <a:blipFill>
                <a:blip r:embed="rId28"/>
                <a:stretch>
                  <a:fillRect l="-4233" t="-2222" r="-4233" b="-1111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392048" y="4669327"/>
            <a:ext cx="4244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Vamos a hacerlo bien: calculamos el…</a:t>
            </a:r>
            <a:endParaRPr lang="es-E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/>
              <p:cNvSpPr txBox="1"/>
              <p:nvPr/>
            </p:nvSpPr>
            <p:spPr>
              <a:xfrm>
                <a:off x="4501641" y="4715493"/>
                <a:ext cx="5597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𝑀𝐶𝐷</m:t>
                      </m:r>
                    </m:oMath>
                  </m:oMathPara>
                </a14:m>
                <a:endParaRPr lang="es-E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8" name="Cuadro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41" y="4715493"/>
                <a:ext cx="559769" cy="276999"/>
              </a:xfrm>
              <a:prstGeom prst="rect">
                <a:avLst/>
              </a:prstGeom>
              <a:blipFill>
                <a:blip r:embed="rId29"/>
                <a:stretch>
                  <a:fillRect l="-8696" r="-8696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CuadroTexto 48"/>
          <p:cNvSpPr txBox="1"/>
          <p:nvPr/>
        </p:nvSpPr>
        <p:spPr>
          <a:xfrm>
            <a:off x="392048" y="515992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Que son…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604795" y="5008081"/>
            <a:ext cx="2949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Comunes </a:t>
            </a:r>
            <a:r>
              <a:rPr lang="es-ES" strike="sngStrike" dirty="0" smtClean="0">
                <a:solidFill>
                  <a:srgbClr val="00B050"/>
                </a:solidFill>
              </a:rPr>
              <a:t>y no comunes</a:t>
            </a:r>
            <a:r>
              <a:rPr lang="es-ES" dirty="0" smtClean="0">
                <a:solidFill>
                  <a:srgbClr val="00B050"/>
                </a:solidFill>
              </a:rPr>
              <a:t>…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1661436" y="5351175"/>
            <a:ext cx="246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Al </a:t>
            </a:r>
            <a:r>
              <a:rPr lang="es-ES" u="sng" dirty="0" smtClean="0">
                <a:solidFill>
                  <a:srgbClr val="00B050"/>
                </a:solidFill>
              </a:rPr>
              <a:t>mínimo</a:t>
            </a:r>
            <a:r>
              <a:rPr lang="es-ES" dirty="0" smtClean="0">
                <a:solidFill>
                  <a:srgbClr val="00B050"/>
                </a:solidFill>
              </a:rPr>
              <a:t> exponente</a:t>
            </a:r>
            <a:endParaRPr lang="es-E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/>
              <p:cNvSpPr txBox="1"/>
              <p:nvPr/>
            </p:nvSpPr>
            <p:spPr>
              <a:xfrm>
                <a:off x="464492" y="5881634"/>
                <a:ext cx="18542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𝑀𝐶𝐷</m:t>
                      </m:r>
                      <m:d>
                        <m:dPr>
                          <m:ctrlP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20,24,28</m:t>
                          </m:r>
                        </m:e>
                      </m:d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2" name="CuadroTex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92" y="5881634"/>
                <a:ext cx="1854226" cy="276999"/>
              </a:xfrm>
              <a:prstGeom prst="rect">
                <a:avLst/>
              </a:prstGeom>
              <a:blipFill>
                <a:blip r:embed="rId30"/>
                <a:stretch>
                  <a:fillRect l="-2303" r="-987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CuadroTexto 52"/>
              <p:cNvSpPr txBox="1"/>
              <p:nvPr/>
            </p:nvSpPr>
            <p:spPr>
              <a:xfrm>
                <a:off x="2317385" y="5894523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385" y="5894523"/>
                <a:ext cx="185948" cy="276999"/>
              </a:xfrm>
              <a:prstGeom prst="rect">
                <a:avLst/>
              </a:prstGeom>
              <a:blipFill>
                <a:blip r:embed="rId31"/>
                <a:stretch>
                  <a:fillRect l="-25806" r="-29032" b="-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2367465" y="5813486"/>
                <a:ext cx="28725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sz="10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465" y="5813486"/>
                <a:ext cx="287258" cy="24622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CuadroTexto 54"/>
              <p:cNvSpPr txBox="1"/>
              <p:nvPr/>
            </p:nvSpPr>
            <p:spPr>
              <a:xfrm>
                <a:off x="2608168" y="5877473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s-E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168" y="5877473"/>
                <a:ext cx="423193" cy="276999"/>
              </a:xfrm>
              <a:prstGeom prst="rect">
                <a:avLst/>
              </a:prstGeom>
              <a:blipFill>
                <a:blip r:embed="rId33"/>
                <a:stretch>
                  <a:fillRect l="-5797" r="-11594" b="-86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uadroTexto 55"/>
          <p:cNvSpPr txBox="1"/>
          <p:nvPr/>
        </p:nvSpPr>
        <p:spPr>
          <a:xfrm>
            <a:off x="474785" y="6304085"/>
            <a:ext cx="351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Hacemos grupos de 4 alumnos: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884773" y="6304085"/>
            <a:ext cx="1793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5</a:t>
            </a:r>
            <a:r>
              <a:rPr lang="es-ES" dirty="0">
                <a:solidFill>
                  <a:srgbClr val="00B050"/>
                </a:solidFill>
              </a:rPr>
              <a:t>, 6 y 7 grupos.</a:t>
            </a:r>
            <a:endParaRPr lang="es-E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8000"/>
                            </p:stCondLst>
                            <p:childTnLst>
                              <p:par>
                                <p:cTn id="2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0"/>
                            </p:stCondLst>
                            <p:childTnLst>
                              <p:par>
                                <p:cTn id="2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2000"/>
                            </p:stCondLst>
                            <p:childTnLst>
                              <p:par>
                                <p:cTn id="2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4000"/>
                            </p:stCondLst>
                            <p:childTnLst>
                              <p:par>
                                <p:cTn id="2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36000"/>
                            </p:stCondLst>
                            <p:childTnLst>
                              <p:par>
                                <p:cTn id="3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3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3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42000"/>
                            </p:stCondLst>
                            <p:childTnLst>
                              <p:par>
                                <p:cTn id="3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44000"/>
                            </p:stCondLst>
                            <p:childTnLst>
                              <p:par>
                                <p:cTn id="3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46000"/>
                            </p:stCondLst>
                            <p:childTnLst>
                              <p:par>
                                <p:cTn id="3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48000"/>
                            </p:stCondLst>
                            <p:childTnLst>
                              <p:par>
                                <p:cTn id="4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50000"/>
                            </p:stCondLst>
                            <p:childTnLst>
                              <p:par>
                                <p:cTn id="4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52000"/>
                            </p:stCondLst>
                            <p:childTnLst>
                              <p:par>
                                <p:cTn id="4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54000"/>
                            </p:stCondLst>
                            <p:childTnLst>
                              <p:par>
                                <p:cTn id="46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56000"/>
                            </p:stCondLst>
                            <p:childTnLst>
                              <p:par>
                                <p:cTn id="48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8" grpId="0"/>
      <p:bldP spid="48" grpId="0"/>
      <p:bldP spid="49" grpId="0"/>
      <p:bldP spid="50" grpId="0"/>
      <p:bldP spid="51" grpId="0"/>
      <p:bldP spid="52" grpId="0"/>
      <p:bldP spid="53" grpId="0"/>
      <p:bldP spid="9" grpId="0"/>
      <p:bldP spid="55" grpId="0"/>
      <p:bldP spid="56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multiplicacion enter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1269" y="571501"/>
            <a:ext cx="1390846" cy="145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8693" y="461337"/>
            <a:ext cx="4966447" cy="121920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729762" y="2233246"/>
            <a:ext cx="75262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planeta </a:t>
            </a:r>
            <a:r>
              <a:rPr lang="es-ES" dirty="0" err="1" smtClean="0"/>
              <a:t>Fulgano</a:t>
            </a:r>
            <a:r>
              <a:rPr lang="es-ES" dirty="0" smtClean="0"/>
              <a:t> da vueltas a su sol cada 200 días. El planeta </a:t>
            </a:r>
            <a:r>
              <a:rPr lang="es-ES" dirty="0" err="1" smtClean="0"/>
              <a:t>Trocano</a:t>
            </a:r>
            <a:r>
              <a:rPr lang="es-ES" dirty="0" smtClean="0"/>
              <a:t> da vueltas cada 180 días. El planeta Alegano da una vuelta cada 120 días.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Determina cada cuántos días coincidirán los tres.</a:t>
            </a:r>
          </a:p>
          <a:p>
            <a:pPr marL="342900" indent="-342900" algn="just">
              <a:buAutoNum type="alphaLcParenR"/>
            </a:pPr>
            <a:r>
              <a:rPr lang="es-ES" dirty="0" smtClean="0"/>
              <a:t>Determina, en dos años, cuántas veces coincidirán.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19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49</TotalTime>
  <Words>504</Words>
  <Application>Microsoft Office PowerPoint</Application>
  <PresentationFormat>Presentación en pantalla (4:3)</PresentationFormat>
  <Paragraphs>206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 Light</vt:lpstr>
      <vt:lpstr>Cambria Math</vt:lpstr>
      <vt:lpstr>Rockwell</vt:lpstr>
      <vt:lpstr>Wingdings</vt:lpstr>
      <vt:lpstr>Atlas</vt:lpstr>
      <vt:lpstr>Operaciones con fracciones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Operaciones con fracciones</dc:title>
  <dc:creator>Víctor Concejero Sanz</dc:creator>
  <cp:lastModifiedBy>Víctor Concejero Sanz</cp:lastModifiedBy>
  <cp:revision>9</cp:revision>
  <dcterms:created xsi:type="dcterms:W3CDTF">2019-10-29T08:25:51Z</dcterms:created>
  <dcterms:modified xsi:type="dcterms:W3CDTF">2019-11-04T08:07:50Z</dcterms:modified>
</cp:coreProperties>
</file>