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1" r:id="rId4"/>
    <p:sldId id="262" r:id="rId5"/>
    <p:sldId id="263" r:id="rId6"/>
    <p:sldId id="258" r:id="rId7"/>
    <p:sldId id="264" r:id="rId8"/>
    <p:sldId id="259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3" r:id="rId31"/>
    <p:sldId id="287" r:id="rId32"/>
    <p:sldId id="289" r:id="rId33"/>
    <p:sldId id="288" r:id="rId34"/>
    <p:sldId id="290" r:id="rId35"/>
    <p:sldId id="291" r:id="rId36"/>
    <p:sldId id="292" r:id="rId37"/>
    <p:sldId id="294" r:id="rId3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H:\CASVI\_%204&#186;\T14\Ejercicios%20T13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Hoja1!$A$4:$A$9</c:f>
              <c:numCache>
                <c:formatCode>General</c:formatCode>
                <c:ptCount val="6"/>
                <c:pt idx="0">
                  <c:v>3.125</c:v>
                </c:pt>
                <c:pt idx="1">
                  <c:v>15.625</c:v>
                </c:pt>
                <c:pt idx="2">
                  <c:v>31.25</c:v>
                </c:pt>
                <c:pt idx="3">
                  <c:v>31.25</c:v>
                </c:pt>
                <c:pt idx="4">
                  <c:v>15.625</c:v>
                </c:pt>
                <c:pt idx="5">
                  <c:v>3.125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F4-4E94-8D6C-3705D6D916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"/>
        <c:axId val="281206088"/>
        <c:axId val="280163096"/>
      </c:barChart>
      <c:catAx>
        <c:axId val="281206088"/>
        <c:scaling>
          <c:orientation val="minMax"/>
        </c:scaling>
        <c:delete val="0"/>
        <c:axPos val="b"/>
        <c:majorTickMark val="out"/>
        <c:minorTickMark val="none"/>
        <c:tickLblPos val="nextTo"/>
        <c:crossAx val="280163096"/>
        <c:crosses val="autoZero"/>
        <c:auto val="1"/>
        <c:lblAlgn val="ctr"/>
        <c:lblOffset val="100"/>
        <c:noMultiLvlLbl val="0"/>
      </c:catAx>
      <c:valAx>
        <c:axId val="280163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120608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13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14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466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2420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8261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486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00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077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93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03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29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2320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903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91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64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233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38DA9-4CE7-4BF8-B854-9B59A4911BED}" type="datetimeFigureOut">
              <a:rPr lang="es-ES" smtClean="0"/>
              <a:t>30/04/2019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41222F9-2C29-4183-95FD-F34504B147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98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40.jpeg"/><Relationship Id="rId4" Type="http://schemas.openxmlformats.org/officeDocument/2006/relationships/image" Target="../media/image49.png"/><Relationship Id="rId9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40.jpeg"/><Relationship Id="rId2" Type="http://schemas.openxmlformats.org/officeDocument/2006/relationships/image" Target="../media/image47.png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4.gif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image" Target="../media/image4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image" Target="../media/image114.png"/><Relationship Id="rId39" Type="http://schemas.openxmlformats.org/officeDocument/2006/relationships/image" Target="../media/image127.png"/><Relationship Id="rId21" Type="http://schemas.openxmlformats.org/officeDocument/2006/relationships/image" Target="../media/image109.png"/><Relationship Id="rId34" Type="http://schemas.openxmlformats.org/officeDocument/2006/relationships/image" Target="../media/image122.png"/><Relationship Id="rId42" Type="http://schemas.openxmlformats.org/officeDocument/2006/relationships/image" Target="../media/image130.png"/><Relationship Id="rId7" Type="http://schemas.openxmlformats.org/officeDocument/2006/relationships/image" Target="../media/image95.png"/><Relationship Id="rId2" Type="http://schemas.openxmlformats.org/officeDocument/2006/relationships/image" Target="../media/image47.png"/><Relationship Id="rId16" Type="http://schemas.openxmlformats.org/officeDocument/2006/relationships/image" Target="../media/image104.pn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32" Type="http://schemas.openxmlformats.org/officeDocument/2006/relationships/image" Target="../media/image120.png"/><Relationship Id="rId37" Type="http://schemas.openxmlformats.org/officeDocument/2006/relationships/image" Target="../media/image125.png"/><Relationship Id="rId40" Type="http://schemas.openxmlformats.org/officeDocument/2006/relationships/image" Target="../media/image128.png"/><Relationship Id="rId45" Type="http://schemas.openxmlformats.org/officeDocument/2006/relationships/image" Target="../media/image40.jpe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36" Type="http://schemas.openxmlformats.org/officeDocument/2006/relationships/image" Target="../media/image124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31" Type="http://schemas.openxmlformats.org/officeDocument/2006/relationships/image" Target="../media/image119.png"/><Relationship Id="rId44" Type="http://schemas.openxmlformats.org/officeDocument/2006/relationships/image" Target="../media/image4.gif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Relationship Id="rId35" Type="http://schemas.openxmlformats.org/officeDocument/2006/relationships/image" Target="../media/image123.png"/><Relationship Id="rId43" Type="http://schemas.openxmlformats.org/officeDocument/2006/relationships/image" Target="../media/image131.png"/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33" Type="http://schemas.openxmlformats.org/officeDocument/2006/relationships/image" Target="../media/image121.png"/><Relationship Id="rId38" Type="http://schemas.openxmlformats.org/officeDocument/2006/relationships/image" Target="../media/image126.png"/><Relationship Id="rId20" Type="http://schemas.openxmlformats.org/officeDocument/2006/relationships/image" Target="../media/image108.png"/><Relationship Id="rId41" Type="http://schemas.openxmlformats.org/officeDocument/2006/relationships/image" Target="../media/image1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47.png"/><Relationship Id="rId7" Type="http://schemas.openxmlformats.org/officeDocument/2006/relationships/image" Target="../media/image4.gi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40.png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8.png"/><Relationship Id="rId4" Type="http://schemas.openxmlformats.org/officeDocument/2006/relationships/image" Target="../media/image143.png"/><Relationship Id="rId9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4.gif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image" Target="../media/image150.pn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2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48.jpeg"/><Relationship Id="rId18" Type="http://schemas.openxmlformats.org/officeDocument/2006/relationships/image" Target="../media/image50.gif"/><Relationship Id="rId3" Type="http://schemas.openxmlformats.org/officeDocument/2006/relationships/image" Target="../media/image151.png"/><Relationship Id="rId7" Type="http://schemas.openxmlformats.org/officeDocument/2006/relationships/image" Target="../media/image166.pn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" Type="http://schemas.openxmlformats.org/officeDocument/2006/relationships/image" Target="../media/image150.png"/><Relationship Id="rId16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4.gif"/><Relationship Id="rId5" Type="http://schemas.openxmlformats.org/officeDocument/2006/relationships/image" Target="../media/image164.png"/><Relationship Id="rId15" Type="http://schemas.openxmlformats.org/officeDocument/2006/relationships/image" Target="../media/image173.png"/><Relationship Id="rId10" Type="http://schemas.openxmlformats.org/officeDocument/2006/relationships/image" Target="../media/image169.png"/><Relationship Id="rId4" Type="http://schemas.openxmlformats.org/officeDocument/2006/relationships/image" Target="../media/image152.png"/><Relationship Id="rId9" Type="http://schemas.openxmlformats.org/officeDocument/2006/relationships/image" Target="../media/image168.png"/><Relationship Id="rId1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5.png"/><Relationship Id="rId3" Type="http://schemas.openxmlformats.org/officeDocument/2006/relationships/image" Target="../media/image151.png"/><Relationship Id="rId7" Type="http://schemas.openxmlformats.org/officeDocument/2006/relationships/image" Target="../media/image180.png"/><Relationship Id="rId12" Type="http://schemas.openxmlformats.org/officeDocument/2006/relationships/image" Target="../media/image4.gi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5" Type="http://schemas.openxmlformats.org/officeDocument/2006/relationships/image" Target="../media/image52.gif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gif"/><Relationship Id="rId5" Type="http://schemas.openxmlformats.org/officeDocument/2006/relationships/image" Target="../media/image140.gif"/><Relationship Id="rId4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43.gif"/><Relationship Id="rId2" Type="http://schemas.openxmlformats.org/officeDocument/2006/relationships/hyperlink" Target="http://www.mathsisfun.com/data/standard-normal-distributio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gif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1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gif"/><Relationship Id="rId4" Type="http://schemas.openxmlformats.org/officeDocument/2006/relationships/image" Target="../media/image15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0.gif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4.gif"/><Relationship Id="rId2" Type="http://schemas.openxmlformats.org/officeDocument/2006/relationships/image" Target="../media/image9.jpe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1.gif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gif"/><Relationship Id="rId4" Type="http://schemas.openxmlformats.org/officeDocument/2006/relationships/image" Target="../media/image12.wmf"/><Relationship Id="rId9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Distribución binomial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655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Distribución binomial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609599" y="1468735"/>
                <a:ext cx="6606541" cy="916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dirty="0" smtClean="0"/>
                  <a:t>Llamamos distribución binomial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 smtClean="0"/>
                  <a:t> al resultado de realizar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dirty="0" smtClean="0"/>
                  <a:t> experiencias dicotómicas iguales con probabilidad de “éxito” de cada una de ellas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1468735"/>
                <a:ext cx="6606541" cy="916325"/>
              </a:xfrm>
              <a:prstGeom prst="rect">
                <a:avLst/>
              </a:prstGeom>
              <a:blipFill rotWithShape="0">
                <a:blip r:embed="rId2"/>
                <a:stretch>
                  <a:fillRect l="-738" t="-4667" r="-738" b="-1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2116484"/>
                  </p:ext>
                </p:extLst>
              </p:nvPr>
            </p:nvGraphicFramePr>
            <p:xfrm>
              <a:off x="350520" y="2385060"/>
              <a:ext cx="6865620" cy="3408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660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0995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Llamar a 20 amigos por teléfono</a:t>
                          </a:r>
                          <a:endParaRPr lang="es-E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s-ES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s-ES" dirty="0" smtClean="0"/>
                            <a:t> 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20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s-ES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a14:m>
                          <a:r>
                            <a:rPr lang="es-ES" dirty="0" smtClean="0"/>
                            <a:t> 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0.7 (por ejemplo)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s-ES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oMath>
                          </a14:m>
                          <a:r>
                            <a:rPr lang="es-ES" dirty="0" smtClean="0"/>
                            <a:t> 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1-0.7=0.3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¿qué es éxito?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Que responda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¿Cómo se escribe la distribución?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d>
                                  <m:dPr>
                                    <m:ctrlPr>
                                      <a:rPr lang="es-ES" b="0" i="1" dirty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b="0" i="1" dirty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20,0.7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¿Qué pueden preguntar?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Probabilidad de que de</a:t>
                          </a:r>
                          <a:r>
                            <a:rPr lang="es-ES" baseline="0" dirty="0" smtClean="0">
                              <a:solidFill>
                                <a:srgbClr val="0070C0"/>
                              </a:solidFill>
                            </a:rPr>
                            <a:t> las 20 llamadas respondan  al menos 7:</a:t>
                          </a:r>
                        </a:p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≥7</m:t>
                                </m:r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2116484"/>
                  </p:ext>
                </p:extLst>
              </p:nvPr>
            </p:nvGraphicFramePr>
            <p:xfrm>
              <a:off x="350520" y="2385060"/>
              <a:ext cx="6865620" cy="3408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66060"/>
                    <a:gridCol w="409956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Llamar a 20 amigos por teléfono</a:t>
                          </a:r>
                          <a:endParaRPr lang="es-E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20" t="-109836" r="-149119" b="-734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20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20" t="-209836" r="-149119" b="-634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0.7 (por ejemplo)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20" t="-309836" r="-149119" b="-534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1-0.7=0.3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¿qué es éxito?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Que responda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¿Cómo se escribe la distribución?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67608" t="-296190" r="-594" b="-152381"/>
                          </a:stretch>
                        </a:blipFill>
                      </a:tcPr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¿Qué pueden preguntar?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67608" t="-277333" r="-594" b="-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20" y="3329940"/>
            <a:ext cx="1574482" cy="157448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131820" y="2804160"/>
            <a:ext cx="4046220" cy="2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3131820" y="3186271"/>
            <a:ext cx="4046220" cy="2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3131820" y="3568382"/>
            <a:ext cx="4046220" cy="2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131820" y="3909694"/>
            <a:ext cx="4046220" cy="2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3131820" y="4315142"/>
            <a:ext cx="4046220" cy="546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3131820" y="4953634"/>
            <a:ext cx="4046220" cy="837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5" name="4 Rectángulo"/>
          <p:cNvSpPr/>
          <p:nvPr/>
        </p:nvSpPr>
        <p:spPr>
          <a:xfrm>
            <a:off x="464858" y="190018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6" name="4 Rectángulo"/>
          <p:cNvSpPr/>
          <p:nvPr/>
        </p:nvSpPr>
        <p:spPr>
          <a:xfrm>
            <a:off x="468313" y="188913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7" name="4 Rectángulo"/>
          <p:cNvSpPr/>
          <p:nvPr/>
        </p:nvSpPr>
        <p:spPr>
          <a:xfrm>
            <a:off x="4353505" y="182719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8" name="4 Rectángulo"/>
          <p:cNvSpPr/>
          <p:nvPr/>
        </p:nvSpPr>
        <p:spPr>
          <a:xfrm>
            <a:off x="4353505" y="190018"/>
            <a:ext cx="27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38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60" y="2079138"/>
            <a:ext cx="2392640" cy="11963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Distribución binomial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609599" y="1468735"/>
                <a:ext cx="6606541" cy="916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dirty="0" smtClean="0"/>
                  <a:t>Llamamos distribución binomial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 smtClean="0"/>
                  <a:t> al resultado de realizar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dirty="0" smtClean="0"/>
                  <a:t> experiencias dicotómicas iguales con probabilidad de “éxito” de cada una de ellas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1468735"/>
                <a:ext cx="6606541" cy="916325"/>
              </a:xfrm>
              <a:prstGeom prst="rect">
                <a:avLst/>
              </a:prstGeom>
              <a:blipFill rotWithShape="0">
                <a:blip r:embed="rId3"/>
                <a:stretch>
                  <a:fillRect l="-738" t="-4667" r="-738" b="-1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34403739"/>
                  </p:ext>
                </p:extLst>
              </p:nvPr>
            </p:nvGraphicFramePr>
            <p:xfrm>
              <a:off x="350520" y="2385060"/>
              <a:ext cx="6865620" cy="32020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660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0995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Realizar</a:t>
                          </a:r>
                          <a:r>
                            <a:rPr lang="es-ES" baseline="0" dirty="0" smtClean="0"/>
                            <a:t> un test de 100 preguntas con 3 respuestas cada una</a:t>
                          </a:r>
                          <a:endParaRPr lang="es-E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s-ES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s-ES" dirty="0" smtClean="0"/>
                            <a:t> 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100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s-ES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a14:m>
                          <a:r>
                            <a:rPr lang="es-ES" dirty="0" smtClean="0"/>
                            <a:t> 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1/3 (3 respuestas, 1 correcta)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s-ES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oMath>
                          </a14:m>
                          <a:r>
                            <a:rPr lang="es-ES" dirty="0" smtClean="0"/>
                            <a:t> 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1-1/3=2/3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¿qué es éxito?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Acertar la pregunta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¿Cómo se escribe la distribución?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d>
                                  <m:dPr>
                                    <m:ctrlPr>
                                      <a:rPr lang="es-ES" b="0" i="1" dirty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b="0" i="1" dirty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100,</m:t>
                                    </m:r>
                                    <m:f>
                                      <m:fPr>
                                        <m:ctrlPr>
                                          <a:rPr lang="es-ES" b="0" i="1" dirty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b="0" i="1" dirty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b="0" i="1" dirty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¿Qué pueden preguntar?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Probabilidad de suspender</a:t>
                          </a:r>
                          <a:r>
                            <a:rPr lang="es-ES" baseline="0" dirty="0" smtClean="0">
                              <a:solidFill>
                                <a:srgbClr val="0070C0"/>
                              </a:solidFill>
                            </a:rPr>
                            <a:t>:</a:t>
                          </a:r>
                        </a:p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&lt;50</m:t>
                                </m:r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34403739"/>
                  </p:ext>
                </p:extLst>
              </p:nvPr>
            </p:nvGraphicFramePr>
            <p:xfrm>
              <a:off x="350520" y="2385060"/>
              <a:ext cx="6865620" cy="32020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66060"/>
                    <a:gridCol w="409956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Realizar</a:t>
                          </a:r>
                          <a:r>
                            <a:rPr lang="es-ES" baseline="0" dirty="0" smtClean="0"/>
                            <a:t> un test de 100 preguntas con 3 respuestas cada una</a:t>
                          </a:r>
                          <a:endParaRPr lang="es-E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20" t="-109836" r="-149119" b="-6803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100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20" t="-209836" r="-149119" b="-5803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1/3 (3 respuestas, 1 correcta)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20" t="-309836" r="-149119" b="-4803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1-1/3=2/3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¿qué es éxito?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Acertar la pregunta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</a:tr>
                  <a:tr h="707771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¿Cómo se escribe la distribución?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67608" t="-268103" r="-594" b="-100000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¿Qué pueden preguntar?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67608" t="-406667" r="-594" b="-1047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Rectángulo 6"/>
          <p:cNvSpPr/>
          <p:nvPr/>
        </p:nvSpPr>
        <p:spPr>
          <a:xfrm>
            <a:off x="3169920" y="2789535"/>
            <a:ext cx="4046220" cy="2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3169920" y="3171646"/>
            <a:ext cx="4046220" cy="2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3169920" y="3553757"/>
            <a:ext cx="4046220" cy="2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3169920" y="3895069"/>
            <a:ext cx="4046220" cy="2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169920" y="4270037"/>
            <a:ext cx="4046220" cy="638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3169920" y="4939009"/>
            <a:ext cx="4046220" cy="837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5" name="4 Rectángulo"/>
          <p:cNvSpPr/>
          <p:nvPr/>
        </p:nvSpPr>
        <p:spPr>
          <a:xfrm>
            <a:off x="464858" y="190018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6" name="4 Rectángulo"/>
          <p:cNvSpPr/>
          <p:nvPr/>
        </p:nvSpPr>
        <p:spPr>
          <a:xfrm>
            <a:off x="468313" y="188913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7" name="4 Rectángulo"/>
          <p:cNvSpPr/>
          <p:nvPr/>
        </p:nvSpPr>
        <p:spPr>
          <a:xfrm>
            <a:off x="4353505" y="182719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8" name="4 Rectángulo"/>
          <p:cNvSpPr/>
          <p:nvPr/>
        </p:nvSpPr>
        <p:spPr>
          <a:xfrm>
            <a:off x="4353505" y="190018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869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Cálculos en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739140" y="1348740"/>
                <a:ext cx="574651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Imaginemos sólo una experiencia dicotómica: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(1,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 smtClean="0"/>
                  <a:t>.</a:t>
                </a:r>
              </a:p>
              <a:p>
                <a:r>
                  <a:rPr lang="es-ES" dirty="0" smtClean="0"/>
                  <a:t>Hay dos opciones: éxito o fracaso</a:t>
                </a:r>
              </a:p>
              <a:p>
                <a:r>
                  <a:rPr lang="es-ES" dirty="0" smtClean="0"/>
                  <a:t>Hay dos preguntas: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=0]</m:t>
                    </m:r>
                  </m:oMath>
                </a14:m>
                <a:r>
                  <a:rPr lang="es-ES" dirty="0" smtClean="0"/>
                  <a:t> (0 éxitos)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=1]</m:t>
                    </m:r>
                  </m:oMath>
                </a14:m>
                <a:r>
                  <a:rPr lang="es-ES" dirty="0" smtClean="0"/>
                  <a:t> (1 éxito)</a:t>
                </a:r>
                <a:endParaRPr lang="es-ES" dirty="0"/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" y="1348740"/>
                <a:ext cx="5746510" cy="1477328"/>
              </a:xfrm>
              <a:prstGeom prst="rect">
                <a:avLst/>
              </a:prstGeom>
              <a:blipFill rotWithShape="0">
                <a:blip r:embed="rId3"/>
                <a:stretch>
                  <a:fillRect l="-848" t="-2469" b="-49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upo 22"/>
          <p:cNvGrpSpPr/>
          <p:nvPr/>
        </p:nvGrpSpPr>
        <p:grpSpPr>
          <a:xfrm>
            <a:off x="1127760" y="3337352"/>
            <a:ext cx="739140" cy="1387048"/>
            <a:chOff x="1127760" y="3337352"/>
            <a:chExt cx="739140" cy="1387048"/>
          </a:xfrm>
        </p:grpSpPr>
        <p:cxnSp>
          <p:nvCxnSpPr>
            <p:cNvPr id="14" name="Conector recto de flecha 13"/>
            <p:cNvCxnSpPr/>
            <p:nvPr/>
          </p:nvCxnSpPr>
          <p:spPr>
            <a:xfrm flipV="1">
              <a:off x="1127760" y="3383280"/>
              <a:ext cx="739140" cy="7391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/>
            <p:cNvCxnSpPr/>
            <p:nvPr/>
          </p:nvCxnSpPr>
          <p:spPr>
            <a:xfrm>
              <a:off x="1127760" y="4122420"/>
              <a:ext cx="739140" cy="6019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uadroTexto 17"/>
                <p:cNvSpPr txBox="1"/>
                <p:nvPr/>
              </p:nvSpPr>
              <p:spPr>
                <a:xfrm>
                  <a:off x="1297339" y="3337352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uadro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7339" y="3337352"/>
                  <a:ext cx="199991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uadroTexto 19"/>
                <p:cNvSpPr txBox="1"/>
                <p:nvPr/>
              </p:nvSpPr>
              <p:spPr>
                <a:xfrm>
                  <a:off x="1497330" y="4105771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CuadroTexto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7330" y="4105771"/>
                  <a:ext cx="199991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5000" r="-25000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/>
              <p:cNvSpPr txBox="1"/>
              <p:nvPr/>
            </p:nvSpPr>
            <p:spPr>
              <a:xfrm>
                <a:off x="2500968" y="4502011"/>
                <a:ext cx="13722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s-E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968" y="4502011"/>
                <a:ext cx="1372235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667" r="-2667" b="-2888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/>
              <p:cNvSpPr txBox="1"/>
              <p:nvPr/>
            </p:nvSpPr>
            <p:spPr>
              <a:xfrm>
                <a:off x="2449871" y="3288209"/>
                <a:ext cx="13722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s-E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2" name="Cuadro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871" y="3288209"/>
                <a:ext cx="1372235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3111" r="-3111" b="-2608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n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74" y="3182422"/>
            <a:ext cx="2830830" cy="159658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pic>
        <p:nvPicPr>
          <p:cNvPr id="25" name="Picture 4" descr="https://gp4.googleusercontent.com/-Sk99-xG0mCw/AAAAAAAAAAI/AAAAAAAAAAA/cZH_mHqgL1U/s48-c-k-no/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41" y="3272088"/>
            <a:ext cx="293120" cy="29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8" name="4 Rectángulo"/>
          <p:cNvSpPr/>
          <p:nvPr/>
        </p:nvSpPr>
        <p:spPr>
          <a:xfrm>
            <a:off x="468313" y="188913"/>
            <a:ext cx="36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9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31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736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Cálculos en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739140" y="1348740"/>
                <a:ext cx="542590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Imaginemos dos experiencias dicotómicas: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(2,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 smtClean="0"/>
                  <a:t>.</a:t>
                </a:r>
              </a:p>
              <a:p>
                <a:r>
                  <a:rPr lang="es-ES" dirty="0" smtClean="0"/>
                  <a:t>Hay tres opciones: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=0]</m:t>
                    </m:r>
                  </m:oMath>
                </a14:m>
                <a:r>
                  <a:rPr lang="es-ES" dirty="0" smtClean="0"/>
                  <a:t> (0 éxitos)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=1]</m:t>
                    </m:r>
                  </m:oMath>
                </a14:m>
                <a:r>
                  <a:rPr lang="es-ES" dirty="0" smtClean="0"/>
                  <a:t> (1 éxito)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=2]</m:t>
                    </m:r>
                  </m:oMath>
                </a14:m>
                <a:r>
                  <a:rPr lang="es-ES" dirty="0" smtClean="0"/>
                  <a:t> (2 éxitos)</a:t>
                </a:r>
                <a:endParaRPr lang="es-ES" dirty="0"/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" y="1348740"/>
                <a:ext cx="5425909" cy="1477328"/>
              </a:xfrm>
              <a:prstGeom prst="rect">
                <a:avLst/>
              </a:prstGeom>
              <a:blipFill rotWithShape="0">
                <a:blip r:embed="rId3"/>
                <a:stretch>
                  <a:fillRect l="-899" t="-2469" b="-49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upo 35"/>
          <p:cNvGrpSpPr/>
          <p:nvPr/>
        </p:nvGrpSpPr>
        <p:grpSpPr>
          <a:xfrm>
            <a:off x="1109660" y="3449851"/>
            <a:ext cx="1541041" cy="2085727"/>
            <a:chOff x="1109660" y="3449851"/>
            <a:chExt cx="1541041" cy="2085727"/>
          </a:xfrm>
        </p:grpSpPr>
        <p:cxnSp>
          <p:nvCxnSpPr>
            <p:cNvPr id="14" name="Conector recto de flecha 13"/>
            <p:cNvCxnSpPr/>
            <p:nvPr/>
          </p:nvCxnSpPr>
          <p:spPr>
            <a:xfrm flipV="1">
              <a:off x="1109660" y="3879498"/>
              <a:ext cx="739140" cy="7391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/>
            <p:cNvCxnSpPr/>
            <p:nvPr/>
          </p:nvCxnSpPr>
          <p:spPr>
            <a:xfrm>
              <a:off x="1109660" y="4618638"/>
              <a:ext cx="739140" cy="6019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de flecha 10"/>
            <p:cNvCxnSpPr/>
            <p:nvPr/>
          </p:nvCxnSpPr>
          <p:spPr>
            <a:xfrm flipV="1">
              <a:off x="1875361" y="3449851"/>
              <a:ext cx="745873" cy="4296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/>
            <p:cNvCxnSpPr/>
            <p:nvPr/>
          </p:nvCxnSpPr>
          <p:spPr>
            <a:xfrm>
              <a:off x="1875361" y="3879498"/>
              <a:ext cx="775340" cy="2957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/>
            <p:cNvCxnSpPr/>
            <p:nvPr/>
          </p:nvCxnSpPr>
          <p:spPr>
            <a:xfrm flipV="1">
              <a:off x="1882094" y="4816301"/>
              <a:ext cx="739140" cy="4043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1882094" y="5220618"/>
              <a:ext cx="739140" cy="3149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o 36"/>
          <p:cNvGrpSpPr/>
          <p:nvPr/>
        </p:nvGrpSpPr>
        <p:grpSpPr>
          <a:xfrm>
            <a:off x="1279239" y="3244787"/>
            <a:ext cx="1249086" cy="2174022"/>
            <a:chOff x="1279239" y="3244787"/>
            <a:chExt cx="1249086" cy="21740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uadroTexto 17"/>
                <p:cNvSpPr txBox="1"/>
                <p:nvPr/>
              </p:nvSpPr>
              <p:spPr>
                <a:xfrm>
                  <a:off x="1279239" y="3833570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uadro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239" y="3833570"/>
                  <a:ext cx="199991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4242" r="-2424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uadroTexto 19"/>
                <p:cNvSpPr txBox="1"/>
                <p:nvPr/>
              </p:nvSpPr>
              <p:spPr>
                <a:xfrm>
                  <a:off x="1479230" y="4601989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CuadroTexto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9230" y="4601989"/>
                  <a:ext cx="199991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5000" r="-25000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uadroTexto 12"/>
                <p:cNvSpPr txBox="1"/>
                <p:nvPr/>
              </p:nvSpPr>
              <p:spPr>
                <a:xfrm>
                  <a:off x="2095311" y="3244787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CuadroTexto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5311" y="3244787"/>
                  <a:ext cx="199991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uadroTexto 14"/>
                <p:cNvSpPr txBox="1"/>
                <p:nvPr/>
              </p:nvSpPr>
              <p:spPr>
                <a:xfrm>
                  <a:off x="2328334" y="3787603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15" name="CuadroTexto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8334" y="3787603"/>
                  <a:ext cx="199991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uadroTexto 23"/>
                <p:cNvSpPr txBox="1"/>
                <p:nvPr/>
              </p:nvSpPr>
              <p:spPr>
                <a:xfrm>
                  <a:off x="2195306" y="4634735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CuadroTex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306" y="4634735"/>
                  <a:ext cx="199991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uadroTexto 24"/>
                <p:cNvSpPr txBox="1"/>
                <p:nvPr/>
              </p:nvSpPr>
              <p:spPr>
                <a:xfrm>
                  <a:off x="2297918" y="5141810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CuadroTex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7918" y="5141810"/>
                  <a:ext cx="199991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ángulo 28"/>
              <p:cNvSpPr/>
              <p:nvPr/>
            </p:nvSpPr>
            <p:spPr>
              <a:xfrm>
                <a:off x="4140870" y="3212074"/>
                <a:ext cx="11235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9" name="Rectángu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870" y="3212074"/>
                <a:ext cx="1123513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ángulo 29"/>
              <p:cNvSpPr/>
              <p:nvPr/>
            </p:nvSpPr>
            <p:spPr>
              <a:xfrm>
                <a:off x="4121639" y="4210422"/>
                <a:ext cx="11235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0" name="Rectángulo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639" y="4210422"/>
                <a:ext cx="1123513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ángulo 30"/>
              <p:cNvSpPr/>
              <p:nvPr/>
            </p:nvSpPr>
            <p:spPr>
              <a:xfrm>
                <a:off x="4121639" y="5378098"/>
                <a:ext cx="11235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1" name="Rectángulo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639" y="5378098"/>
                <a:ext cx="1123513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ángulo 31"/>
              <p:cNvSpPr/>
              <p:nvPr/>
            </p:nvSpPr>
            <p:spPr>
              <a:xfrm>
                <a:off x="5111681" y="3224682"/>
                <a:ext cx="7314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2" name="Rectángulo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681" y="3224682"/>
                <a:ext cx="731482" cy="369332"/>
              </a:xfrm>
              <a:prstGeom prst="rect">
                <a:avLst/>
              </a:prstGeom>
              <a:blipFill rotWithShape="0"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ángulo 32"/>
              <p:cNvSpPr/>
              <p:nvPr/>
            </p:nvSpPr>
            <p:spPr>
              <a:xfrm>
                <a:off x="5111681" y="4207692"/>
                <a:ext cx="8793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s-E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s-E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3" name="Rectángulo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681" y="4207692"/>
                <a:ext cx="879343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ángulo 33"/>
              <p:cNvSpPr/>
              <p:nvPr/>
            </p:nvSpPr>
            <p:spPr>
              <a:xfrm>
                <a:off x="5110304" y="5375368"/>
                <a:ext cx="730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4" name="Rectángulo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304" y="5375368"/>
                <a:ext cx="730200" cy="369332"/>
              </a:xfrm>
              <a:prstGeom prst="rect">
                <a:avLst/>
              </a:prstGeom>
              <a:blipFill rotWithShape="0">
                <a:blip r:embed="rId1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agen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grpSp>
        <p:nvGrpSpPr>
          <p:cNvPr id="39" name="Grupo 38"/>
          <p:cNvGrpSpPr/>
          <p:nvPr/>
        </p:nvGrpSpPr>
        <p:grpSpPr>
          <a:xfrm>
            <a:off x="2747627" y="3303291"/>
            <a:ext cx="628634" cy="1637339"/>
            <a:chOff x="2747627" y="3303291"/>
            <a:chExt cx="628634" cy="1637339"/>
          </a:xfrm>
        </p:grpSpPr>
        <p:pic>
          <p:nvPicPr>
            <p:cNvPr id="6148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627" y="3317837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141" y="3303291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160" y="4043186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160" y="4647510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45" name="4 Rectángulo"/>
          <p:cNvSpPr/>
          <p:nvPr/>
        </p:nvSpPr>
        <p:spPr>
          <a:xfrm>
            <a:off x="468313" y="188913"/>
            <a:ext cx="72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46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47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641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Cálculos en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739140" y="1348740"/>
                <a:ext cx="548201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Imaginemos tres experiencias dicotómicas: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(3,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 smtClean="0"/>
                  <a:t>.</a:t>
                </a:r>
              </a:p>
              <a:p>
                <a:r>
                  <a:rPr lang="es-ES" dirty="0" smtClean="0"/>
                  <a:t>Hay cuatro opciones: </a:t>
                </a:r>
              </a:p>
              <a:p>
                <a:r>
                  <a:rPr lang="es-ES" dirty="0" smtClean="0"/>
                  <a:t>	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=0]</m:t>
                    </m:r>
                  </m:oMath>
                </a14:m>
                <a:r>
                  <a:rPr lang="es-ES" dirty="0" smtClean="0"/>
                  <a:t>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=1]</m:t>
                    </m:r>
                  </m:oMath>
                </a14:m>
                <a:r>
                  <a:rPr lang="es-ES" dirty="0" smtClean="0"/>
                  <a:t>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=2]</m:t>
                    </m:r>
                  </m:oMath>
                </a14:m>
                <a:r>
                  <a:rPr lang="es-ES" dirty="0" smtClean="0"/>
                  <a:t>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=3]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" y="1348740"/>
                <a:ext cx="5482014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889" t="-3947" b="-592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ángulo 28"/>
              <p:cNvSpPr/>
              <p:nvPr/>
            </p:nvSpPr>
            <p:spPr>
              <a:xfrm>
                <a:off x="5451510" y="3046600"/>
                <a:ext cx="11235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9" name="Rectángu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510" y="3046600"/>
                <a:ext cx="1123513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upo 18"/>
          <p:cNvGrpSpPr/>
          <p:nvPr/>
        </p:nvGrpSpPr>
        <p:grpSpPr>
          <a:xfrm>
            <a:off x="1292840" y="2556761"/>
            <a:ext cx="2297133" cy="3967900"/>
            <a:chOff x="1292840" y="2556761"/>
            <a:chExt cx="2297133" cy="3967900"/>
          </a:xfrm>
        </p:grpSpPr>
        <p:cxnSp>
          <p:nvCxnSpPr>
            <p:cNvPr id="14" name="Conector recto de flecha 13"/>
            <p:cNvCxnSpPr/>
            <p:nvPr/>
          </p:nvCxnSpPr>
          <p:spPr>
            <a:xfrm flipV="1">
              <a:off x="1292840" y="3792572"/>
              <a:ext cx="737273" cy="10089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/>
            <p:cNvCxnSpPr/>
            <p:nvPr/>
          </p:nvCxnSpPr>
          <p:spPr>
            <a:xfrm>
              <a:off x="1292840" y="4801528"/>
              <a:ext cx="737273" cy="9194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uadroTexto 17"/>
                <p:cNvSpPr txBox="1"/>
                <p:nvPr/>
              </p:nvSpPr>
              <p:spPr>
                <a:xfrm>
                  <a:off x="1462419" y="4016460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uadro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419" y="4016460"/>
                  <a:ext cx="199991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4242" r="-2424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uadroTexto 19"/>
                <p:cNvSpPr txBox="1"/>
                <p:nvPr/>
              </p:nvSpPr>
              <p:spPr>
                <a:xfrm>
                  <a:off x="1661476" y="5012731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CuadroTexto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476" y="5012731"/>
                  <a:ext cx="199991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5000" r="-25000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Conector recto de flecha 10"/>
            <p:cNvCxnSpPr/>
            <p:nvPr/>
          </p:nvCxnSpPr>
          <p:spPr>
            <a:xfrm flipV="1">
              <a:off x="2030113" y="3191472"/>
              <a:ext cx="745873" cy="593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/>
            <p:cNvCxnSpPr/>
            <p:nvPr/>
          </p:nvCxnSpPr>
          <p:spPr>
            <a:xfrm>
              <a:off x="2030113" y="3785308"/>
              <a:ext cx="784520" cy="4223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uadroTexto 12"/>
                <p:cNvSpPr txBox="1"/>
                <p:nvPr/>
              </p:nvSpPr>
              <p:spPr>
                <a:xfrm>
                  <a:off x="2250063" y="3150597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CuadroTexto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0063" y="3150597"/>
                  <a:ext cx="199991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4242" r="-2424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uadroTexto 14"/>
                <p:cNvSpPr txBox="1"/>
                <p:nvPr/>
              </p:nvSpPr>
              <p:spPr>
                <a:xfrm>
                  <a:off x="2483086" y="3693413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CuadroTexto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3086" y="3693413"/>
                  <a:ext cx="199991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4242" r="-2121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Conector recto de flecha 16"/>
            <p:cNvCxnSpPr/>
            <p:nvPr/>
          </p:nvCxnSpPr>
          <p:spPr>
            <a:xfrm flipV="1">
              <a:off x="2052131" y="5184561"/>
              <a:ext cx="762502" cy="5601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2052131" y="5744700"/>
              <a:ext cx="733035" cy="481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uadroTexto 23"/>
                <p:cNvSpPr txBox="1"/>
                <p:nvPr/>
              </p:nvSpPr>
              <p:spPr>
                <a:xfrm>
                  <a:off x="2365343" y="5158817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CuadroTex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43" y="5158817"/>
                  <a:ext cx="199991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uadroTexto 24"/>
                <p:cNvSpPr txBox="1"/>
                <p:nvPr/>
              </p:nvSpPr>
              <p:spPr>
                <a:xfrm>
                  <a:off x="2467955" y="5665892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CuadroTex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7955" y="5665892"/>
                  <a:ext cx="199991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Conector recto de flecha 34"/>
            <p:cNvCxnSpPr/>
            <p:nvPr/>
          </p:nvCxnSpPr>
          <p:spPr>
            <a:xfrm flipV="1">
              <a:off x="2785166" y="2761825"/>
              <a:ext cx="745873" cy="4296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de flecha 35"/>
            <p:cNvCxnSpPr/>
            <p:nvPr/>
          </p:nvCxnSpPr>
          <p:spPr>
            <a:xfrm>
              <a:off x="2785166" y="3191472"/>
              <a:ext cx="775340" cy="2957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uadroTexto 36"/>
                <p:cNvSpPr txBox="1"/>
                <p:nvPr/>
              </p:nvSpPr>
              <p:spPr>
                <a:xfrm>
                  <a:off x="3005116" y="2556761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CuadroTexto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5116" y="2556761"/>
                  <a:ext cx="199991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uadroTexto 37"/>
                <p:cNvSpPr txBox="1"/>
                <p:nvPr/>
              </p:nvSpPr>
              <p:spPr>
                <a:xfrm>
                  <a:off x="3238139" y="3099577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CuadroTexto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8139" y="3099577"/>
                  <a:ext cx="199991" cy="27699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Conector recto de flecha 38"/>
            <p:cNvCxnSpPr/>
            <p:nvPr/>
          </p:nvCxnSpPr>
          <p:spPr>
            <a:xfrm flipV="1">
              <a:off x="2814633" y="3778045"/>
              <a:ext cx="745873" cy="4296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de flecha 39"/>
            <p:cNvCxnSpPr/>
            <p:nvPr/>
          </p:nvCxnSpPr>
          <p:spPr>
            <a:xfrm>
              <a:off x="2814633" y="4207692"/>
              <a:ext cx="775340" cy="2957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uadroTexto 40"/>
                <p:cNvSpPr txBox="1"/>
                <p:nvPr/>
              </p:nvSpPr>
              <p:spPr>
                <a:xfrm>
                  <a:off x="3034583" y="3572981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CuadroTexto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4583" y="3572981"/>
                  <a:ext cx="199991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CuadroTexto 41"/>
                <p:cNvSpPr txBox="1"/>
                <p:nvPr/>
              </p:nvSpPr>
              <p:spPr>
                <a:xfrm>
                  <a:off x="3267606" y="4115797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CuadroTexto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7606" y="4115797"/>
                  <a:ext cx="199991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Conector recto de flecha 42"/>
            <p:cNvCxnSpPr/>
            <p:nvPr/>
          </p:nvCxnSpPr>
          <p:spPr>
            <a:xfrm flipV="1">
              <a:off x="2814633" y="4754914"/>
              <a:ext cx="745873" cy="4296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de flecha 43"/>
            <p:cNvCxnSpPr/>
            <p:nvPr/>
          </p:nvCxnSpPr>
          <p:spPr>
            <a:xfrm>
              <a:off x="2814633" y="5184561"/>
              <a:ext cx="775340" cy="2957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CuadroTexto 44"/>
                <p:cNvSpPr txBox="1"/>
                <p:nvPr/>
              </p:nvSpPr>
              <p:spPr>
                <a:xfrm>
                  <a:off x="3034583" y="4549850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CuadroTexto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4583" y="4549850"/>
                  <a:ext cx="199991" cy="27699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CuadroTexto 45"/>
                <p:cNvSpPr txBox="1"/>
                <p:nvPr/>
              </p:nvSpPr>
              <p:spPr>
                <a:xfrm>
                  <a:off x="3267606" y="5092666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CuadroTexto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7606" y="5092666"/>
                  <a:ext cx="199991" cy="276999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Conector recto de flecha 46"/>
            <p:cNvCxnSpPr/>
            <p:nvPr/>
          </p:nvCxnSpPr>
          <p:spPr>
            <a:xfrm flipV="1">
              <a:off x="2814633" y="5799312"/>
              <a:ext cx="745873" cy="4296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de flecha 47"/>
            <p:cNvCxnSpPr/>
            <p:nvPr/>
          </p:nvCxnSpPr>
          <p:spPr>
            <a:xfrm>
              <a:off x="2814633" y="6228959"/>
              <a:ext cx="775340" cy="2957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uadroTexto 48"/>
                <p:cNvSpPr txBox="1"/>
                <p:nvPr/>
              </p:nvSpPr>
              <p:spPr>
                <a:xfrm>
                  <a:off x="3034583" y="5594248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CuadroTexto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4583" y="5594248"/>
                  <a:ext cx="199991" cy="27699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24242" r="-2424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CuadroTexto 49"/>
                <p:cNvSpPr txBox="1"/>
                <p:nvPr/>
              </p:nvSpPr>
              <p:spPr>
                <a:xfrm>
                  <a:off x="3267606" y="6137064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CuadroTexto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7606" y="6137064"/>
                  <a:ext cx="199991" cy="276999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24242" r="-2121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ángulo 60"/>
              <p:cNvSpPr/>
              <p:nvPr/>
            </p:nvSpPr>
            <p:spPr>
              <a:xfrm>
                <a:off x="5451510" y="3746465"/>
                <a:ext cx="11235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1" name="Rectángulo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510" y="3746465"/>
                <a:ext cx="1123513" cy="369332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ángulo 61"/>
              <p:cNvSpPr/>
              <p:nvPr/>
            </p:nvSpPr>
            <p:spPr>
              <a:xfrm>
                <a:off x="5451510" y="4525051"/>
                <a:ext cx="11235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2" name="Rectángulo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510" y="4525051"/>
                <a:ext cx="1123513" cy="369332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ángulo 62"/>
              <p:cNvSpPr/>
              <p:nvPr/>
            </p:nvSpPr>
            <p:spPr>
              <a:xfrm>
                <a:off x="5451510" y="5224916"/>
                <a:ext cx="11235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3" name="Rectángulo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510" y="5224916"/>
                <a:ext cx="1123513" cy="36933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ángulo 63"/>
              <p:cNvSpPr/>
              <p:nvPr/>
            </p:nvSpPr>
            <p:spPr>
              <a:xfrm>
                <a:off x="6391106" y="3058264"/>
                <a:ext cx="7314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4" name="Rectángulo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106" y="3058264"/>
                <a:ext cx="731482" cy="369332"/>
              </a:xfrm>
              <a:prstGeom prst="rect">
                <a:avLst/>
              </a:prstGeom>
              <a:blipFill rotWithShape="0">
                <a:blip r:embed="rId2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ángulo 64"/>
              <p:cNvSpPr/>
              <p:nvPr/>
            </p:nvSpPr>
            <p:spPr>
              <a:xfrm>
                <a:off x="6391106" y="3745061"/>
                <a:ext cx="9895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s-E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Rectángulo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106" y="3745061"/>
                <a:ext cx="989502" cy="369332"/>
              </a:xfrm>
              <a:prstGeom prst="rect">
                <a:avLst/>
              </a:prstGeom>
              <a:blipFill rotWithShape="0">
                <a:blip r:embed="rId2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ángulo 65"/>
              <p:cNvSpPr/>
              <p:nvPr/>
            </p:nvSpPr>
            <p:spPr>
              <a:xfrm>
                <a:off x="6391106" y="4523647"/>
                <a:ext cx="991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s-E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6" name="Rectángulo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106" y="4523647"/>
                <a:ext cx="991746" cy="369332"/>
              </a:xfrm>
              <a:prstGeom prst="rect">
                <a:avLst/>
              </a:prstGeom>
              <a:blipFill rotWithShape="0">
                <a:blip r:embed="rId2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ángulo 68"/>
              <p:cNvSpPr/>
              <p:nvPr/>
            </p:nvSpPr>
            <p:spPr>
              <a:xfrm>
                <a:off x="6421838" y="5231165"/>
                <a:ext cx="7314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9" name="Rectángulo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838" y="5231165"/>
                <a:ext cx="731482" cy="369332"/>
              </a:xfrm>
              <a:prstGeom prst="rect">
                <a:avLst/>
              </a:prstGeom>
              <a:blipFill rotWithShape="0">
                <a:blip r:embed="rId2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Imagen 7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3692712" y="2600305"/>
            <a:ext cx="880296" cy="3340421"/>
            <a:chOff x="3692712" y="2600305"/>
            <a:chExt cx="880296" cy="3340421"/>
          </a:xfrm>
        </p:grpSpPr>
        <p:pic>
          <p:nvPicPr>
            <p:cNvPr id="73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909" y="2620205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029" y="2610255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888" y="2600305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803" y="3297364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923" y="3287414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909" y="3602156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029" y="3592206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020" y="4320001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540" y="4624969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660" y="4615019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712" y="5332864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712" y="5647606"/>
              <a:ext cx="293120" cy="29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95" name="4 Rectángulo"/>
          <p:cNvSpPr/>
          <p:nvPr/>
        </p:nvSpPr>
        <p:spPr>
          <a:xfrm>
            <a:off x="468313" y="188913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96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97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215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1" grpId="0"/>
      <p:bldP spid="62" grpId="0"/>
      <p:bldP spid="63" grpId="0"/>
      <p:bldP spid="64" grpId="0"/>
      <p:bldP spid="65" grpId="0"/>
      <p:bldP spid="66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Cálculos en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739140" y="1348740"/>
                <a:ext cx="574811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Imaginemos cuatro experiencias dicotómicas: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(4,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 smtClean="0"/>
                  <a:t>.</a:t>
                </a:r>
              </a:p>
              <a:p>
                <a:r>
                  <a:rPr lang="es-ES" dirty="0" smtClean="0"/>
                  <a:t>Hay cinco opciones: </a:t>
                </a:r>
              </a:p>
              <a:p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=0]</m:t>
                    </m:r>
                  </m:oMath>
                </a14:m>
                <a:r>
                  <a:rPr lang="es-ES" dirty="0" smtClean="0"/>
                  <a:t>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=1]</m:t>
                    </m:r>
                  </m:oMath>
                </a14:m>
                <a:r>
                  <a:rPr lang="es-ES" dirty="0" smtClean="0"/>
                  <a:t>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=2]</m:t>
                    </m:r>
                  </m:oMath>
                </a14:m>
                <a:r>
                  <a:rPr lang="es-ES" dirty="0" smtClean="0"/>
                  <a:t>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s-E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ES" i="1" dirty="0" smtClean="0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=4]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" y="1348740"/>
                <a:ext cx="5748112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848" t="-3947" b="-592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ángulo 28"/>
              <p:cNvSpPr/>
              <p:nvPr/>
            </p:nvSpPr>
            <p:spPr>
              <a:xfrm>
                <a:off x="5470488" y="2972343"/>
                <a:ext cx="11235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9" name="Rectángu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488" y="2972343"/>
                <a:ext cx="1123513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upo 18"/>
          <p:cNvGrpSpPr/>
          <p:nvPr/>
        </p:nvGrpSpPr>
        <p:grpSpPr>
          <a:xfrm>
            <a:off x="1315764" y="2300734"/>
            <a:ext cx="3023001" cy="4102499"/>
            <a:chOff x="1315764" y="2300734"/>
            <a:chExt cx="3023001" cy="4102499"/>
          </a:xfrm>
        </p:grpSpPr>
        <p:cxnSp>
          <p:nvCxnSpPr>
            <p:cNvPr id="14" name="Conector recto de flecha 13"/>
            <p:cNvCxnSpPr/>
            <p:nvPr/>
          </p:nvCxnSpPr>
          <p:spPr>
            <a:xfrm flipV="1">
              <a:off x="1315764" y="3705637"/>
              <a:ext cx="737273" cy="10089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/>
            <p:cNvCxnSpPr/>
            <p:nvPr/>
          </p:nvCxnSpPr>
          <p:spPr>
            <a:xfrm>
              <a:off x="1315764" y="4714593"/>
              <a:ext cx="737273" cy="9194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uadroTexto 17"/>
                <p:cNvSpPr txBox="1"/>
                <p:nvPr/>
              </p:nvSpPr>
              <p:spPr>
                <a:xfrm>
                  <a:off x="1485343" y="3929525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uadro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5343" y="3929525"/>
                  <a:ext cx="199991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5000" r="-28125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uadroTexto 19"/>
                <p:cNvSpPr txBox="1"/>
                <p:nvPr/>
              </p:nvSpPr>
              <p:spPr>
                <a:xfrm>
                  <a:off x="1684400" y="4925796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CuadroTexto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400" y="4925796"/>
                  <a:ext cx="199991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242" r="-2121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Conector recto de flecha 10"/>
            <p:cNvCxnSpPr/>
            <p:nvPr/>
          </p:nvCxnSpPr>
          <p:spPr>
            <a:xfrm flipV="1">
              <a:off x="2052979" y="3098753"/>
              <a:ext cx="745873" cy="593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/>
            <p:cNvCxnSpPr/>
            <p:nvPr/>
          </p:nvCxnSpPr>
          <p:spPr>
            <a:xfrm>
              <a:off x="2052979" y="3692589"/>
              <a:ext cx="784520" cy="4223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uadroTexto 12"/>
                <p:cNvSpPr txBox="1"/>
                <p:nvPr/>
              </p:nvSpPr>
              <p:spPr>
                <a:xfrm>
                  <a:off x="2272929" y="3057878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CuadroTexto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2929" y="3057878"/>
                  <a:ext cx="199991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4242" r="-2424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uadroTexto 14"/>
                <p:cNvSpPr txBox="1"/>
                <p:nvPr/>
              </p:nvSpPr>
              <p:spPr>
                <a:xfrm>
                  <a:off x="2505952" y="3600694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CuadroTexto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5952" y="3600694"/>
                  <a:ext cx="199991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4242" r="-2121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Conector recto de flecha 16"/>
            <p:cNvCxnSpPr/>
            <p:nvPr/>
          </p:nvCxnSpPr>
          <p:spPr>
            <a:xfrm flipV="1">
              <a:off x="2075055" y="5097626"/>
              <a:ext cx="762502" cy="5601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2075055" y="5657765"/>
              <a:ext cx="731788" cy="4216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uadroTexto 23"/>
                <p:cNvSpPr txBox="1"/>
                <p:nvPr/>
              </p:nvSpPr>
              <p:spPr>
                <a:xfrm>
                  <a:off x="2388267" y="5071882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CuadroTex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8267" y="5071882"/>
                  <a:ext cx="199991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4242" r="-2424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uadroTexto 24"/>
                <p:cNvSpPr txBox="1"/>
                <p:nvPr/>
              </p:nvSpPr>
              <p:spPr>
                <a:xfrm>
                  <a:off x="2490879" y="5578957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CuadroTex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0879" y="5578957"/>
                  <a:ext cx="199991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5000" r="-25000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Conector recto de flecha 46"/>
            <p:cNvCxnSpPr/>
            <p:nvPr/>
          </p:nvCxnSpPr>
          <p:spPr>
            <a:xfrm flipV="1">
              <a:off x="2815378" y="5788891"/>
              <a:ext cx="745128" cy="3007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de flecha 47"/>
            <p:cNvCxnSpPr/>
            <p:nvPr/>
          </p:nvCxnSpPr>
          <p:spPr>
            <a:xfrm>
              <a:off x="2815378" y="6089613"/>
              <a:ext cx="745873" cy="1832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uadroTexto 48"/>
                <p:cNvSpPr txBox="1"/>
                <p:nvPr/>
              </p:nvSpPr>
              <p:spPr>
                <a:xfrm>
                  <a:off x="3103349" y="5640355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CuadroTexto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3349" y="5640355"/>
                  <a:ext cx="199991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CuadroTexto 49"/>
                <p:cNvSpPr txBox="1"/>
                <p:nvPr/>
              </p:nvSpPr>
              <p:spPr>
                <a:xfrm>
                  <a:off x="3187942" y="5951112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CuadroTexto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7942" y="5951112"/>
                  <a:ext cx="199991" cy="27699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Conector recto de flecha 55"/>
            <p:cNvCxnSpPr/>
            <p:nvPr/>
          </p:nvCxnSpPr>
          <p:spPr>
            <a:xfrm flipV="1">
              <a:off x="3547232" y="2556761"/>
              <a:ext cx="775340" cy="2329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de flecha 56"/>
            <p:cNvCxnSpPr/>
            <p:nvPr/>
          </p:nvCxnSpPr>
          <p:spPr>
            <a:xfrm>
              <a:off x="3547232" y="2789694"/>
              <a:ext cx="775340" cy="1247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CuadroTexto 69"/>
                <p:cNvSpPr txBox="1"/>
                <p:nvPr/>
              </p:nvSpPr>
              <p:spPr>
                <a:xfrm>
                  <a:off x="3900209" y="2300734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CuadroTexto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0209" y="2300734"/>
                  <a:ext cx="199991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CuadroTexto 70"/>
                <p:cNvSpPr txBox="1"/>
                <p:nvPr/>
              </p:nvSpPr>
              <p:spPr>
                <a:xfrm>
                  <a:off x="3934902" y="2593271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CuadroTexto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4902" y="2593271"/>
                  <a:ext cx="199991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Conector recto de flecha 71"/>
            <p:cNvCxnSpPr/>
            <p:nvPr/>
          </p:nvCxnSpPr>
          <p:spPr>
            <a:xfrm flipV="1">
              <a:off x="3563425" y="3081253"/>
              <a:ext cx="775340" cy="2329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de flecha 72"/>
            <p:cNvCxnSpPr/>
            <p:nvPr/>
          </p:nvCxnSpPr>
          <p:spPr>
            <a:xfrm>
              <a:off x="3563425" y="3314186"/>
              <a:ext cx="775340" cy="1247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CuadroTexto 73"/>
                <p:cNvSpPr txBox="1"/>
                <p:nvPr/>
              </p:nvSpPr>
              <p:spPr>
                <a:xfrm>
                  <a:off x="3916402" y="2825226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CuadroTexto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6402" y="2825226"/>
                  <a:ext cx="199991" cy="27699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CuadroTexto 74"/>
                <p:cNvSpPr txBox="1"/>
                <p:nvPr/>
              </p:nvSpPr>
              <p:spPr>
                <a:xfrm>
                  <a:off x="3951095" y="3117763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CuadroTexto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1095" y="3117763"/>
                  <a:ext cx="199991" cy="276999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Conector recto de flecha 75"/>
            <p:cNvCxnSpPr/>
            <p:nvPr/>
          </p:nvCxnSpPr>
          <p:spPr>
            <a:xfrm flipV="1">
              <a:off x="3563425" y="3591476"/>
              <a:ext cx="775340" cy="2329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de flecha 76"/>
            <p:cNvCxnSpPr/>
            <p:nvPr/>
          </p:nvCxnSpPr>
          <p:spPr>
            <a:xfrm>
              <a:off x="3563425" y="3824409"/>
              <a:ext cx="775340" cy="1247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CuadroTexto 77"/>
                <p:cNvSpPr txBox="1"/>
                <p:nvPr/>
              </p:nvSpPr>
              <p:spPr>
                <a:xfrm>
                  <a:off x="3916402" y="3335449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CuadroTexto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6402" y="3335449"/>
                  <a:ext cx="199991" cy="27699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CuadroTexto 78"/>
                <p:cNvSpPr txBox="1"/>
                <p:nvPr/>
              </p:nvSpPr>
              <p:spPr>
                <a:xfrm>
                  <a:off x="3951095" y="3627986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CuadroTexto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1095" y="3627986"/>
                  <a:ext cx="199991" cy="276999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Conector recto de flecha 79"/>
            <p:cNvCxnSpPr/>
            <p:nvPr/>
          </p:nvCxnSpPr>
          <p:spPr>
            <a:xfrm flipV="1">
              <a:off x="3563425" y="4085356"/>
              <a:ext cx="775340" cy="2329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de flecha 80"/>
            <p:cNvCxnSpPr/>
            <p:nvPr/>
          </p:nvCxnSpPr>
          <p:spPr>
            <a:xfrm>
              <a:off x="3563425" y="4318289"/>
              <a:ext cx="775340" cy="1247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CuadroTexto 81"/>
                <p:cNvSpPr txBox="1"/>
                <p:nvPr/>
              </p:nvSpPr>
              <p:spPr>
                <a:xfrm>
                  <a:off x="3916402" y="3829329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CuadroTexto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6402" y="3829329"/>
                  <a:ext cx="199991" cy="276999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CuadroTexto 82"/>
                <p:cNvSpPr txBox="1"/>
                <p:nvPr/>
              </p:nvSpPr>
              <p:spPr>
                <a:xfrm>
                  <a:off x="3951095" y="4121866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CuadroTexto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1095" y="4121866"/>
                  <a:ext cx="199991" cy="276999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Conector recto de flecha 83"/>
            <p:cNvCxnSpPr/>
            <p:nvPr/>
          </p:nvCxnSpPr>
          <p:spPr>
            <a:xfrm flipV="1">
              <a:off x="3560506" y="4583374"/>
              <a:ext cx="775340" cy="2329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de flecha 84"/>
            <p:cNvCxnSpPr/>
            <p:nvPr/>
          </p:nvCxnSpPr>
          <p:spPr>
            <a:xfrm>
              <a:off x="3560506" y="4816307"/>
              <a:ext cx="775340" cy="1247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CuadroTexto 85"/>
                <p:cNvSpPr txBox="1"/>
                <p:nvPr/>
              </p:nvSpPr>
              <p:spPr>
                <a:xfrm>
                  <a:off x="3913483" y="4327347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CuadroTexto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3483" y="4327347"/>
                  <a:ext cx="199991" cy="276999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24242" r="-2424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CuadroTexto 86"/>
                <p:cNvSpPr txBox="1"/>
                <p:nvPr/>
              </p:nvSpPr>
              <p:spPr>
                <a:xfrm>
                  <a:off x="3948176" y="4619884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CuadroTexto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8176" y="4619884"/>
                  <a:ext cx="199991" cy="276999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l="-25000" r="-25000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Conector recto de flecha 87"/>
            <p:cNvCxnSpPr/>
            <p:nvPr/>
          </p:nvCxnSpPr>
          <p:spPr>
            <a:xfrm flipV="1">
              <a:off x="3560506" y="5063040"/>
              <a:ext cx="775340" cy="2329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de flecha 88"/>
            <p:cNvCxnSpPr/>
            <p:nvPr/>
          </p:nvCxnSpPr>
          <p:spPr>
            <a:xfrm>
              <a:off x="3560506" y="5295973"/>
              <a:ext cx="775340" cy="1247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CuadroTexto 89"/>
                <p:cNvSpPr txBox="1"/>
                <p:nvPr/>
              </p:nvSpPr>
              <p:spPr>
                <a:xfrm>
                  <a:off x="3913483" y="4807013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CuadroTexto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3483" y="4807013"/>
                  <a:ext cx="199991" cy="276999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l="-24242" r="-2424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CuadroTexto 90"/>
                <p:cNvSpPr txBox="1"/>
                <p:nvPr/>
              </p:nvSpPr>
              <p:spPr>
                <a:xfrm>
                  <a:off x="3948176" y="5099550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CuadroTexto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8176" y="5099550"/>
                  <a:ext cx="199991" cy="276999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 l="-25000" r="-25000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2" name="Conector recto de flecha 91"/>
            <p:cNvCxnSpPr/>
            <p:nvPr/>
          </p:nvCxnSpPr>
          <p:spPr>
            <a:xfrm flipV="1">
              <a:off x="3547232" y="5555958"/>
              <a:ext cx="775340" cy="2329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de flecha 92"/>
            <p:cNvCxnSpPr/>
            <p:nvPr/>
          </p:nvCxnSpPr>
          <p:spPr>
            <a:xfrm>
              <a:off x="3547232" y="5788891"/>
              <a:ext cx="775340" cy="1247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CuadroTexto 93"/>
                <p:cNvSpPr txBox="1"/>
                <p:nvPr/>
              </p:nvSpPr>
              <p:spPr>
                <a:xfrm>
                  <a:off x="3900209" y="5299931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CuadroTexto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0209" y="5299931"/>
                  <a:ext cx="199991" cy="276999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CuadroTexto 94"/>
                <p:cNvSpPr txBox="1"/>
                <p:nvPr/>
              </p:nvSpPr>
              <p:spPr>
                <a:xfrm>
                  <a:off x="3934902" y="5592468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CuadroTexto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4902" y="5592468"/>
                  <a:ext cx="199991" cy="276999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Conector recto de flecha 95"/>
            <p:cNvCxnSpPr/>
            <p:nvPr/>
          </p:nvCxnSpPr>
          <p:spPr>
            <a:xfrm flipV="1">
              <a:off x="3554462" y="6045520"/>
              <a:ext cx="775340" cy="2329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cto de flecha 96"/>
            <p:cNvCxnSpPr/>
            <p:nvPr/>
          </p:nvCxnSpPr>
          <p:spPr>
            <a:xfrm>
              <a:off x="3554462" y="6278453"/>
              <a:ext cx="775340" cy="1247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CuadroTexto 97"/>
                <p:cNvSpPr txBox="1"/>
                <p:nvPr/>
              </p:nvSpPr>
              <p:spPr>
                <a:xfrm>
                  <a:off x="3907439" y="5789493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CuadroTexto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7439" y="5789493"/>
                  <a:ext cx="199991" cy="276999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 l="-24242" r="-2424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CuadroTexto 98"/>
                <p:cNvSpPr txBox="1"/>
                <p:nvPr/>
              </p:nvSpPr>
              <p:spPr>
                <a:xfrm>
                  <a:off x="3942132" y="6082030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CuadroTexto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132" y="6082030"/>
                  <a:ext cx="199991" cy="276999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 l="-25000" r="-25000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0" name="Conector recto de flecha 99"/>
            <p:cNvCxnSpPr/>
            <p:nvPr/>
          </p:nvCxnSpPr>
          <p:spPr>
            <a:xfrm flipV="1">
              <a:off x="2807996" y="4821746"/>
              <a:ext cx="745128" cy="3007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cto de flecha 100"/>
            <p:cNvCxnSpPr/>
            <p:nvPr/>
          </p:nvCxnSpPr>
          <p:spPr>
            <a:xfrm>
              <a:off x="2807996" y="5122468"/>
              <a:ext cx="745873" cy="1832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CuadroTexto 101"/>
                <p:cNvSpPr txBox="1"/>
                <p:nvPr/>
              </p:nvSpPr>
              <p:spPr>
                <a:xfrm>
                  <a:off x="3095967" y="4673210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CuadroTexto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5967" y="4673210"/>
                  <a:ext cx="199991" cy="276999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24242" r="-2424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CuadroTexto 102"/>
                <p:cNvSpPr txBox="1"/>
                <p:nvPr/>
              </p:nvSpPr>
              <p:spPr>
                <a:xfrm>
                  <a:off x="3180560" y="4983967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CuadroTexto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0560" y="4983967"/>
                  <a:ext cx="199991" cy="276999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 l="-24242" r="-21212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4" name="Conector recto de flecha 103"/>
            <p:cNvCxnSpPr/>
            <p:nvPr/>
          </p:nvCxnSpPr>
          <p:spPr>
            <a:xfrm flipV="1">
              <a:off x="2829366" y="3831086"/>
              <a:ext cx="745128" cy="3007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de flecha 104"/>
            <p:cNvCxnSpPr/>
            <p:nvPr/>
          </p:nvCxnSpPr>
          <p:spPr>
            <a:xfrm>
              <a:off x="2829366" y="4131808"/>
              <a:ext cx="745873" cy="1832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CuadroTexto 105"/>
                <p:cNvSpPr txBox="1"/>
                <p:nvPr/>
              </p:nvSpPr>
              <p:spPr>
                <a:xfrm>
                  <a:off x="3117337" y="3682550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CuadroTexto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7337" y="3682550"/>
                  <a:ext cx="199991" cy="276999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 l="-24242" r="-2424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CuadroTexto 106"/>
                <p:cNvSpPr txBox="1"/>
                <p:nvPr/>
              </p:nvSpPr>
              <p:spPr>
                <a:xfrm>
                  <a:off x="3201930" y="3993307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CuadroTexto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1930" y="3993307"/>
                  <a:ext cx="199991" cy="276999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 l="-24242" r="-21212" b="-2608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8" name="Conector recto de flecha 107"/>
            <p:cNvCxnSpPr/>
            <p:nvPr/>
          </p:nvCxnSpPr>
          <p:spPr>
            <a:xfrm flipV="1">
              <a:off x="2806843" y="2810122"/>
              <a:ext cx="745128" cy="3007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cto de flecha 108"/>
            <p:cNvCxnSpPr/>
            <p:nvPr/>
          </p:nvCxnSpPr>
          <p:spPr>
            <a:xfrm>
              <a:off x="2806843" y="3110844"/>
              <a:ext cx="745873" cy="1832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CuadroTexto 109"/>
                <p:cNvSpPr txBox="1"/>
                <p:nvPr/>
              </p:nvSpPr>
              <p:spPr>
                <a:xfrm>
                  <a:off x="3094814" y="2661586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E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CuadroTexto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4814" y="2661586"/>
                  <a:ext cx="199991" cy="276999"/>
                </a:xfrm>
                <a:prstGeom prst="rect">
                  <a:avLst/>
                </a:prstGeom>
                <a:blipFill rotWithShape="0">
                  <a:blip r:embed="rId33"/>
                  <a:stretch>
                    <a:fillRect l="-25000" r="-28125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CuadroTexto 110"/>
                <p:cNvSpPr txBox="1"/>
                <p:nvPr/>
              </p:nvSpPr>
              <p:spPr>
                <a:xfrm>
                  <a:off x="3179407" y="2972343"/>
                  <a:ext cx="199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E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CuadroTexto 1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9407" y="2972343"/>
                  <a:ext cx="199991" cy="276999"/>
                </a:xfrm>
                <a:prstGeom prst="rect">
                  <a:avLst/>
                </a:prstGeom>
                <a:blipFill rotWithShape="0">
                  <a:blip r:embed="rId34"/>
                  <a:stretch>
                    <a:fillRect l="-25000" r="-25000" b="-2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Rectángulo 176"/>
              <p:cNvSpPr/>
              <p:nvPr/>
            </p:nvSpPr>
            <p:spPr>
              <a:xfrm>
                <a:off x="5470488" y="3460192"/>
                <a:ext cx="11235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77" name="Rectángulo 1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488" y="3460192"/>
                <a:ext cx="1123513" cy="369332"/>
              </a:xfrm>
              <a:prstGeom prst="rect">
                <a:avLst/>
              </a:prstGeom>
              <a:blipFill rotWithShape="0"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Rectángulo 177"/>
              <p:cNvSpPr/>
              <p:nvPr/>
            </p:nvSpPr>
            <p:spPr>
              <a:xfrm>
                <a:off x="5470488" y="3993767"/>
                <a:ext cx="11235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78" name="Rectángulo 1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488" y="3993767"/>
                <a:ext cx="1123513" cy="369332"/>
              </a:xfrm>
              <a:prstGeom prst="rect">
                <a:avLst/>
              </a:prstGeom>
              <a:blipFill rotWithShape="0"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ángulo 178"/>
              <p:cNvSpPr/>
              <p:nvPr/>
            </p:nvSpPr>
            <p:spPr>
              <a:xfrm>
                <a:off x="5470488" y="4548090"/>
                <a:ext cx="11235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79" name="Rectángulo 1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488" y="4548090"/>
                <a:ext cx="1123513" cy="369332"/>
              </a:xfrm>
              <a:prstGeom prst="rect">
                <a:avLst/>
              </a:prstGeom>
              <a:blipFill rotWithShape="0"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Rectángulo 179"/>
              <p:cNvSpPr/>
              <p:nvPr/>
            </p:nvSpPr>
            <p:spPr>
              <a:xfrm>
                <a:off x="5470487" y="5098656"/>
                <a:ext cx="11235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=4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0" name="Rectángulo 1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487" y="5098656"/>
                <a:ext cx="1123513" cy="369332"/>
              </a:xfrm>
              <a:prstGeom prst="rect">
                <a:avLst/>
              </a:prstGeom>
              <a:blipFill rotWithShape="0"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Rectángulo 180"/>
              <p:cNvSpPr/>
              <p:nvPr/>
            </p:nvSpPr>
            <p:spPr>
              <a:xfrm>
                <a:off x="6438227" y="2951173"/>
                <a:ext cx="7314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1" name="Rectángulo 1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227" y="2951173"/>
                <a:ext cx="731482" cy="369332"/>
              </a:xfrm>
              <a:prstGeom prst="rect">
                <a:avLst/>
              </a:prstGeom>
              <a:blipFill rotWithShape="0">
                <a:blip r:embed="rId3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Rectángulo 181"/>
              <p:cNvSpPr/>
              <p:nvPr/>
            </p:nvSpPr>
            <p:spPr>
              <a:xfrm>
                <a:off x="6438227" y="3460192"/>
                <a:ext cx="9895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s-E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s-E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82" name="Rectángulo 1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227" y="3460192"/>
                <a:ext cx="989502" cy="369332"/>
              </a:xfrm>
              <a:prstGeom prst="rect">
                <a:avLst/>
              </a:prstGeom>
              <a:blipFill rotWithShape="0">
                <a:blip r:embed="rId4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Rectángulo 182"/>
              <p:cNvSpPr/>
              <p:nvPr/>
            </p:nvSpPr>
            <p:spPr>
              <a:xfrm>
                <a:off x="6438227" y="4001442"/>
                <a:ext cx="10990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=6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3" name="Rectángulo 1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227" y="4001442"/>
                <a:ext cx="1099083" cy="369332"/>
              </a:xfrm>
              <a:prstGeom prst="rect">
                <a:avLst/>
              </a:prstGeom>
              <a:blipFill rotWithShape="0">
                <a:blip r:embed="rId41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Rectángulo 183"/>
              <p:cNvSpPr/>
              <p:nvPr/>
            </p:nvSpPr>
            <p:spPr>
              <a:xfrm>
                <a:off x="6426748" y="4535017"/>
                <a:ext cx="991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4" name="Rectángulo 1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748" y="4535017"/>
                <a:ext cx="991746" cy="369332"/>
              </a:xfrm>
              <a:prstGeom prst="rect">
                <a:avLst/>
              </a:prstGeom>
              <a:blipFill rotWithShape="0">
                <a:blip r:embed="rId4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ángulo 184"/>
              <p:cNvSpPr/>
              <p:nvPr/>
            </p:nvSpPr>
            <p:spPr>
              <a:xfrm>
                <a:off x="6426748" y="5098656"/>
                <a:ext cx="730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5" name="Rectángulo 1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748" y="5098656"/>
                <a:ext cx="730200" cy="369332"/>
              </a:xfrm>
              <a:prstGeom prst="rect">
                <a:avLst/>
              </a:prstGeom>
              <a:blipFill rotWithShape="0">
                <a:blip r:embed="rId4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6" name="Imagen 18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4366352" y="2444969"/>
            <a:ext cx="851745" cy="3794787"/>
            <a:chOff x="4366352" y="2444969"/>
            <a:chExt cx="851745" cy="3794787"/>
          </a:xfrm>
        </p:grpSpPr>
        <p:pic>
          <p:nvPicPr>
            <p:cNvPr id="187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948" y="2455174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999" y="2455174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365" y="2444969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731" y="2444969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948" y="2807291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999" y="2807291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365" y="2797086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948" y="2989532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999" y="2989532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365" y="2979327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508" y="3323171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559" y="3323171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912" y="3525829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963" y="3525829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329" y="3515624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912" y="3830321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963" y="3830321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912" y="4012562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963" y="4012562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472" y="4308101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352" y="5491032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403" y="5491032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352" y="5843149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352" y="6025390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912" y="4489040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963" y="4489040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329" y="4478835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912" y="4811590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963" y="4811590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472" y="4985112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523" y="4985112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7" name="Picture 4" descr="https://gp4.googleusercontent.com/-Sk99-xG0mCw/AAAAAAAAAAI/AAAAAAAAAAA/cZH_mHqgL1U/s48-c-k-no/photo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472" y="5314008"/>
              <a:ext cx="214366" cy="21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1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52" name="4 Rectángulo"/>
          <p:cNvSpPr/>
          <p:nvPr/>
        </p:nvSpPr>
        <p:spPr>
          <a:xfrm>
            <a:off x="468313" y="188913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53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54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873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8463002"/>
                  </p:ext>
                </p:extLst>
              </p:nvPr>
            </p:nvGraphicFramePr>
            <p:xfrm>
              <a:off x="1463040" y="1930400"/>
              <a:ext cx="5176647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264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d>
                                  <m:dPr>
                                    <m:ctrlPr>
                                      <a:rPr lang="es-E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s-E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d>
                                  <m:dPr>
                                    <m:ctrlPr>
                                      <a:rPr lang="es-E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</m:t>
                                    </m:r>
                                    <m:r>
                                      <a:rPr lang="es-E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d>
                                  <m:dPr>
                                    <m:ctrlPr>
                                      <a:rPr lang="es-E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3,</m:t>
                                    </m:r>
                                    <m:r>
                                      <a:rPr lang="es-E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d>
                                  <m:dPr>
                                    <m:ctrlPr>
                                      <a:rPr lang="es-E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4,</m:t>
                                    </m:r>
                                    <m:r>
                                      <a:rPr lang="es-E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oMath>
                            </m:oMathPara>
                          </a14:m>
                          <a:endParaRPr lang="es-ES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s-ES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s-E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=2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s-E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oMath>
                            </m:oMathPara>
                          </a14:m>
                          <a:endParaRPr lang="es-E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=3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s-E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oMath>
                            </m:oMathPara>
                          </a14:m>
                          <a:endParaRPr lang="es-E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=4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8463002"/>
                  </p:ext>
                </p:extLst>
              </p:nvPr>
            </p:nvGraphicFramePr>
            <p:xfrm>
              <a:off x="1463040" y="1930400"/>
              <a:ext cx="5176647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2647"/>
                    <a:gridCol w="1016000"/>
                    <a:gridCol w="1016000"/>
                    <a:gridCol w="1016000"/>
                    <a:gridCol w="10160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10778" t="-1639" r="-301796" b="-5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12048" t="-1639" r="-203614" b="-5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0180" t="-1639" r="-102395" b="-5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10180" t="-1639" r="-2395" b="-5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93" t="-101639" r="-366667" b="-4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10778" t="-101639" r="-301796" b="-4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12048" t="-101639" r="-203614" b="-4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0180" t="-101639" r="-102395" b="-4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10180" t="-101639" r="-2395" b="-4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93" t="-201639" r="-366667" b="-3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10778" t="-201639" r="-301796" b="-3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12048" t="-201639" r="-203614" b="-3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0180" t="-201639" r="-102395" b="-3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10180" t="-201639" r="-2395" b="-3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93" t="-301639" r="-366667" b="-2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12048" t="-301639" r="-203614" b="-2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0180" t="-301639" r="-102395" b="-2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10180" t="-301639" r="-2395" b="-2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93" t="-401639" r="-366667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0180" t="-401639" r="-102395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10180" t="-401639" r="-2395" b="-1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93" t="-501639" r="-366667" b="-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10180" t="-501639" r="-2395" b="-655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Cálculos en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/>
          <p:cNvSpPr txBox="1"/>
          <p:nvPr/>
        </p:nvSpPr>
        <p:spPr>
          <a:xfrm>
            <a:off x="739140" y="1348740"/>
            <a:ext cx="3603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Veamos una perspectiva general: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2540851" y="4478774"/>
                <a:ext cx="2644698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851" y="4478774"/>
                <a:ext cx="2644698" cy="374270"/>
              </a:xfrm>
              <a:prstGeom prst="rect">
                <a:avLst/>
              </a:prstGeom>
              <a:blipFill rotWithShape="0"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2288810" y="5019794"/>
                <a:ext cx="2222916" cy="484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𝐸𝑗</m:t>
                      </m:r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    </m:t>
                      </m:r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</m:e>
                      </m:d>
                      <m:limLow>
                        <m:limLowPr>
                          <m:ctrlP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  <m:lim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s-E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6,</m:t>
                              </m:r>
                              <m:r>
                                <a:rPr lang="es-E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lim>
                      </m:limLow>
                    </m:oMath>
                  </m:oMathPara>
                </a14:m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810" y="5019794"/>
                <a:ext cx="2222916" cy="484620"/>
              </a:xfrm>
              <a:prstGeom prst="rect">
                <a:avLst/>
              </a:prstGeom>
              <a:blipFill rotWithShape="0">
                <a:blip r:embed="rId5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ángulo 134"/>
              <p:cNvSpPr/>
              <p:nvPr/>
            </p:nvSpPr>
            <p:spPr>
              <a:xfrm>
                <a:off x="2288810" y="5583674"/>
                <a:ext cx="2320699" cy="484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𝐸𝑗</m:t>
                      </m:r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    </m:t>
                      </m:r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=7</m:t>
                          </m:r>
                        </m:e>
                      </m:d>
                      <m:limLow>
                        <m:limLowPr>
                          <m:ctrlP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  <m:lim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s-E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20,</m:t>
                              </m:r>
                              <m:r>
                                <a:rPr lang="es-E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lim>
                      </m:limLow>
                    </m:oMath>
                  </m:oMathPara>
                </a14:m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5" name="Rectángulo 1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810" y="5583674"/>
                <a:ext cx="2320699" cy="484620"/>
              </a:xfrm>
              <a:prstGeom prst="rect">
                <a:avLst/>
              </a:prstGeom>
              <a:blipFill rotWithShape="0">
                <a:blip r:embed="rId6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6" name="Imagen 1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4342562" y="5033693"/>
                <a:ext cx="14346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6−4</m:t>
                          </m:r>
                        </m:sup>
                      </m:sSup>
                    </m:oMath>
                  </m:oMathPara>
                </a14:m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562" y="5033693"/>
                <a:ext cx="1434688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4419313" y="5536168"/>
                <a:ext cx="15324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20−7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313" y="5536168"/>
                <a:ext cx="1532471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40" name="4 Rectángulo"/>
          <p:cNvSpPr/>
          <p:nvPr/>
        </p:nvSpPr>
        <p:spPr>
          <a:xfrm>
            <a:off x="468313" y="188913"/>
            <a:ext cx="180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42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43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81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5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Cálculos en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739141" y="1272540"/>
                <a:ext cx="6530340" cy="1344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s-ES" dirty="0" smtClean="0"/>
                  <a:t> dice el número de veces que ocurre el “camino”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s-ES" b="0" i="1" smtClean="0">
                        <a:latin typeface="Cambria Math" panose="02040503050406030204" pitchFamily="18" charset="0"/>
                      </a:rPr>
                      <m:t>·</m:t>
                    </m:r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s-ES" dirty="0" smtClean="0"/>
                  <a:t>.</a:t>
                </a:r>
              </a:p>
              <a:p>
                <a:pPr algn="just"/>
                <a:r>
                  <a:rPr lang="es-ES" dirty="0" smtClean="0"/>
                  <a:t>Este número es el número de </a:t>
                </a:r>
                <a:r>
                  <a:rPr lang="es-ES" b="1" dirty="0" smtClean="0"/>
                  <a:t>combinaciones</a:t>
                </a:r>
                <a:r>
                  <a:rPr lang="es-ES" dirty="0" smtClean="0"/>
                  <a:t> de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dirty="0" smtClean="0"/>
                  <a:t> elementos tomados de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s-ES" dirty="0" smtClean="0"/>
                  <a:t> en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s-ES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1" y="1272540"/>
                <a:ext cx="6530340" cy="1344151"/>
              </a:xfrm>
              <a:prstGeom prst="rect">
                <a:avLst/>
              </a:prstGeom>
              <a:blipFill rotWithShape="0">
                <a:blip r:embed="rId3"/>
                <a:stretch>
                  <a:fillRect l="-746" t="-2727" r="-746" b="-181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/>
          <p:cNvSpPr txBox="1"/>
          <p:nvPr/>
        </p:nvSpPr>
        <p:spPr>
          <a:xfrm>
            <a:off x="739141" y="2598030"/>
            <a:ext cx="653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Hay dos formas de obtener este número. Una es utilizando el </a:t>
            </a:r>
            <a:r>
              <a:rPr lang="es-ES" b="1" dirty="0" smtClean="0"/>
              <a:t>triángulo de Pascal</a:t>
            </a:r>
            <a:r>
              <a:rPr lang="es-ES" dirty="0" smtClean="0"/>
              <a:t>, que se construye de la siguiente forma: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05" y="3244361"/>
            <a:ext cx="2476500" cy="2286000"/>
          </a:xfrm>
          <a:prstGeom prst="rect">
            <a:avLst/>
          </a:prstGeom>
        </p:spPr>
      </p:pic>
      <p:grpSp>
        <p:nvGrpSpPr>
          <p:cNvPr id="55" name="Grupo 54"/>
          <p:cNvGrpSpPr/>
          <p:nvPr/>
        </p:nvGrpSpPr>
        <p:grpSpPr>
          <a:xfrm>
            <a:off x="3993067" y="3361005"/>
            <a:ext cx="3893633" cy="2263432"/>
            <a:chOff x="3993067" y="3361005"/>
            <a:chExt cx="3893633" cy="2263432"/>
          </a:xfrm>
        </p:grpSpPr>
        <p:sp>
          <p:nvSpPr>
            <p:cNvPr id="8" name="Elipse 7"/>
            <p:cNvSpPr/>
            <p:nvPr/>
          </p:nvSpPr>
          <p:spPr>
            <a:xfrm>
              <a:off x="3993067" y="4870203"/>
              <a:ext cx="780925" cy="7542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0" name="Conector recto de flecha 9"/>
            <p:cNvCxnSpPr>
              <a:stCxn id="8" idx="6"/>
              <a:endCxn id="11" idx="1"/>
            </p:cNvCxnSpPr>
            <p:nvPr/>
          </p:nvCxnSpPr>
          <p:spPr>
            <a:xfrm flipV="1">
              <a:off x="4773992" y="4191617"/>
              <a:ext cx="780988" cy="10557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uadroTexto 10"/>
                <p:cNvSpPr txBox="1"/>
                <p:nvPr/>
              </p:nvSpPr>
              <p:spPr>
                <a:xfrm>
                  <a:off x="5554980" y="3361005"/>
                  <a:ext cx="2331720" cy="16612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s-ES" dirty="0" smtClean="0">
                      <a:solidFill>
                        <a:schemeClr val="accent5">
                          <a:lumMod val="75000"/>
                        </a:schemeClr>
                      </a:solidFill>
                    </a:rPr>
                    <a:t>Combinaciones de 4 elementos (columna), tomados de 3 en 3: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s-E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s-ES" b="0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s-ES" b="0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11" name="CuadroTexto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4980" y="3361005"/>
                  <a:ext cx="2331720" cy="166122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089" t="-2198" r="-20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grpSp>
        <p:nvGrpSpPr>
          <p:cNvPr id="32" name="Grupo 31"/>
          <p:cNvGrpSpPr/>
          <p:nvPr/>
        </p:nvGrpSpPr>
        <p:grpSpPr>
          <a:xfrm>
            <a:off x="867294" y="3361005"/>
            <a:ext cx="2727503" cy="2025144"/>
            <a:chOff x="867294" y="3522930"/>
            <a:chExt cx="2727503" cy="2025144"/>
          </a:xfrm>
        </p:grpSpPr>
        <p:cxnSp>
          <p:nvCxnSpPr>
            <p:cNvPr id="16" name="Conector recto de flecha 15"/>
            <p:cNvCxnSpPr/>
            <p:nvPr/>
          </p:nvCxnSpPr>
          <p:spPr>
            <a:xfrm flipV="1">
              <a:off x="2316730" y="3682816"/>
              <a:ext cx="1278067" cy="12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uadroTexto 18"/>
            <p:cNvSpPr txBox="1"/>
            <p:nvPr/>
          </p:nvSpPr>
          <p:spPr>
            <a:xfrm>
              <a:off x="867294" y="3522930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00B050"/>
                  </a:solidFill>
                </a:rPr>
                <a:t>0 elementos</a:t>
              </a:r>
              <a:endParaRPr lang="es-ES" dirty="0">
                <a:solidFill>
                  <a:srgbClr val="00B050"/>
                </a:solidFill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67294" y="3919718"/>
              <a:ext cx="1356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00B050"/>
                  </a:solidFill>
                </a:rPr>
                <a:t>1 elemento</a:t>
              </a:r>
              <a:endParaRPr lang="es-ES" dirty="0">
                <a:solidFill>
                  <a:srgbClr val="00B050"/>
                </a:solidFill>
              </a:endParaRP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 flipV="1">
              <a:off x="2316730" y="4102144"/>
              <a:ext cx="1102745" cy="12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2316730" y="4528937"/>
              <a:ext cx="896841" cy="72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adroTexto 23"/>
            <p:cNvSpPr txBox="1"/>
            <p:nvPr/>
          </p:nvSpPr>
          <p:spPr>
            <a:xfrm>
              <a:off x="867294" y="4356167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00B050"/>
                  </a:solidFill>
                </a:rPr>
                <a:t>2 elementos</a:t>
              </a:r>
              <a:endParaRPr lang="es-ES" dirty="0">
                <a:solidFill>
                  <a:srgbClr val="00B050"/>
                </a:solidFill>
              </a:endParaRP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867294" y="4752955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00B050"/>
                  </a:solidFill>
                </a:rPr>
                <a:t>3 elementos</a:t>
              </a:r>
              <a:endParaRPr lang="es-ES" dirty="0">
                <a:solidFill>
                  <a:srgbClr val="00B050"/>
                </a:solidFill>
              </a:endParaRPr>
            </a:p>
          </p:txBody>
        </p:sp>
        <p:cxnSp>
          <p:nvCxnSpPr>
            <p:cNvPr id="26" name="Conector recto de flecha 25"/>
            <p:cNvCxnSpPr/>
            <p:nvPr/>
          </p:nvCxnSpPr>
          <p:spPr>
            <a:xfrm>
              <a:off x="2316730" y="4948265"/>
              <a:ext cx="61448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8"/>
            <p:cNvSpPr txBox="1"/>
            <p:nvPr/>
          </p:nvSpPr>
          <p:spPr>
            <a:xfrm>
              <a:off x="867294" y="5178742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00B050"/>
                  </a:solidFill>
                </a:rPr>
                <a:t>4 elementos</a:t>
              </a:r>
              <a:endParaRPr lang="es-ES" dirty="0">
                <a:solidFill>
                  <a:srgbClr val="00B050"/>
                </a:solidFill>
              </a:endParaRPr>
            </a:p>
          </p:txBody>
        </p:sp>
        <p:cxnSp>
          <p:nvCxnSpPr>
            <p:cNvPr id="30" name="Conector recto de flecha 29"/>
            <p:cNvCxnSpPr/>
            <p:nvPr/>
          </p:nvCxnSpPr>
          <p:spPr>
            <a:xfrm>
              <a:off x="2316730" y="5374052"/>
              <a:ext cx="380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o 51"/>
          <p:cNvGrpSpPr/>
          <p:nvPr/>
        </p:nvGrpSpPr>
        <p:grpSpPr>
          <a:xfrm>
            <a:off x="2592464" y="2956718"/>
            <a:ext cx="5037085" cy="3829913"/>
            <a:chOff x="2592464" y="2956718"/>
            <a:chExt cx="5037085" cy="3829913"/>
          </a:xfrm>
        </p:grpSpPr>
        <p:sp>
          <p:nvSpPr>
            <p:cNvPr id="35" name="Elipse 34"/>
            <p:cNvSpPr/>
            <p:nvPr/>
          </p:nvSpPr>
          <p:spPr>
            <a:xfrm rot="1688041">
              <a:off x="3036632" y="2956718"/>
              <a:ext cx="807595" cy="28612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2592464" y="6417299"/>
              <a:ext cx="50370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00B050"/>
                  </a:solidFill>
                </a:rPr>
                <a:t>Tomados de “0 en 0” (una forma: no se puede)</a:t>
              </a:r>
              <a:endParaRPr lang="es-ES" dirty="0">
                <a:solidFill>
                  <a:srgbClr val="00B050"/>
                </a:solidFill>
              </a:endParaRPr>
            </a:p>
          </p:txBody>
        </p:sp>
        <p:cxnSp>
          <p:nvCxnSpPr>
            <p:cNvPr id="37" name="Conector recto de flecha 36"/>
            <p:cNvCxnSpPr>
              <a:stCxn id="35" idx="4"/>
            </p:cNvCxnSpPr>
            <p:nvPr/>
          </p:nvCxnSpPr>
          <p:spPr>
            <a:xfrm flipH="1">
              <a:off x="2765150" y="5648970"/>
              <a:ext cx="681" cy="8180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o 52"/>
          <p:cNvGrpSpPr/>
          <p:nvPr/>
        </p:nvGrpSpPr>
        <p:grpSpPr>
          <a:xfrm>
            <a:off x="3121239" y="3476496"/>
            <a:ext cx="2344040" cy="3025616"/>
            <a:chOff x="3121239" y="3476496"/>
            <a:chExt cx="2344040" cy="3025616"/>
          </a:xfrm>
        </p:grpSpPr>
        <p:cxnSp>
          <p:nvCxnSpPr>
            <p:cNvPr id="42" name="Conector recto de flecha 41"/>
            <p:cNvCxnSpPr>
              <a:stCxn id="41" idx="4"/>
            </p:cNvCxnSpPr>
            <p:nvPr/>
          </p:nvCxnSpPr>
          <p:spPr>
            <a:xfrm>
              <a:off x="3270519" y="5580440"/>
              <a:ext cx="15606" cy="55234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uadroTexto 42"/>
            <p:cNvSpPr txBox="1"/>
            <p:nvPr/>
          </p:nvSpPr>
          <p:spPr>
            <a:xfrm>
              <a:off x="3121239" y="6132780"/>
              <a:ext cx="23440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0070C0"/>
                  </a:solidFill>
                </a:rPr>
                <a:t>Tomados de “1 en 1”</a:t>
              </a:r>
              <a:endParaRPr lang="es-ES" dirty="0">
                <a:solidFill>
                  <a:srgbClr val="0070C0"/>
                </a:solidFill>
              </a:endParaRPr>
            </a:p>
          </p:txBody>
        </p:sp>
        <p:sp>
          <p:nvSpPr>
            <p:cNvPr id="41" name="Elipse 40"/>
            <p:cNvSpPr/>
            <p:nvPr/>
          </p:nvSpPr>
          <p:spPr>
            <a:xfrm rot="1688041">
              <a:off x="3393907" y="3476496"/>
              <a:ext cx="807595" cy="2236041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4" name="Grupo 53"/>
          <p:cNvGrpSpPr/>
          <p:nvPr/>
        </p:nvGrpSpPr>
        <p:grpSpPr>
          <a:xfrm>
            <a:off x="3515473" y="3964587"/>
            <a:ext cx="2344040" cy="2233281"/>
            <a:chOff x="3515473" y="3964587"/>
            <a:chExt cx="2344040" cy="2233281"/>
          </a:xfrm>
        </p:grpSpPr>
        <p:sp>
          <p:nvSpPr>
            <p:cNvPr id="50" name="CuadroTexto 49"/>
            <p:cNvSpPr txBox="1"/>
            <p:nvPr/>
          </p:nvSpPr>
          <p:spPr>
            <a:xfrm>
              <a:off x="3515473" y="5828536"/>
              <a:ext cx="23440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accent6"/>
                  </a:solidFill>
                </a:rPr>
                <a:t>Tomados de “2 en 2”</a:t>
              </a:r>
              <a:endParaRPr lang="es-ES" dirty="0">
                <a:solidFill>
                  <a:schemeClr val="accent6"/>
                </a:solidFill>
              </a:endParaRPr>
            </a:p>
          </p:txBody>
        </p:sp>
        <p:sp>
          <p:nvSpPr>
            <p:cNvPr id="48" name="Elipse 47"/>
            <p:cNvSpPr/>
            <p:nvPr/>
          </p:nvSpPr>
          <p:spPr>
            <a:xfrm rot="1688041">
              <a:off x="3730512" y="3964587"/>
              <a:ext cx="807595" cy="1753722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9" name="Conector recto de flecha 48"/>
            <p:cNvCxnSpPr>
              <a:stCxn id="48" idx="4"/>
            </p:cNvCxnSpPr>
            <p:nvPr/>
          </p:nvCxnSpPr>
          <p:spPr>
            <a:xfrm flipH="1">
              <a:off x="3688162" y="5614706"/>
              <a:ext cx="32677" cy="290794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57" name="4 Rectángulo"/>
          <p:cNvSpPr/>
          <p:nvPr/>
        </p:nvSpPr>
        <p:spPr>
          <a:xfrm>
            <a:off x="468313" y="188913"/>
            <a:ext cx="216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58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59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Cálculos en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://topologia.files.wordpress.com/2008/11/pascal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60" y="1270000"/>
            <a:ext cx="5295667" cy="47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0"/>
            <a:ext cx="2476500" cy="2286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9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0" name="4 Rectángulo"/>
          <p:cNvSpPr/>
          <p:nvPr/>
        </p:nvSpPr>
        <p:spPr>
          <a:xfrm>
            <a:off x="468313" y="188913"/>
            <a:ext cx="252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1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2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377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Cálculos en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739141" y="1348740"/>
                <a:ext cx="6530340" cy="1344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s-ES" dirty="0" smtClean="0"/>
                  <a:t> dice el número de veces que ocurre el “camino”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s-ES" b="0" i="1" smtClean="0">
                        <a:latin typeface="Cambria Math" panose="02040503050406030204" pitchFamily="18" charset="0"/>
                      </a:rPr>
                      <m:t>·</m:t>
                    </m:r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s-ES" dirty="0" smtClean="0"/>
                  <a:t>.</a:t>
                </a:r>
              </a:p>
              <a:p>
                <a:pPr algn="just"/>
                <a:r>
                  <a:rPr lang="es-ES" dirty="0" smtClean="0"/>
                  <a:t>Este número es el número de </a:t>
                </a:r>
                <a:r>
                  <a:rPr lang="es-ES" b="1" dirty="0" smtClean="0"/>
                  <a:t>combinaciones</a:t>
                </a:r>
                <a:r>
                  <a:rPr lang="es-ES" dirty="0" smtClean="0"/>
                  <a:t> de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dirty="0" smtClean="0"/>
                  <a:t> elementos tomados de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s-ES" dirty="0" smtClean="0"/>
                  <a:t> en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s-ES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1" y="1348740"/>
                <a:ext cx="6530340" cy="1344151"/>
              </a:xfrm>
              <a:prstGeom prst="rect">
                <a:avLst/>
              </a:prstGeom>
              <a:blipFill rotWithShape="0">
                <a:blip r:embed="rId3"/>
                <a:stretch>
                  <a:fillRect l="-746" t="-2262" r="-746" b="-181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739140" y="2880360"/>
                <a:ext cx="7299959" cy="1648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dirty="0" smtClean="0"/>
                  <a:t>La otra forma de calcularlo es mediante una expresión, utilizando </a:t>
                </a:r>
                <a:r>
                  <a:rPr lang="es-ES" b="1" dirty="0" smtClean="0"/>
                  <a:t>números factoriales</a:t>
                </a:r>
                <a:r>
                  <a:rPr lang="es-ES" dirty="0" smtClean="0"/>
                  <a:t>:</a:t>
                </a:r>
              </a:p>
              <a:p>
                <a:pPr algn="just"/>
                <a:endParaRPr lang="es-ES" dirty="0" smtClean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eqAr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!·</m:t>
                              </m:r>
                              <m:d>
                                <m:d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𝑐𝑜𝑛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!=</m:t>
                                    </m:r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·</m:t>
                                    </m:r>
                                    <m:d>
                                      <m:dPr>
                                        <m:ctrlPr>
                                          <a:rPr lang="es-E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s-E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s-ES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·</m:t>
                                    </m:r>
                                    <m:d>
                                      <m:dPr>
                                        <m:ctrlPr>
                                          <a:rPr lang="es-E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s-E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s-ES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</m:e>
                                    </m:d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·…·3·2·1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𝑐𝑜𝑛</m:t>
                                    </m:r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 0!=1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borderBox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" y="2880360"/>
                <a:ext cx="7299959" cy="1648913"/>
              </a:xfrm>
              <a:prstGeom prst="rect">
                <a:avLst/>
              </a:prstGeom>
              <a:blipFill rotWithShape="0">
                <a:blip r:embed="rId4"/>
                <a:stretch>
                  <a:fillRect l="-668" t="-2593" r="-66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997579" y="4620713"/>
                <a:ext cx="1330300" cy="5532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𝐸𝑗</m:t>
                      </m:r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   </m:t>
                      </m:r>
                      <m:d>
                        <m:dPr>
                          <m:ctrlP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s-E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eqArr>
                        </m:e>
                      </m:d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79" y="4620713"/>
                <a:ext cx="1330300" cy="5532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3686426" y="4620712"/>
                <a:ext cx="150874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4·</m:t>
                          </m:r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3·2·1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3·2·1</m:t>
                          </m:r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·1</m:t>
                          </m:r>
                        </m:den>
                      </m:f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426" y="4620712"/>
                <a:ext cx="1508746" cy="6127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5096127" y="4761520"/>
                <a:ext cx="381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127" y="4761520"/>
                <a:ext cx="381835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/>
              <p:cNvSpPr txBox="1"/>
              <p:nvPr/>
            </p:nvSpPr>
            <p:spPr>
              <a:xfrm>
                <a:off x="790819" y="5271660"/>
                <a:ext cx="72999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dirty="0" smtClean="0"/>
                  <a:t>4 elementos tomados de 3 en 3 pueden colocarse de 4 formas: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dirty="0" smtClean="0">
                          <a:latin typeface="Cambria Math" panose="02040503050406030204" pitchFamily="18" charset="0"/>
                        </a:rPr>
                        <m:t>𝐴𝐵𝐶𝐷</m:t>
                      </m:r>
                      <m:r>
                        <a:rPr lang="es-ES" b="0" i="1" dirty="0" smtClean="0">
                          <a:latin typeface="Cambria Math" panose="02040503050406030204" pitchFamily="18" charset="0"/>
                        </a:rPr>
                        <m:t>→ </m:t>
                      </m:r>
                      <m:m>
                        <m:mPr>
                          <m:mcs>
                            <m:mc>
                              <m:mcPr>
                                <m:count m:val="4"/>
                                <m:mcJc m:val="center"/>
                              </m:mcPr>
                            </m:mc>
                          </m:mcs>
                          <m:ctrlPr>
                            <a:rPr lang="es-ES" b="0" i="1" dirty="0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s-ES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s-ES" b="0" i="1" dirty="0" smtClean="0">
                                <a:latin typeface="Cambria Math" panose="02040503050406030204" pitchFamily="18" charset="0"/>
                              </a:rPr>
                              <m:t>𝐵𝐶</m:t>
                            </m:r>
                          </m:e>
                          <m:e>
                            <m:r>
                              <a:rPr lang="es-ES" b="0" i="1" dirty="0" smtClean="0">
                                <a:latin typeface="Cambria Math" panose="02040503050406030204" pitchFamily="18" charset="0"/>
                              </a:rPr>
                              <m:t>𝐴𝐵𝐷</m:t>
                            </m:r>
                          </m:e>
                          <m:e>
                            <m:r>
                              <a:rPr lang="es-ES" b="0" i="1" dirty="0" smtClean="0">
                                <a:latin typeface="Cambria Math" panose="02040503050406030204" pitchFamily="18" charset="0"/>
                              </a:rPr>
                              <m:t>𝐴𝐶𝐷</m:t>
                            </m:r>
                          </m:e>
                          <m:e>
                            <m:r>
                              <a:rPr lang="es-ES" b="0" i="1" dirty="0" smtClean="0">
                                <a:latin typeface="Cambria Math" panose="02040503050406030204" pitchFamily="18" charset="0"/>
                              </a:rPr>
                              <m:t>𝐵𝐶𝐷</m:t>
                            </m:r>
                          </m:e>
                        </m:mr>
                      </m:m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Cuadro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19" y="5271660"/>
                <a:ext cx="7299959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752" t="-660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2185838" y="4601604"/>
                <a:ext cx="1642629" cy="650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4!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3!·</m:t>
                          </m:r>
                          <m:d>
                            <m:dPr>
                              <m:ctrlPr>
                                <a:rPr lang="es-E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4−3</m:t>
                              </m:r>
                            </m:e>
                          </m:d>
                          <m:r>
                            <a:rPr lang="es-E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s-E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838" y="4601604"/>
                <a:ext cx="1642629" cy="65094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4" name="4 Rectángulo"/>
          <p:cNvSpPr/>
          <p:nvPr/>
        </p:nvSpPr>
        <p:spPr>
          <a:xfrm>
            <a:off x="468313" y="188913"/>
            <a:ext cx="28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5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6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91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68313" y="188913"/>
            <a:ext cx="7200000" cy="3603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539750" y="692150"/>
            <a:ext cx="806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b="1" u="sng"/>
              <a:t>Dados no transitivos</a:t>
            </a:r>
          </a:p>
        </p:txBody>
      </p:sp>
      <p:pic>
        <p:nvPicPr>
          <p:cNvPr id="53254" name="Picture 2" descr="http://masdelmundo.com/wp-content/uploads/2012/11/el-hombre-mas-fuerte-del-mundo-Mariusz-Pudzianow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143000"/>
            <a:ext cx="14573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2286000" y="1857375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/>
              <a:t>Gana a</a:t>
            </a:r>
          </a:p>
        </p:txBody>
      </p:sp>
      <p:pic>
        <p:nvPicPr>
          <p:cNvPr id="83972" name="Picture 4" descr="http://www.ritmann.com.mx/a/img/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143000"/>
            <a:ext cx="15621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5072063" y="37147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/>
              <a:t>Gana a</a:t>
            </a:r>
          </a:p>
        </p:txBody>
      </p:sp>
      <p:pic>
        <p:nvPicPr>
          <p:cNvPr id="12" name="Picture 4" descr="http://www.ritmann.com.mx/a/img/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143250"/>
            <a:ext cx="15621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 descr="http://www.lacomenta.com/wp-content/uploads/2012/10/flac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214688"/>
            <a:ext cx="257016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2643188" y="5786438"/>
            <a:ext cx="1120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/>
              <a:t>¿C vs A?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5" name="4 Rectángulo"/>
          <p:cNvSpPr/>
          <p:nvPr/>
        </p:nvSpPr>
        <p:spPr>
          <a:xfrm>
            <a:off x="468313" y="188913"/>
            <a:ext cx="18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28982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Cálculos en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uadroTexto 5"/>
              <p:cNvSpPr txBox="1"/>
              <p:nvPr/>
            </p:nvSpPr>
            <p:spPr>
              <a:xfrm>
                <a:off x="739141" y="1348740"/>
                <a:ext cx="6530340" cy="203510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En resumen:</a:t>
                </a:r>
              </a:p>
              <a:p>
                <a:endParaRPr lang="es-ES" dirty="0" smtClean="0"/>
              </a:p>
              <a:p>
                <a:r>
                  <a:rPr lang="es-ES" dirty="0" smtClean="0"/>
                  <a:t>En una distribución binomial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s-ES" dirty="0" smtClean="0"/>
                  <a:t>, la probabilidad de que se obtengan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s-ES" dirty="0" smtClean="0"/>
                  <a:t> éxitos viene dada por:</a:t>
                </a:r>
              </a:p>
              <a:p>
                <a:endParaRPr lang="es-E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eqAr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borderBox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𝑐𝑜𝑛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eqAr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!·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1" y="1348740"/>
                <a:ext cx="6530340" cy="2035109"/>
              </a:xfrm>
              <a:prstGeom prst="rect">
                <a:avLst/>
              </a:prstGeom>
              <a:blipFill>
                <a:blip r:embed="rId3"/>
                <a:stretch>
                  <a:fillRect l="-652" t="-14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2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3" name="4 Rectángulo"/>
          <p:cNvSpPr/>
          <p:nvPr/>
        </p:nvSpPr>
        <p:spPr>
          <a:xfrm>
            <a:off x="468313" y="188913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4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5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uadroTexto 8"/>
              <p:cNvSpPr txBox="1"/>
              <p:nvPr/>
            </p:nvSpPr>
            <p:spPr>
              <a:xfrm>
                <a:off x="739141" y="3523370"/>
                <a:ext cx="6530340" cy="104002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La media y desviación de una distribución binomial es:</a:t>
                </a:r>
              </a:p>
              <a:p>
                <a:endParaRPr lang="es-ES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borderBox>
                              <m:borderBoxPr>
                                <m:ctrlP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orderBoxP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𝑛𝑝</m:t>
                                </m:r>
                              </m:e>
                            </m:borderBox>
                          </m:e>
                          <m:e/>
                          <m:e>
                            <m:borderBox>
                              <m:borderBoxPr>
                                <m:ctrlP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orderBoxP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𝑛𝑝𝑞</m:t>
                                    </m:r>
                                  </m:e>
                                </m:rad>
                              </m:e>
                            </m:borderBox>
                          </m:e>
                        </m:mr>
                      </m:m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9" name="Cuadro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1" y="3523370"/>
                <a:ext cx="6530340" cy="1040028"/>
              </a:xfrm>
              <a:prstGeom prst="rect">
                <a:avLst/>
              </a:prstGeom>
              <a:blipFill>
                <a:blip r:embed="rId5"/>
                <a:stretch>
                  <a:fillRect l="-652" t="-346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256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Ejemplos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eqAr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borderBox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𝑐𝑜𝑛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eqAr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!·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/>
          <p:cNvSpPr txBox="1"/>
          <p:nvPr/>
        </p:nvSpPr>
        <p:spPr>
          <a:xfrm>
            <a:off x="358139" y="2091663"/>
            <a:ext cx="86563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Un submarino lanza 5 torpedos. La probabilidad de que uno de ellos acierte es 0.3. Calcula la probabilidad de que acierten exactamente 3 torpedos.</a:t>
            </a:r>
            <a:endParaRPr lang="es-E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358139" y="2737994"/>
                <a:ext cx="8656321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¿Son experimentos dicotómicos?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¿Qué es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dirty="0" smtClean="0"/>
                  <a:t>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¿Cuánto vale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s-ES" dirty="0" smtClean="0"/>
                  <a:t> y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s-ES" dirty="0" smtClean="0"/>
                  <a:t>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¿Qué preguntan?</a:t>
                </a:r>
                <a:endParaRPr lang="es-ES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" y="2737994"/>
                <a:ext cx="8656321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493" t="-3046" b="-659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/>
          <p:cNvSpPr txBox="1"/>
          <p:nvPr/>
        </p:nvSpPr>
        <p:spPr>
          <a:xfrm>
            <a:off x="4061460" y="2737994"/>
            <a:ext cx="398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Sí, hay dos opciones: fallar o acertar</a:t>
            </a:r>
            <a:endParaRPr lang="es-E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/>
              <p:cNvSpPr txBox="1"/>
              <p:nvPr/>
            </p:nvSpPr>
            <p:spPr>
              <a:xfrm>
                <a:off x="1828800" y="3014993"/>
                <a:ext cx="7301486" cy="396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rgbClr val="0070C0"/>
                    </a:solidFill>
                  </a:rPr>
                  <a:t>Número de veces que se repite el experimento: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=5</m:t>
                        </m:r>
                      </m:e>
                    </m:borderBox>
                  </m:oMath>
                </a14:m>
                <a:r>
                  <a:rPr lang="es-ES" dirty="0" smtClean="0">
                    <a:solidFill>
                      <a:srgbClr val="0070C0"/>
                    </a:solidFill>
                  </a:rPr>
                  <a:t> lanzamientos</a:t>
                </a:r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014993"/>
                <a:ext cx="7301486" cy="396968"/>
              </a:xfrm>
              <a:prstGeom prst="rect">
                <a:avLst/>
              </a:prstGeom>
              <a:blipFill rotWithShape="0">
                <a:blip r:embed="rId5"/>
                <a:stretch>
                  <a:fillRect l="-668" t="-4615" b="-215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2767195" y="3269132"/>
                <a:ext cx="6071919" cy="438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s-ES" dirty="0" smtClean="0">
                    <a:solidFill>
                      <a:srgbClr val="0070C0"/>
                    </a:solidFill>
                  </a:rPr>
                  <a:t> es probabilidad de éxito: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s-E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=0,3</m:t>
                        </m:r>
                      </m:e>
                    </m:borderBox>
                  </m:oMath>
                </a14:m>
                <a:r>
                  <a:rPr lang="es-ES" dirty="0" smtClean="0">
                    <a:solidFill>
                      <a:srgbClr val="0070C0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s-E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s-ES" dirty="0" smtClean="0">
                    <a:solidFill>
                      <a:srgbClr val="0070C0"/>
                    </a:solidFill>
                  </a:rPr>
                  <a:t>, fracaso,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s-E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=0,7</m:t>
                        </m:r>
                      </m:e>
                    </m:borderBox>
                  </m:oMath>
                </a14:m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195" y="3269132"/>
                <a:ext cx="6071919" cy="438005"/>
              </a:xfrm>
              <a:prstGeom prst="rect">
                <a:avLst/>
              </a:prstGeom>
              <a:blipFill rotWithShape="0">
                <a:blip r:embed="rId6"/>
                <a:stretch>
                  <a:fillRect t="-2778" b="-97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1800048" y="4104732"/>
                <a:ext cx="13607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48" y="4104732"/>
                <a:ext cx="136075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3056754" y="4678774"/>
                <a:ext cx="2298578" cy="657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eqArr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5!</m:t>
                          </m:r>
                        </m:num>
                        <m:den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3!·</m:t>
                          </m:r>
                          <m:d>
                            <m:d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5−3</m:t>
                              </m:r>
                            </m:e>
                          </m:d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754" y="4678774"/>
                <a:ext cx="2298578" cy="65755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5152254" y="4685120"/>
                <a:ext cx="1805301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5·4·</m:t>
                          </m:r>
                          <m:r>
                            <a:rPr lang="es-E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3·2·1</m:t>
                          </m:r>
                        </m:num>
                        <m:den>
                          <m:r>
                            <a:rPr lang="es-E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3·2·1</m:t>
                          </m:r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·2·1</m:t>
                          </m:r>
                        </m:den>
                      </m:f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254" y="4685120"/>
                <a:ext cx="1805301" cy="61831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6782934" y="4822884"/>
                <a:ext cx="5100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934" y="4822884"/>
                <a:ext cx="510076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5039334" y="4093496"/>
                <a:ext cx="20778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10·0,027·0,49=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334" y="4093496"/>
                <a:ext cx="2077813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6934762" y="4109944"/>
                <a:ext cx="9428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0,1323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762" y="4109944"/>
                <a:ext cx="942887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/>
          <p:cNvSpPr txBox="1"/>
          <p:nvPr/>
        </p:nvSpPr>
        <p:spPr>
          <a:xfrm>
            <a:off x="815340" y="5647039"/>
            <a:ext cx="76204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El 13% de las veces que un submarino de este tipo dispare 5 torpedos, 3 de ellos darán en el blanco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54" y="16583"/>
            <a:ext cx="2034482" cy="2038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3013137" y="4022365"/>
                <a:ext cx="2225481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eqArr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0,3</m:t>
                          </m:r>
                        </m:e>
                        <m:sup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0,7</m:t>
                          </m:r>
                        </m:e>
                        <m:sup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5−3</m:t>
                          </m:r>
                        </m:sup>
                      </m:sSup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137" y="4022365"/>
                <a:ext cx="2225481" cy="55983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34" name="Picture 2" descr="http://topologia.files.wordpress.com/2008/11/pascal_03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787" y="4621989"/>
            <a:ext cx="2038350" cy="169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ipse 18"/>
          <p:cNvSpPr/>
          <p:nvPr/>
        </p:nvSpPr>
        <p:spPr>
          <a:xfrm>
            <a:off x="1800048" y="5647039"/>
            <a:ext cx="571677" cy="5727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2" name="4 Rectángulo"/>
          <p:cNvSpPr/>
          <p:nvPr/>
        </p:nvSpPr>
        <p:spPr>
          <a:xfrm>
            <a:off x="468313" y="188913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3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4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5" name="4 Rectángulo"/>
          <p:cNvSpPr/>
          <p:nvPr/>
        </p:nvSpPr>
        <p:spPr>
          <a:xfrm>
            <a:off x="4356960" y="171259"/>
            <a:ext cx="360000" cy="36036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50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8" grpId="0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Ejemplos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eqAr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borderBox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𝑐𝑜𝑛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eqAr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!·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/>
          <p:cNvSpPr txBox="1"/>
          <p:nvPr/>
        </p:nvSpPr>
        <p:spPr>
          <a:xfrm>
            <a:off x="358139" y="2091663"/>
            <a:ext cx="86563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Llamo a 30 amigos por teléfono. La probabilidad de que respondan es 0.6. Determina la probabilidad de que respondan exactamente 11.</a:t>
            </a:r>
            <a:endParaRPr lang="es-E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358139" y="2737994"/>
                <a:ext cx="8656321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¿Son experimentos dicotómicos?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¿Qué es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dirty="0" smtClean="0"/>
                  <a:t>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¿Cuánto vale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s-ES" dirty="0" smtClean="0"/>
                  <a:t> y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s-ES" dirty="0" smtClean="0"/>
                  <a:t>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¿Qué preguntan?</a:t>
                </a:r>
                <a:endParaRPr lang="es-ES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" y="2737994"/>
                <a:ext cx="8656321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493" t="-3046" b="-659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/>
          <p:cNvSpPr txBox="1"/>
          <p:nvPr/>
        </p:nvSpPr>
        <p:spPr>
          <a:xfrm>
            <a:off x="4061460" y="2737994"/>
            <a:ext cx="395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Sí, hay dos opciones: responder o no</a:t>
            </a:r>
            <a:endParaRPr lang="es-E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/>
              <p:cNvSpPr txBox="1"/>
              <p:nvPr/>
            </p:nvSpPr>
            <p:spPr>
              <a:xfrm>
                <a:off x="1828800" y="3014993"/>
                <a:ext cx="6977679" cy="39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rgbClr val="0070C0"/>
                    </a:solidFill>
                  </a:rPr>
                  <a:t>Número de veces que se repite el experimento: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=30</m:t>
                        </m:r>
                      </m:e>
                    </m:borderBox>
                  </m:oMath>
                </a14:m>
                <a:r>
                  <a:rPr lang="es-ES" dirty="0" smtClean="0">
                    <a:solidFill>
                      <a:srgbClr val="0070C0"/>
                    </a:solidFill>
                  </a:rPr>
                  <a:t> llamadas</a:t>
                </a:r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014993"/>
                <a:ext cx="6977679" cy="391326"/>
              </a:xfrm>
              <a:prstGeom prst="rect">
                <a:avLst/>
              </a:prstGeom>
              <a:blipFill rotWithShape="0">
                <a:blip r:embed="rId5"/>
                <a:stretch>
                  <a:fillRect l="-699" t="-4688" b="-234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2767195" y="3269132"/>
                <a:ext cx="6071919" cy="438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s-ES" dirty="0" smtClean="0">
                    <a:solidFill>
                      <a:srgbClr val="0070C0"/>
                    </a:solidFill>
                  </a:rPr>
                  <a:t> es probabilidad de éxito: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s-E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=0,6</m:t>
                        </m:r>
                      </m:e>
                    </m:borderBox>
                  </m:oMath>
                </a14:m>
                <a:r>
                  <a:rPr lang="es-ES" dirty="0" smtClean="0">
                    <a:solidFill>
                      <a:srgbClr val="0070C0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s-E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s-ES" dirty="0" smtClean="0">
                    <a:solidFill>
                      <a:srgbClr val="0070C0"/>
                    </a:solidFill>
                  </a:rPr>
                  <a:t>, fracaso,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s-E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=0,4</m:t>
                        </m:r>
                      </m:e>
                    </m:borderBox>
                  </m:oMath>
                </a14:m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195" y="3269132"/>
                <a:ext cx="6071919" cy="438005"/>
              </a:xfrm>
              <a:prstGeom prst="rect">
                <a:avLst/>
              </a:prstGeom>
              <a:blipFill rotWithShape="0">
                <a:blip r:embed="rId6"/>
                <a:stretch>
                  <a:fillRect t="-2778" b="-97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1257123" y="4104732"/>
                <a:ext cx="14889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=11</m:t>
                          </m:r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123" y="4104732"/>
                <a:ext cx="148899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1919466" y="4649326"/>
                <a:ext cx="2811539" cy="651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e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</m:eqArr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30!</m:t>
                          </m:r>
                        </m:num>
                        <m:den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11!·</m:t>
                          </m:r>
                          <m:d>
                            <m:d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30−11</m:t>
                              </m:r>
                            </m:e>
                          </m:d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466" y="4649326"/>
                <a:ext cx="2811539" cy="65197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4901808" y="4114035"/>
                <a:ext cx="4012637" cy="3724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54627300·</m:t>
                      </m:r>
                      <m:d>
                        <m:d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0,0036</m:t>
                          </m:r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d>
                        <m:d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2,75·</m:t>
                          </m:r>
                          <m:sSup>
                            <m:sSup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</m:sup>
                          </m:sSup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808" y="4114035"/>
                <a:ext cx="4012637" cy="37241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8104095" y="4496055"/>
                <a:ext cx="94288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0,0054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095" y="4496055"/>
                <a:ext cx="942887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2470212" y="4022365"/>
                <a:ext cx="2642134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e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</m:eqArr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0,6</m:t>
                          </m:r>
                        </m:e>
                        <m:sup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0,4</m:t>
                          </m:r>
                        </m:e>
                        <m:sup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30−11</m:t>
                          </m:r>
                        </m:sup>
                      </m:sSup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212" y="4022365"/>
                <a:ext cx="2642134" cy="55245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34" name="Picture 2" descr="http://topologia.files.wordpress.com/2008/11/pascal_03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3" b="-6060"/>
          <a:stretch/>
        </p:blipFill>
        <p:spPr bwMode="auto">
          <a:xfrm>
            <a:off x="156450" y="4474064"/>
            <a:ext cx="2596161" cy="247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92" y="4556431"/>
            <a:ext cx="1676400" cy="209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2663789" y="5379743"/>
                <a:ext cx="5551584" cy="5306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5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5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  <m:r>
                            <a:rPr lang="es-ES" sz="15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·29·28·27·26·25·24·23·</m:t>
                          </m:r>
                          <m:r>
                            <a:rPr lang="es-ES" sz="15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  <m:r>
                            <a:rPr lang="es-ES" sz="15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·21·20·</m:t>
                          </m:r>
                          <m:r>
                            <a:rPr lang="es-ES" sz="15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19·…·3·2·1</m:t>
                          </m:r>
                        </m:num>
                        <m:den>
                          <m:r>
                            <a:rPr lang="es-ES" sz="15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s-ES" sz="15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s-ES" sz="15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s-ES" sz="15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·…·</m:t>
                          </m:r>
                          <m:r>
                            <a:rPr lang="es-ES" sz="15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s-ES" sz="15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·2·1</m:t>
                          </m:r>
                          <m:r>
                            <a:rPr lang="es-ES" sz="15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·19·…·3·2·1</m:t>
                          </m:r>
                        </m:den>
                      </m:f>
                      <m:r>
                        <a:rPr lang="es-ES" sz="15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sz="1500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789" y="5379743"/>
                <a:ext cx="5551584" cy="53065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/>
              <p:cNvSpPr/>
              <p:nvPr/>
            </p:nvSpPr>
            <p:spPr>
              <a:xfrm>
                <a:off x="8104095" y="4886881"/>
                <a:ext cx="76335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0,5%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2" name="Rectá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095" y="4886881"/>
                <a:ext cx="763351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8072382" y="5523975"/>
                <a:ext cx="1088760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5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54627300</m:t>
                      </m:r>
                    </m:oMath>
                  </m:oMathPara>
                </a14:m>
                <a:endParaRPr lang="es-ES" sz="1500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382" y="5523975"/>
                <a:ext cx="1088760" cy="323165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/>
          <p:cNvSpPr txBox="1"/>
          <p:nvPr/>
        </p:nvSpPr>
        <p:spPr>
          <a:xfrm>
            <a:off x="855127" y="4666494"/>
            <a:ext cx="678582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solidFill>
                  <a:srgbClr val="0070C0"/>
                </a:solidFill>
              </a:rPr>
              <a:t>De cada 1000 veces que llame a los 30 amigos, 5 de ellas responderán EXÁCTAMENTE 11 de ellos.</a:t>
            </a:r>
          </a:p>
          <a:p>
            <a:endParaRPr lang="es-ES" dirty="0">
              <a:solidFill>
                <a:srgbClr val="0070C0"/>
              </a:solidFill>
            </a:endParaRPr>
          </a:p>
          <a:p>
            <a:pPr algn="just"/>
            <a:r>
              <a:rPr lang="es-ES" dirty="0" smtClean="0">
                <a:solidFill>
                  <a:srgbClr val="0070C0"/>
                </a:solidFill>
              </a:rPr>
              <a:t>NOTA: nótese la baja probabilidad; aun siendo sucesos </a:t>
            </a:r>
            <a:r>
              <a:rPr lang="es-ES" dirty="0" err="1" smtClean="0">
                <a:solidFill>
                  <a:srgbClr val="0070C0"/>
                </a:solidFill>
              </a:rPr>
              <a:t>equiprobables</a:t>
            </a:r>
            <a:r>
              <a:rPr lang="es-ES" dirty="0" smtClean="0">
                <a:solidFill>
                  <a:srgbClr val="0070C0"/>
                </a:solidFill>
              </a:rPr>
              <a:t> y con Laplace, ésta sería de 1/30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960" y="22494"/>
            <a:ext cx="1129040" cy="2005908"/>
          </a:xfrm>
          <a:prstGeom prst="rect">
            <a:avLst/>
          </a:prstGeom>
        </p:spPr>
      </p:pic>
      <p:sp>
        <p:nvSpPr>
          <p:cNvPr id="24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5" name="4 Rectángulo"/>
          <p:cNvSpPr/>
          <p:nvPr/>
        </p:nvSpPr>
        <p:spPr>
          <a:xfrm>
            <a:off x="468313" y="188913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6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7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8" name="4 Rectángulo"/>
          <p:cNvSpPr/>
          <p:nvPr/>
        </p:nvSpPr>
        <p:spPr>
          <a:xfrm>
            <a:off x="4356960" y="171259"/>
            <a:ext cx="720000" cy="36036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649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0" grpId="1"/>
      <p:bldP spid="13" grpId="0" animBg="1"/>
      <p:bldP spid="14" grpId="0" animBg="1"/>
      <p:bldP spid="18" grpId="0"/>
      <p:bldP spid="11" grpId="0" animBg="1"/>
      <p:bldP spid="11" grpId="1" animBg="1"/>
      <p:bldP spid="22" grpId="0" animBg="1"/>
      <p:bldP spid="12" grpId="0" animBg="1"/>
      <p:bldP spid="12" grpId="1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Ejemplos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eqAr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borderBox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𝑐𝑜𝑛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eqAr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!·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/>
          <p:cNvSpPr txBox="1"/>
          <p:nvPr/>
        </p:nvSpPr>
        <p:spPr>
          <a:xfrm>
            <a:off x="358139" y="2091663"/>
            <a:ext cx="865632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En un test de 100 preguntas, con tres opciones cada una y sólo una correcta, determina la probabilidad de sacar exactamente 70 puntos.</a:t>
            </a:r>
          </a:p>
          <a:p>
            <a:pPr algn="just"/>
            <a:r>
              <a:rPr lang="es-ES" b="1" dirty="0" smtClean="0"/>
              <a:t>¿Cómo se calcularía la probabilidad de aprobar (aprobado=50)?</a:t>
            </a:r>
            <a:endParaRPr lang="es-E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358139" y="3033269"/>
                <a:ext cx="8656321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¿Son experimentos dicotómicos?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¿Qué es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dirty="0" smtClean="0"/>
                  <a:t>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¿Cuánto vale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s-ES" dirty="0" smtClean="0"/>
                  <a:t> y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s-ES" dirty="0" smtClean="0"/>
                  <a:t>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¿Qué preguntan?</a:t>
                </a:r>
                <a:endParaRPr lang="es-ES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" y="3033269"/>
                <a:ext cx="8656321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493" t="-3571" b="-71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/>
          <p:cNvSpPr txBox="1"/>
          <p:nvPr/>
        </p:nvSpPr>
        <p:spPr>
          <a:xfrm>
            <a:off x="4061460" y="3033269"/>
            <a:ext cx="398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Sí, hay dos opciones: fallar o acertar</a:t>
            </a:r>
            <a:endParaRPr lang="es-E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/>
              <p:cNvSpPr txBox="1"/>
              <p:nvPr/>
            </p:nvSpPr>
            <p:spPr>
              <a:xfrm>
                <a:off x="1828800" y="3310268"/>
                <a:ext cx="7211718" cy="39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rgbClr val="0070C0"/>
                    </a:solidFill>
                  </a:rPr>
                  <a:t>Número de veces que se repite el experimento: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=100</m:t>
                        </m:r>
                      </m:e>
                    </m:borderBox>
                  </m:oMath>
                </a14:m>
                <a:r>
                  <a:rPr lang="es-ES" dirty="0" smtClean="0">
                    <a:solidFill>
                      <a:srgbClr val="0070C0"/>
                    </a:solidFill>
                  </a:rPr>
                  <a:t> preguntas</a:t>
                </a:r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310268"/>
                <a:ext cx="7211718" cy="391326"/>
              </a:xfrm>
              <a:prstGeom prst="rect">
                <a:avLst/>
              </a:prstGeom>
              <a:blipFill rotWithShape="0">
                <a:blip r:embed="rId5"/>
                <a:stretch>
                  <a:fillRect l="-676" t="-3125" b="-234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2767195" y="3564407"/>
                <a:ext cx="6203365" cy="443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s-ES" dirty="0" smtClean="0">
                    <a:solidFill>
                      <a:srgbClr val="0070C0"/>
                    </a:solidFill>
                  </a:rPr>
                  <a:t> es probabilidad de éxito: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s-E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=1/3</m:t>
                        </m:r>
                      </m:e>
                    </m:borderBox>
                  </m:oMath>
                </a14:m>
                <a:r>
                  <a:rPr lang="es-ES" dirty="0" smtClean="0">
                    <a:solidFill>
                      <a:srgbClr val="0070C0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s-E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s-ES" dirty="0" smtClean="0">
                    <a:solidFill>
                      <a:srgbClr val="0070C0"/>
                    </a:solidFill>
                  </a:rPr>
                  <a:t>, fracaso,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es-E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s-E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=2/3</m:t>
                        </m:r>
                      </m:e>
                    </m:borderBox>
                  </m:oMath>
                </a14:m>
                <a:endParaRPr lang="es-E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195" y="3564407"/>
                <a:ext cx="6203365" cy="443583"/>
              </a:xfrm>
              <a:prstGeom prst="rect">
                <a:avLst/>
              </a:prstGeom>
              <a:blipFill rotWithShape="0">
                <a:blip r:embed="rId6"/>
                <a:stretch>
                  <a:fillRect t="-4167" b="-97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860007" y="4390032"/>
                <a:ext cx="14889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=70</m:t>
                          </m:r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007" y="4390032"/>
                <a:ext cx="148899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2231314" y="5005543"/>
                <a:ext cx="2407582" cy="651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70</m:t>
                              </m:r>
                            </m:e>
                          </m:eqArr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100!</m:t>
                          </m:r>
                        </m:num>
                        <m:den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70!·</m:t>
                          </m:r>
                          <m:d>
                            <m:d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e>
                          </m:d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314" y="5005543"/>
                <a:ext cx="2407582" cy="65197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5620884" y="5135011"/>
                <a:ext cx="1553566" cy="3724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=2,94·</m:t>
                      </m:r>
                      <m:sSup>
                        <m:sSup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884" y="5135011"/>
                <a:ext cx="1553566" cy="37241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4555654" y="4388841"/>
                <a:ext cx="4544706" cy="3724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2,94·</m:t>
                      </m:r>
                      <m:sSup>
                        <m:sSup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sup>
                      </m:sSup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d>
                        <m:d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3,99·</m:t>
                          </m:r>
                          <m:sSup>
                            <m:sSup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−34</m:t>
                              </m:r>
                            </m:sup>
                          </m:sSup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d>
                        <m:d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5,22·</m:t>
                          </m:r>
                          <m:sSup>
                            <m:sSup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sup>
                          </m:sSup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654" y="4388841"/>
                <a:ext cx="4544706" cy="37241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7716708" y="4856802"/>
                <a:ext cx="14381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6,12·</m:t>
                      </m:r>
                      <m:sSup>
                        <m:sSup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−14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708" y="4856802"/>
                <a:ext cx="1438150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/>
          <p:cNvSpPr txBox="1"/>
          <p:nvPr/>
        </p:nvSpPr>
        <p:spPr>
          <a:xfrm>
            <a:off x="571057" y="5234121"/>
            <a:ext cx="76204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6 de cada 612 billones de </a:t>
            </a:r>
            <a:r>
              <a:rPr lang="es-ES" dirty="0" err="1" smtClean="0">
                <a:solidFill>
                  <a:srgbClr val="0070C0"/>
                </a:solidFill>
              </a:rPr>
              <a:t>tests</a:t>
            </a:r>
            <a:r>
              <a:rPr lang="es-ES" dirty="0" smtClean="0">
                <a:solidFill>
                  <a:srgbClr val="0070C0"/>
                </a:solidFill>
              </a:rPr>
              <a:t> obtendré exactamente 70 respuestas acertadas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2116713" y="4176289"/>
                <a:ext cx="2634888" cy="769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e>
                              <m: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70</m:t>
                              </m:r>
                            </m:e>
                          </m:eqArr>
                        </m:e>
                      </m:d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ES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70</m:t>
                          </m:r>
                        </m:sup>
                      </m:sSup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s-ES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sup>
                      </m:sSup>
                      <m:r>
                        <a:rPr lang="es-E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713" y="4176289"/>
                <a:ext cx="2634888" cy="76937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n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39" y="4797226"/>
            <a:ext cx="1246272" cy="1246272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609599" y="5964588"/>
            <a:ext cx="76204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¿Probabilidad de sacar más de 50?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063" y="40182"/>
            <a:ext cx="1579497" cy="1967345"/>
          </a:xfrm>
          <a:prstGeom prst="rect">
            <a:avLst/>
          </a:prstGeom>
        </p:spPr>
      </p:pic>
      <p:sp>
        <p:nvSpPr>
          <p:cNvPr id="24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5" name="4 Rectángulo"/>
          <p:cNvSpPr/>
          <p:nvPr/>
        </p:nvSpPr>
        <p:spPr>
          <a:xfrm>
            <a:off x="468313" y="188913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6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7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8" name="4 Rectángulo"/>
          <p:cNvSpPr/>
          <p:nvPr/>
        </p:nvSpPr>
        <p:spPr>
          <a:xfrm>
            <a:off x="4356960" y="171259"/>
            <a:ext cx="1080000" cy="36036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840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0" grpId="1"/>
      <p:bldP spid="12" grpId="0" animBg="1"/>
      <p:bldP spid="12" grpId="1" animBg="1"/>
      <p:bldP spid="13" grpId="0" animBg="1"/>
      <p:bldP spid="14" grpId="0" animBg="1"/>
      <p:bldP spid="15" grpId="0" animBg="1"/>
      <p:bldP spid="18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0" dirty="0" smtClean="0">
                        <a:latin typeface="Cambria Math" panose="02040503050406030204" pitchFamily="18" charset="0"/>
                      </a:rPr>
                      <m:t>Gr</m:t>
                    </m:r>
                    <m:r>
                      <a:rPr lang="es-ES" b="0" i="0" dirty="0" smtClean="0"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s-ES" b="0" i="0" dirty="0" smtClean="0">
                        <a:latin typeface="Cambria Math" panose="02040503050406030204" pitchFamily="18" charset="0"/>
                      </a:rPr>
                      <m:t>ficas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eqAr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borderBox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𝑐𝑜𝑛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eqAr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!·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599" y="2105025"/>
            <a:ext cx="460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Interpretación gráfica: diagrama de barras</a:t>
            </a:r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850" y="2580528"/>
            <a:ext cx="6174032" cy="3686922"/>
          </a:xfrm>
          <a:prstGeom prst="rect">
            <a:avLst/>
          </a:prstGeom>
        </p:spPr>
      </p:pic>
      <p:sp>
        <p:nvSpPr>
          <p:cNvPr id="24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5" name="4 Rectángulo"/>
          <p:cNvSpPr/>
          <p:nvPr/>
        </p:nvSpPr>
        <p:spPr>
          <a:xfrm>
            <a:off x="468313" y="188913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6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7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8" name="4 Rectángulo"/>
          <p:cNvSpPr/>
          <p:nvPr/>
        </p:nvSpPr>
        <p:spPr>
          <a:xfrm>
            <a:off x="4356960" y="171259"/>
            <a:ext cx="1080000" cy="36036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9" name="4 Rectángulo"/>
          <p:cNvSpPr/>
          <p:nvPr/>
        </p:nvSpPr>
        <p:spPr>
          <a:xfrm>
            <a:off x="5904072" y="180784"/>
            <a:ext cx="360000" cy="36036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51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dirty="0">
                        <a:latin typeface="Cambria Math" panose="02040503050406030204" pitchFamily="18" charset="0"/>
                      </a:rPr>
                      <m:t>Gr</m:t>
                    </m:r>
                    <m:r>
                      <a:rPr lang="es-ES" dirty="0"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s-ES" dirty="0">
                        <a:latin typeface="Cambria Math" panose="02040503050406030204" pitchFamily="18" charset="0"/>
                      </a:rPr>
                      <m:t>ficas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eqAr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borderBox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𝑐𝑜𝑛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eqAr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!·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599" y="2105025"/>
            <a:ext cx="460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Interpretación gráfica: diagrama de barras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41" y="2580528"/>
            <a:ext cx="6648450" cy="3914775"/>
          </a:xfrm>
          <a:prstGeom prst="rect">
            <a:avLst/>
          </a:prstGeom>
        </p:spPr>
      </p:pic>
      <p:sp>
        <p:nvSpPr>
          <p:cNvPr id="9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0" name="4 Rectángulo"/>
          <p:cNvSpPr/>
          <p:nvPr/>
        </p:nvSpPr>
        <p:spPr>
          <a:xfrm>
            <a:off x="468313" y="188913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2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3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4" name="4 Rectángulo"/>
          <p:cNvSpPr/>
          <p:nvPr/>
        </p:nvSpPr>
        <p:spPr>
          <a:xfrm>
            <a:off x="4356960" y="171259"/>
            <a:ext cx="1080000" cy="36036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5" name="4 Rectángulo"/>
          <p:cNvSpPr/>
          <p:nvPr/>
        </p:nvSpPr>
        <p:spPr>
          <a:xfrm>
            <a:off x="5904072" y="180784"/>
            <a:ext cx="720000" cy="36036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373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dirty="0">
                        <a:latin typeface="Cambria Math" panose="02040503050406030204" pitchFamily="18" charset="0"/>
                      </a:rPr>
                      <m:t>Gr</m:t>
                    </m:r>
                    <m:r>
                      <a:rPr lang="es-ES" dirty="0"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s-ES" dirty="0">
                        <a:latin typeface="Cambria Math" panose="02040503050406030204" pitchFamily="18" charset="0"/>
                      </a:rPr>
                      <m:t>ficas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eqAr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borderBox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𝑐𝑜𝑛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eqAr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!·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599" y="2105025"/>
            <a:ext cx="460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Interpretación gráfica: diagrama de barras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2657475"/>
            <a:ext cx="6838950" cy="4019550"/>
          </a:xfrm>
          <a:prstGeom prst="rect">
            <a:avLst/>
          </a:prstGeom>
        </p:spPr>
      </p:pic>
      <p:sp>
        <p:nvSpPr>
          <p:cNvPr id="9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0" name="4 Rectángulo"/>
          <p:cNvSpPr/>
          <p:nvPr/>
        </p:nvSpPr>
        <p:spPr>
          <a:xfrm>
            <a:off x="468313" y="188913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2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3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4" name="4 Rectángulo"/>
          <p:cNvSpPr/>
          <p:nvPr/>
        </p:nvSpPr>
        <p:spPr>
          <a:xfrm>
            <a:off x="4356960" y="171259"/>
            <a:ext cx="1080000" cy="36036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5" name="4 Rectángulo"/>
          <p:cNvSpPr/>
          <p:nvPr/>
        </p:nvSpPr>
        <p:spPr>
          <a:xfrm>
            <a:off x="5904072" y="180784"/>
            <a:ext cx="1080000" cy="36036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051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dirty="0">
                        <a:latin typeface="Cambria Math" panose="02040503050406030204" pitchFamily="18" charset="0"/>
                      </a:rPr>
                      <m:t>Gr</m:t>
                    </m:r>
                    <m:r>
                      <a:rPr lang="es-ES" dirty="0"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s-ES" dirty="0">
                        <a:latin typeface="Cambria Math" panose="02040503050406030204" pitchFamily="18" charset="0"/>
                      </a:rPr>
                      <m:t>ficas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eqAr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borderBox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𝑐𝑜𝑛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eqAr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!·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1" y="1348740"/>
                <a:ext cx="6530340" cy="650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600" y="2105025"/>
            <a:ext cx="6772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Interpretación gráfica: diagrama de barras</a:t>
            </a:r>
          </a:p>
          <a:p>
            <a:endParaRPr lang="es-ES" dirty="0"/>
          </a:p>
          <a:p>
            <a:r>
              <a:rPr lang="es-ES" dirty="0" smtClean="0"/>
              <a:t>Estas gráficas tienen una forma especial según crece el número de experimentos dicotómicos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6" y="3700462"/>
            <a:ext cx="3429000" cy="21240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3390899"/>
            <a:ext cx="3695700" cy="2743200"/>
          </a:xfrm>
          <a:prstGeom prst="rect">
            <a:avLst/>
          </a:prstGeom>
        </p:spPr>
      </p:pic>
      <p:sp>
        <p:nvSpPr>
          <p:cNvPr id="9" name="4 Rectángulo"/>
          <p:cNvSpPr/>
          <p:nvPr/>
        </p:nvSpPr>
        <p:spPr>
          <a:xfrm>
            <a:off x="464858" y="190018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0" name="4 Rectángulo"/>
          <p:cNvSpPr/>
          <p:nvPr/>
        </p:nvSpPr>
        <p:spPr>
          <a:xfrm>
            <a:off x="468313" y="188913"/>
            <a:ext cx="32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2" name="4 Rectángulo"/>
          <p:cNvSpPr/>
          <p:nvPr/>
        </p:nvSpPr>
        <p:spPr>
          <a:xfrm>
            <a:off x="4353505" y="182719"/>
            <a:ext cx="108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3" name="4 Rectángulo"/>
          <p:cNvSpPr/>
          <p:nvPr/>
        </p:nvSpPr>
        <p:spPr>
          <a:xfrm>
            <a:off x="5900617" y="171394"/>
            <a:ext cx="144000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4" name="4 Rectángulo"/>
          <p:cNvSpPr/>
          <p:nvPr/>
        </p:nvSpPr>
        <p:spPr>
          <a:xfrm>
            <a:off x="4356960" y="171259"/>
            <a:ext cx="1080000" cy="36036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5" name="4 Rectángulo"/>
          <p:cNvSpPr/>
          <p:nvPr/>
        </p:nvSpPr>
        <p:spPr>
          <a:xfrm>
            <a:off x="5904072" y="180784"/>
            <a:ext cx="1440000" cy="36036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128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Distribución </a:t>
                </a:r>
                <a:r>
                  <a:rPr lang="es-ES" dirty="0" smtClean="0">
                    <a:hlinkClick r:id="rId2"/>
                  </a:rPr>
                  <a:t>normal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600" y="1352550"/>
            <a:ext cx="677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Posiblemente la gráfica más importante de la ciencia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93" y="2715640"/>
            <a:ext cx="2637633" cy="1957831"/>
          </a:xfrm>
          <a:prstGeom prst="rect">
            <a:avLst/>
          </a:prstGeom>
        </p:spPr>
      </p:pic>
      <p:pic>
        <p:nvPicPr>
          <p:cNvPr id="23554" name="Picture 2" descr="http://critical-numbers.group.shef.ac.uk/glossary/images/normal_distribution_clip_image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6" y="1721881"/>
            <a:ext cx="6244872" cy="440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anthony-vba.kefra.com/excel/bivariate-a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t="5478" r="44908" b="63676"/>
          <a:stretch/>
        </p:blipFill>
        <p:spPr bwMode="auto">
          <a:xfrm>
            <a:off x="3663712" y="1790335"/>
            <a:ext cx="2696981" cy="103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4 Rectángulo"/>
          <p:cNvSpPr/>
          <p:nvPr/>
        </p:nvSpPr>
        <p:spPr>
          <a:xfrm>
            <a:off x="464858" y="190018"/>
            <a:ext cx="720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2" name="4 Rectángulo"/>
          <p:cNvSpPr/>
          <p:nvPr/>
        </p:nvSpPr>
        <p:spPr>
          <a:xfrm>
            <a:off x="468313" y="188913"/>
            <a:ext cx="72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254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Distribución normal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599" y="1333500"/>
            <a:ext cx="785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¿Cómo se calculan probabilidades si algo se ajusta a una normal?</a:t>
            </a:r>
            <a:endParaRPr lang="es-ES" dirty="0"/>
          </a:p>
        </p:txBody>
      </p:sp>
      <p:pic>
        <p:nvPicPr>
          <p:cNvPr id="30730" name="Picture 10" descr="https://www.fisterra.com/mbe/investiga/distr_normal/images/distr_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3009899"/>
            <a:ext cx="33528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86293" y="1880820"/>
            <a:ext cx="61943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Básicamente se calculan áreas, atendiendo a lo siguiente: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La gráfica es simétrica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El área de toda la figura es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La probabilidad de un suceso puntual es cero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/>
              <p:cNvSpPr txBox="1"/>
              <p:nvPr/>
            </p:nvSpPr>
            <p:spPr>
              <a:xfrm>
                <a:off x="609599" y="3237467"/>
                <a:ext cx="5060951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u="sng" dirty="0" smtClean="0"/>
                  <a:t>Ejemplos: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Las alturas de la gente se ajustan a una normal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170,10</m:t>
                        </m:r>
                      </m:e>
                    </m:d>
                  </m:oMath>
                </a14:m>
                <a:endParaRPr lang="es-ES" dirty="0" smtClean="0"/>
              </a:p>
              <a:p>
                <a:r>
                  <a:rPr lang="es-ES" dirty="0"/>
                  <a:t>	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¿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&gt;170]?</m:t>
                    </m:r>
                  </m:oMath>
                </a14:m>
                <a:endParaRPr lang="es-E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La duración de un medicamento se ajusta a una normal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6,2</m:t>
                        </m:r>
                      </m:e>
                    </m:d>
                  </m:oMath>
                </a14:m>
                <a:endParaRPr lang="es-ES" dirty="0" smtClean="0"/>
              </a:p>
              <a:p>
                <a:r>
                  <a:rPr lang="es-ES" dirty="0" smtClean="0"/>
                  <a:t>	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¿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−∞&lt;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&lt;∞</m:t>
                        </m:r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? </m:t>
                    </m:r>
                  </m:oMath>
                </a14:m>
                <a:endParaRPr lang="es-E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El peso de un adulto varón se ajusta a una normal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80,20</m:t>
                        </m:r>
                      </m:e>
                    </m:d>
                  </m:oMath>
                </a14:m>
                <a:endParaRPr lang="es-ES" dirty="0" smtClean="0"/>
              </a:p>
              <a:p>
                <a:r>
                  <a:rPr lang="es-ES" dirty="0"/>
                  <a:t>	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¿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=82,27</m:t>
                        </m:r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s-E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dirty="0"/>
              </a:p>
            </p:txBody>
          </p:sp>
        </mc:Choice>
        <mc:Fallback xmlns="">
          <p:sp>
            <p:nvSpPr>
              <p:cNvPr id="15" name="Cuadro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3237467"/>
                <a:ext cx="5060951" cy="3139321"/>
              </a:xfrm>
              <a:prstGeom prst="rect">
                <a:avLst/>
              </a:prstGeom>
              <a:blipFill rotWithShape="0">
                <a:blip r:embed="rId5"/>
                <a:stretch>
                  <a:fillRect l="-964" t="-116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/>
          <p:cNvSpPr txBox="1"/>
          <p:nvPr/>
        </p:nvSpPr>
        <p:spPr>
          <a:xfrm>
            <a:off x="3149600" y="4087296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0,5 (es simétrica)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538226" y="489604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1 (P[E])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213719" y="5720834"/>
            <a:ext cx="381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0 (es imposible que justo pase eso)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19" name="4 Rectángulo"/>
          <p:cNvSpPr/>
          <p:nvPr/>
        </p:nvSpPr>
        <p:spPr>
          <a:xfrm>
            <a:off x="464858" y="190018"/>
            <a:ext cx="720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0" name="4 Rectángulo"/>
          <p:cNvSpPr/>
          <p:nvPr/>
        </p:nvSpPr>
        <p:spPr>
          <a:xfrm>
            <a:off x="468313" y="188913"/>
            <a:ext cx="144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grpSp>
        <p:nvGrpSpPr>
          <p:cNvPr id="9" name="Grupo 8"/>
          <p:cNvGrpSpPr/>
          <p:nvPr/>
        </p:nvGrpSpPr>
        <p:grpSpPr>
          <a:xfrm>
            <a:off x="6578823" y="5499340"/>
            <a:ext cx="1695847" cy="371475"/>
            <a:chOff x="6519162" y="5534025"/>
            <a:chExt cx="1695847" cy="371475"/>
          </a:xfrm>
        </p:grpSpPr>
        <p:sp>
          <p:nvSpPr>
            <p:cNvPr id="8" name="CuadroTexto 7"/>
            <p:cNvSpPr txBox="1"/>
            <p:nvPr/>
          </p:nvSpPr>
          <p:spPr>
            <a:xfrm>
              <a:off x="7106233" y="5536168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170</a:t>
              </a:r>
              <a:endParaRPr lang="es-ES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7664858" y="5534025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180</a:t>
              </a:r>
              <a:endParaRPr lang="es-ES" dirty="0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6519162" y="5534025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160</a:t>
              </a:r>
              <a:endParaRPr lang="es-ES" dirty="0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578823" y="5526919"/>
            <a:ext cx="1695847" cy="371475"/>
            <a:chOff x="6519162" y="5534025"/>
            <a:chExt cx="1695847" cy="371475"/>
          </a:xfrm>
        </p:grpSpPr>
        <p:sp>
          <p:nvSpPr>
            <p:cNvPr id="26" name="CuadroTexto 25"/>
            <p:cNvSpPr txBox="1"/>
            <p:nvPr/>
          </p:nvSpPr>
          <p:spPr>
            <a:xfrm>
              <a:off x="7106233" y="553616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80</a:t>
              </a:r>
              <a:endParaRPr lang="es-ES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7664858" y="5534025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100</a:t>
              </a:r>
              <a:endParaRPr lang="es-ES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6519162" y="5534025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60</a:t>
              </a:r>
              <a:endParaRPr lang="es-ES" dirty="0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6649507" y="5471761"/>
            <a:ext cx="1452190" cy="371475"/>
            <a:chOff x="6519162" y="5534025"/>
            <a:chExt cx="1452190" cy="371475"/>
          </a:xfrm>
        </p:grpSpPr>
        <p:sp>
          <p:nvSpPr>
            <p:cNvPr id="30" name="CuadroTexto 29"/>
            <p:cNvSpPr txBox="1"/>
            <p:nvPr/>
          </p:nvSpPr>
          <p:spPr>
            <a:xfrm>
              <a:off x="7106233" y="553616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6</a:t>
              </a:r>
              <a:endParaRPr lang="es-ES" dirty="0"/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7664858" y="553402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8</a:t>
              </a:r>
              <a:endParaRPr lang="es-ES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6519162" y="553402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4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309926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68313" y="188913"/>
            <a:ext cx="7200000" cy="3603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539750" y="692150"/>
            <a:ext cx="806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b="1" u="sng"/>
              <a:t>Dados no transitivos</a:t>
            </a: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539750" y="1042988"/>
            <a:ext cx="78184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/>
              <a:t>El Verde es de la forma (2,2,2,5,5,5) </a:t>
            </a:r>
          </a:p>
          <a:p>
            <a:pPr eaLnBrk="1" hangingPunct="1"/>
            <a:r>
              <a:rPr lang="es-ES" altLang="es-ES"/>
              <a:t>El Rojo es de la forma (1,4,4,4,4,4)</a:t>
            </a:r>
          </a:p>
          <a:p>
            <a:pPr eaLnBrk="1" hangingPunct="1"/>
            <a:r>
              <a:rPr lang="es-ES" altLang="es-ES"/>
              <a:t>El Azul (3,3,3,3,3,6).</a:t>
            </a:r>
          </a:p>
          <a:p>
            <a:pPr eaLnBrk="1" hangingPunct="1"/>
            <a:endParaRPr lang="es-ES" altLang="es-ES"/>
          </a:p>
          <a:p>
            <a:pPr eaLnBrk="1" hangingPunct="1"/>
            <a:r>
              <a:rPr lang="es-ES" altLang="es-ES"/>
              <a:t>Cada uno de estos dados tiene 21 puntos repartidos entre sus 6 caras, exactamente igual que un dado normal.</a:t>
            </a:r>
          </a:p>
        </p:txBody>
      </p:sp>
      <p:pic>
        <p:nvPicPr>
          <p:cNvPr id="54279" name="Picture 2" descr="Conjunto de 3 Dados No Transitiv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5775"/>
            <a:ext cx="28575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9" name="4 Rectángulo"/>
          <p:cNvSpPr/>
          <p:nvPr/>
        </p:nvSpPr>
        <p:spPr>
          <a:xfrm>
            <a:off x="468313" y="188913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41510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Distribución normal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599" y="1333500"/>
            <a:ext cx="785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¿Cómo se calculan probabilidades si algo se ajusta a una normal?</a:t>
            </a:r>
            <a:endParaRPr lang="es-ES" dirty="0"/>
          </a:p>
        </p:txBody>
      </p:sp>
      <p:pic>
        <p:nvPicPr>
          <p:cNvPr id="32770" name="Picture 2" descr="http://www.mathsisfun.com/data/images/normal-distrubution-larg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055812"/>
            <a:ext cx="71628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4 Rectángulo"/>
          <p:cNvSpPr/>
          <p:nvPr/>
        </p:nvSpPr>
        <p:spPr>
          <a:xfrm>
            <a:off x="464858" y="190018"/>
            <a:ext cx="720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3" name="4 Rectángulo"/>
          <p:cNvSpPr/>
          <p:nvPr/>
        </p:nvSpPr>
        <p:spPr>
          <a:xfrm>
            <a:off x="468313" y="188913"/>
            <a:ext cx="216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07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://www.ieszaframagon.com/matematicas/estadistica/var_aleatoria/tabla_norm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95124"/>
            <a:ext cx="3886200" cy="515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Distribución normal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600" y="1333500"/>
            <a:ext cx="677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¿Cómo se </a:t>
            </a:r>
            <a:r>
              <a:rPr lang="es-ES" dirty="0" err="1" smtClean="0"/>
              <a:t>calcula”ban</a:t>
            </a:r>
            <a:r>
              <a:rPr lang="es-ES" dirty="0" smtClean="0"/>
              <a:t>” antes?</a:t>
            </a:r>
            <a:endParaRPr lang="es-ES" dirty="0"/>
          </a:p>
        </p:txBody>
      </p:sp>
      <p:pic>
        <p:nvPicPr>
          <p:cNvPr id="30722" name="Picture 2" descr="http://pendientedemigracion.ucm.es/info/genetica/Estadistica/normal%20GaussFuncti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599" y="1809003"/>
            <a:ext cx="3905250" cy="28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4 Rectángulo"/>
          <p:cNvSpPr/>
          <p:nvPr/>
        </p:nvSpPr>
        <p:spPr>
          <a:xfrm>
            <a:off x="464858" y="190018"/>
            <a:ext cx="720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8" name="4 Rectángulo"/>
          <p:cNvSpPr/>
          <p:nvPr/>
        </p:nvSpPr>
        <p:spPr>
          <a:xfrm>
            <a:off x="468313" y="188913"/>
            <a:ext cx="288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163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Distribución normal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/>
              <p:cNvSpPr txBox="1"/>
              <p:nvPr/>
            </p:nvSpPr>
            <p:spPr>
              <a:xfrm>
                <a:off x="914400" y="1457325"/>
                <a:ext cx="6772276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 smtClean="0"/>
                  <a:t>En general, cualquier experimento aleatorio que involucre un número muy grande de experiencias dicotómicas se acaba ajustando a una normal…</a:t>
                </a:r>
              </a:p>
              <a:p>
                <a:pPr algn="ctr"/>
                <a:endParaRPr lang="es-ES" dirty="0"/>
              </a:p>
              <a:p>
                <a:pPr algn="ctr"/>
                <a:r>
                  <a:rPr lang="es-ES" dirty="0" smtClean="0"/>
                  <a:t>Podemos definir la normal como variables que tienen un cierto promedio (por ejemplo la altura de la gente es 170) y no se desvían mucho </a:t>
                </a:r>
                <a:r>
                  <a:rPr lang="es-ES" u="sng" dirty="0" smtClean="0"/>
                  <a:t>ni a derecha ni a izquierda</a:t>
                </a:r>
                <a:r>
                  <a:rPr lang="es-ES" dirty="0" smtClean="0"/>
                  <a:t> del promedio (la gente no suele medir menos de 160cm ni más de 180)</a:t>
                </a:r>
              </a:p>
              <a:p>
                <a:endParaRPr lang="es-ES" dirty="0"/>
              </a:p>
              <a:p>
                <a:endParaRPr lang="es-ES" dirty="0" smtClean="0"/>
              </a:p>
              <a:p>
                <a:pPr algn="ctr"/>
                <a:r>
                  <a:rPr lang="es-ES" dirty="0" smtClean="0"/>
                  <a:t>Es decir, prácticamente todo</a:t>
                </a:r>
              </a:p>
              <a:p>
                <a:pPr algn="ctr"/>
                <a:endParaRPr lang="es-ES" dirty="0"/>
              </a:p>
              <a:p>
                <a:pPr algn="ctr"/>
                <a:endParaRPr lang="es-ES" dirty="0" smtClean="0"/>
              </a:p>
              <a:p>
                <a:pPr algn="ctr"/>
                <a:r>
                  <a:rPr lang="es-ES" dirty="0" smtClean="0"/>
                  <a:t>Podemos decir que una binomial </a:t>
                </a:r>
                <a14:m>
                  <m:oMath xmlns:m="http://schemas.openxmlformats.org/officeDocument/2006/math">
                    <m:r>
                      <a:rPr lang="es-E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 smtClean="0">
                    <a:solidFill>
                      <a:srgbClr val="00B050"/>
                    </a:solidFill>
                  </a:rPr>
                  <a:t> </a:t>
                </a:r>
                <a:r>
                  <a:rPr lang="es-ES" dirty="0" smtClean="0"/>
                  <a:t>se ajusta razonablemente a una normal si </a:t>
                </a:r>
                <a14:m>
                  <m:oMath xmlns:m="http://schemas.openxmlformats.org/officeDocument/2006/math">
                    <m:r>
                      <a:rPr lang="es-E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·</m:t>
                    </m:r>
                    <m:r>
                      <a:rPr lang="es-E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&gt;3</m:t>
                    </m:r>
                  </m:oMath>
                </a14:m>
                <a:r>
                  <a:rPr lang="es-ES" dirty="0" smtClean="0"/>
                  <a:t>.</a:t>
                </a:r>
              </a:p>
              <a:p>
                <a:pPr algn="ctr"/>
                <a:r>
                  <a:rPr lang="es-ES" dirty="0" smtClean="0"/>
                  <a:t>Podemos decir que una binomial </a:t>
                </a:r>
                <a14:m>
                  <m:oMath xmlns:m="http://schemas.openxmlformats.org/officeDocument/2006/math">
                    <m:r>
                      <a:rPr lang="es-E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 smtClean="0">
                    <a:solidFill>
                      <a:srgbClr val="00B050"/>
                    </a:solidFill>
                  </a:rPr>
                  <a:t> </a:t>
                </a:r>
                <a:r>
                  <a:rPr lang="es-ES" dirty="0" smtClean="0"/>
                  <a:t>es prácticamente igual a una normal si el producto </a:t>
                </a:r>
                <a14:m>
                  <m:oMath xmlns:m="http://schemas.openxmlformats.org/officeDocument/2006/math">
                    <m:r>
                      <a:rPr lang="es-E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·</m:t>
                    </m:r>
                    <m:r>
                      <a:rPr lang="es-E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&gt;5</m:t>
                    </m:r>
                  </m:oMath>
                </a14:m>
                <a:endParaRPr lang="es-E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457325"/>
                <a:ext cx="6772276" cy="4801314"/>
              </a:xfrm>
              <a:prstGeom prst="rect">
                <a:avLst/>
              </a:prstGeom>
              <a:blipFill rotWithShape="0">
                <a:blip r:embed="rId4"/>
                <a:stretch>
                  <a:fillRect l="-90" t="-761" r="-990" b="-88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4 Rectángulo"/>
          <p:cNvSpPr/>
          <p:nvPr/>
        </p:nvSpPr>
        <p:spPr>
          <a:xfrm>
            <a:off x="464858" y="190018"/>
            <a:ext cx="720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8" name="4 Rectángulo"/>
          <p:cNvSpPr/>
          <p:nvPr/>
        </p:nvSpPr>
        <p:spPr>
          <a:xfrm>
            <a:off x="468313" y="188913"/>
            <a:ext cx="360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532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Distribución normal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600" y="1333500"/>
            <a:ext cx="6772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Ejemplo: sociología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Manifestaciones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Batallas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Ciudades/pueblos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En general, grandes masas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419600" y="1333500"/>
            <a:ext cx="367665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Hay un gran número de experimentos (tantos como personas haya)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Hay miles de sucesos dicotómicos:</a:t>
            </a:r>
          </a:p>
          <a:p>
            <a:pPr algn="just"/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Manifestaciones: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Gritar/no gritar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Violencia/no violencia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A favor de/en contra de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err="1" smtClean="0"/>
              <a:t>Etc</a:t>
            </a:r>
            <a:endParaRPr lang="es-ES" dirty="0" smtClean="0"/>
          </a:p>
          <a:p>
            <a:pPr lvl="1" algn="just"/>
            <a:endParaRPr lang="es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Batallas: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Con miedo/sin miedo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Cansado/Activo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Preparado/no preparado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err="1" smtClean="0"/>
              <a:t>etc</a:t>
            </a:r>
            <a:endParaRPr lang="es-ES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3819526"/>
            <a:ext cx="3717937" cy="2000250"/>
          </a:xfrm>
          <a:prstGeom prst="rect">
            <a:avLst/>
          </a:prstGeom>
        </p:spPr>
      </p:pic>
      <p:sp>
        <p:nvSpPr>
          <p:cNvPr id="9" name="4 Rectángulo"/>
          <p:cNvSpPr/>
          <p:nvPr/>
        </p:nvSpPr>
        <p:spPr>
          <a:xfrm>
            <a:off x="464858" y="190018"/>
            <a:ext cx="720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0" name="4 Rectángulo"/>
          <p:cNvSpPr/>
          <p:nvPr/>
        </p:nvSpPr>
        <p:spPr>
          <a:xfrm>
            <a:off x="468313" y="188913"/>
            <a:ext cx="432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262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Distribución normal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600" y="1333500"/>
            <a:ext cx="6772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Ejemplo: economía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Precios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Impuestos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Producción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419600" y="1333500"/>
            <a:ext cx="3771900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Hay miles de sucesos dicotómicos:</a:t>
            </a:r>
          </a:p>
          <a:p>
            <a:pPr algn="just"/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Precios: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Producción alta/baja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Temporada alta/baja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Con competencia/sin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err="1" smtClean="0"/>
              <a:t>Etc</a:t>
            </a:r>
            <a:endParaRPr lang="es-ES" dirty="0" smtClean="0"/>
          </a:p>
          <a:p>
            <a:pPr lvl="1" algn="just"/>
            <a:endParaRPr lang="es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Producción: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Sector en alza/baja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Empleados felices/infelices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Demanda alta/baja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err="1" smtClean="0"/>
              <a:t>etc</a:t>
            </a:r>
            <a:endParaRPr lang="es-ES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55" y="3515945"/>
            <a:ext cx="3048000" cy="2190750"/>
          </a:xfrm>
          <a:prstGeom prst="rect">
            <a:avLst/>
          </a:prstGeom>
        </p:spPr>
      </p:pic>
      <p:sp>
        <p:nvSpPr>
          <p:cNvPr id="8" name="4 Rectángulo"/>
          <p:cNvSpPr/>
          <p:nvPr/>
        </p:nvSpPr>
        <p:spPr>
          <a:xfrm>
            <a:off x="464858" y="190018"/>
            <a:ext cx="720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9" name="4 Rectángulo"/>
          <p:cNvSpPr/>
          <p:nvPr/>
        </p:nvSpPr>
        <p:spPr>
          <a:xfrm>
            <a:off x="468313" y="188913"/>
            <a:ext cx="504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510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Distribución normal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600" y="1333500"/>
            <a:ext cx="67722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Ejemplo: biología/medicina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ADN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Selección natural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Presión de la sangre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Fármacos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419600" y="1333500"/>
            <a:ext cx="3771900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Hay miles de sucesos dicotómicos:</a:t>
            </a:r>
          </a:p>
          <a:p>
            <a:pPr algn="just"/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ADN: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A-T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C-G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Miles de millones de millones de combinaciones</a:t>
            </a:r>
          </a:p>
          <a:p>
            <a:pPr lvl="1" algn="just"/>
            <a:endParaRPr lang="es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Selección natural: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Elemento útil para la supervivencia/no útil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Miles de miles de años de evolución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932167"/>
            <a:ext cx="2192780" cy="3606745"/>
          </a:xfrm>
          <a:prstGeom prst="rect">
            <a:avLst/>
          </a:prstGeom>
        </p:spPr>
      </p:pic>
      <p:sp>
        <p:nvSpPr>
          <p:cNvPr id="8" name="4 Rectángulo"/>
          <p:cNvSpPr/>
          <p:nvPr/>
        </p:nvSpPr>
        <p:spPr>
          <a:xfrm>
            <a:off x="464858" y="190018"/>
            <a:ext cx="720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9" name="4 Rectángulo"/>
          <p:cNvSpPr/>
          <p:nvPr/>
        </p:nvSpPr>
        <p:spPr>
          <a:xfrm>
            <a:off x="468313" y="188913"/>
            <a:ext cx="576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254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Distribución normal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600" y="1333500"/>
            <a:ext cx="6772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Ejemplo: construcción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Duración de materiales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Precio de la obra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Resistencia de materiales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419600" y="1333500"/>
            <a:ext cx="3771900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Hay miles de sucesos dicotómicos:</a:t>
            </a:r>
          </a:p>
          <a:p>
            <a:pPr algn="just"/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Duración de materiales: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Buen/mal tiempo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Bien/mal calculado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Materiales buenos/malos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err="1" smtClean="0"/>
              <a:t>etc</a:t>
            </a:r>
            <a:endParaRPr lang="es-ES" dirty="0" smtClean="0"/>
          </a:p>
          <a:p>
            <a:pPr lvl="1" algn="just"/>
            <a:endParaRPr lang="es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Precio de una obra: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Materiales aptos/no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Planificación correcta/no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mtClean="0"/>
              <a:t>Buen estudio </a:t>
            </a:r>
            <a:r>
              <a:rPr lang="es-ES" dirty="0" smtClean="0"/>
              <a:t>geológico/no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Mercados al alza/baja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810828"/>
            <a:ext cx="3143250" cy="21877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4729162"/>
            <a:ext cx="2476500" cy="1857375"/>
          </a:xfrm>
          <a:prstGeom prst="rect">
            <a:avLst/>
          </a:prstGeom>
        </p:spPr>
      </p:pic>
      <p:sp>
        <p:nvSpPr>
          <p:cNvPr id="9" name="4 Rectángulo"/>
          <p:cNvSpPr/>
          <p:nvPr/>
        </p:nvSpPr>
        <p:spPr>
          <a:xfrm>
            <a:off x="464858" y="190018"/>
            <a:ext cx="720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0" name="4 Rectángulo"/>
          <p:cNvSpPr/>
          <p:nvPr/>
        </p:nvSpPr>
        <p:spPr>
          <a:xfrm>
            <a:off x="468313" y="188913"/>
            <a:ext cx="648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911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s-ES" dirty="0" smtClean="0"/>
                  <a:t>Distribución normal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82" t="-64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600" y="1333500"/>
            <a:ext cx="6772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Ejemplo: física</a:t>
            </a:r>
          </a:p>
          <a:p>
            <a:endParaRPr lang="es-ES" dirty="0"/>
          </a:p>
        </p:txBody>
      </p:sp>
      <p:sp>
        <p:nvSpPr>
          <p:cNvPr id="8" name="4 Rectángulo"/>
          <p:cNvSpPr/>
          <p:nvPr/>
        </p:nvSpPr>
        <p:spPr>
          <a:xfrm>
            <a:off x="464858" y="190018"/>
            <a:ext cx="720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9" name="4 Rectángulo"/>
          <p:cNvSpPr/>
          <p:nvPr/>
        </p:nvSpPr>
        <p:spPr>
          <a:xfrm>
            <a:off x="468313" y="188913"/>
            <a:ext cx="7200000" cy="3603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208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68313" y="188913"/>
            <a:ext cx="7200000" cy="3603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539750" y="692150"/>
            <a:ext cx="806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b="1" u="sng"/>
              <a:t>Dados no transitivos</a:t>
            </a:r>
          </a:p>
        </p:txBody>
      </p:sp>
      <p:pic>
        <p:nvPicPr>
          <p:cNvPr id="55302" name="Picture 2" descr="Conjunto de 3 Dados No Transitiv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5775"/>
            <a:ext cx="28575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2" descr="https://dados.files.wordpress.com/2006/12/nontransitivech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1466850"/>
            <a:ext cx="471487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/>
              <p:cNvSpPr txBox="1"/>
              <p:nvPr/>
            </p:nvSpPr>
            <p:spPr>
              <a:xfrm>
                <a:off x="1342245" y="1466850"/>
                <a:ext cx="942566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es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f>
                        <m:fPr>
                          <m:ctrlPr>
                            <a:rPr lang="es-E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s-E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</m:oMath>
                  </m:oMathPara>
                </a14:m>
                <a:endParaRPr lang="es-E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245" y="1466850"/>
                <a:ext cx="942566" cy="52597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/>
              <p:cNvSpPr txBox="1"/>
              <p:nvPr/>
            </p:nvSpPr>
            <p:spPr>
              <a:xfrm>
                <a:off x="1342245" y="2204522"/>
                <a:ext cx="942566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es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f>
                        <m:fPr>
                          <m:ctrlPr>
                            <a:rPr lang="es-ES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s-ES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</m:oMath>
                  </m:oMathPara>
                </a14:m>
                <a:endParaRPr lang="es-E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uadro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245" y="2204522"/>
                <a:ext cx="942566" cy="52597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1342245" y="2987159"/>
                <a:ext cx="942566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es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f>
                        <m:fPr>
                          <m:ctrlPr>
                            <a:rPr lang="es-E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s-E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</m:oMath>
                  </m:oMathPara>
                </a14:m>
                <a:endParaRPr lang="es-E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245" y="2987159"/>
                <a:ext cx="942566" cy="52597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4 Rectángulo"/>
          <p:cNvSpPr/>
          <p:nvPr/>
        </p:nvSpPr>
        <p:spPr>
          <a:xfrm>
            <a:off x="468313" y="188913"/>
            <a:ext cx="54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3871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539750" y="692150"/>
            <a:ext cx="806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b="1" u="sng"/>
              <a:t>Dados no transitivos</a:t>
            </a:r>
          </a:p>
        </p:txBody>
      </p:sp>
      <p:pic>
        <p:nvPicPr>
          <p:cNvPr id="56327" name="Picture 2" descr="Conjunto de 4 Dados No Transitiv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1925"/>
            <a:ext cx="38100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4" descr="Conjunto de 4 Dados No Transitiv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39825"/>
            <a:ext cx="4214813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1" name="4 Rectángulo"/>
          <p:cNvSpPr/>
          <p:nvPr/>
        </p:nvSpPr>
        <p:spPr>
          <a:xfrm>
            <a:off x="468313" y="188913"/>
            <a:ext cx="72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52053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4 Rectángulo"/>
          <p:cNvSpPr/>
          <p:nvPr/>
        </p:nvSpPr>
        <p:spPr>
          <a:xfrm>
            <a:off x="464858" y="190018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Cálculo de probabilidades</a:t>
            </a:r>
            <a:endParaRPr lang="es-ES" dirty="0"/>
          </a:p>
        </p:txBody>
      </p:sp>
      <p:sp>
        <p:nvSpPr>
          <p:cNvPr id="95" name="Forma libre 94"/>
          <p:cNvSpPr/>
          <p:nvPr/>
        </p:nvSpPr>
        <p:spPr>
          <a:xfrm>
            <a:off x="72162" y="1407179"/>
            <a:ext cx="4461738" cy="3602487"/>
          </a:xfrm>
          <a:custGeom>
            <a:avLst/>
            <a:gdLst>
              <a:gd name="connsiteX0" fmla="*/ 0 w 5341620"/>
              <a:gd name="connsiteY0" fmla="*/ 1905000 h 4312920"/>
              <a:gd name="connsiteX1" fmla="*/ 1203960 w 5341620"/>
              <a:gd name="connsiteY1" fmla="*/ 1912620 h 4312920"/>
              <a:gd name="connsiteX2" fmla="*/ 2423160 w 5341620"/>
              <a:gd name="connsiteY2" fmla="*/ 861060 h 4312920"/>
              <a:gd name="connsiteX3" fmla="*/ 3627120 w 5341620"/>
              <a:gd name="connsiteY3" fmla="*/ 563880 h 4312920"/>
              <a:gd name="connsiteX4" fmla="*/ 4792980 w 5341620"/>
              <a:gd name="connsiteY4" fmla="*/ 7620 h 4312920"/>
              <a:gd name="connsiteX5" fmla="*/ 5334000 w 5341620"/>
              <a:gd name="connsiteY5" fmla="*/ 0 h 4312920"/>
              <a:gd name="connsiteX6" fmla="*/ 5341620 w 5341620"/>
              <a:gd name="connsiteY6" fmla="*/ 358140 h 4312920"/>
              <a:gd name="connsiteX7" fmla="*/ 4785360 w 5341620"/>
              <a:gd name="connsiteY7" fmla="*/ 365760 h 4312920"/>
              <a:gd name="connsiteX8" fmla="*/ 4130040 w 5341620"/>
              <a:gd name="connsiteY8" fmla="*/ 548640 h 4312920"/>
              <a:gd name="connsiteX9" fmla="*/ 5341620 w 5341620"/>
              <a:gd name="connsiteY9" fmla="*/ 533400 h 4312920"/>
              <a:gd name="connsiteX10" fmla="*/ 5318760 w 5341620"/>
              <a:gd name="connsiteY10" fmla="*/ 800100 h 4312920"/>
              <a:gd name="connsiteX11" fmla="*/ 3619500 w 5341620"/>
              <a:gd name="connsiteY11" fmla="*/ 769620 h 4312920"/>
              <a:gd name="connsiteX12" fmla="*/ 2575560 w 5341620"/>
              <a:gd name="connsiteY12" fmla="*/ 944880 h 4312920"/>
              <a:gd name="connsiteX13" fmla="*/ 2019300 w 5341620"/>
              <a:gd name="connsiteY13" fmla="*/ 1417320 h 4312920"/>
              <a:gd name="connsiteX14" fmla="*/ 3162300 w 5341620"/>
              <a:gd name="connsiteY14" fmla="*/ 1104900 h 4312920"/>
              <a:gd name="connsiteX15" fmla="*/ 5311140 w 5341620"/>
              <a:gd name="connsiteY15" fmla="*/ 1074420 h 4312920"/>
              <a:gd name="connsiteX16" fmla="*/ 5311140 w 5341620"/>
              <a:gd name="connsiteY16" fmla="*/ 1600200 h 4312920"/>
              <a:gd name="connsiteX17" fmla="*/ 2133600 w 5341620"/>
              <a:gd name="connsiteY17" fmla="*/ 1607820 h 4312920"/>
              <a:gd name="connsiteX18" fmla="*/ 1516380 w 5341620"/>
              <a:gd name="connsiteY18" fmla="*/ 2141220 h 4312920"/>
              <a:gd name="connsiteX19" fmla="*/ 2164080 w 5341620"/>
              <a:gd name="connsiteY19" fmla="*/ 2613660 h 4312920"/>
              <a:gd name="connsiteX20" fmla="*/ 4000500 w 5341620"/>
              <a:gd name="connsiteY20" fmla="*/ 2613660 h 4312920"/>
              <a:gd name="connsiteX21" fmla="*/ 4419600 w 5341620"/>
              <a:gd name="connsiteY21" fmla="*/ 2194560 h 4312920"/>
              <a:gd name="connsiteX22" fmla="*/ 5318760 w 5341620"/>
              <a:gd name="connsiteY22" fmla="*/ 2194560 h 4312920"/>
              <a:gd name="connsiteX23" fmla="*/ 5311140 w 5341620"/>
              <a:gd name="connsiteY23" fmla="*/ 2446020 h 4312920"/>
              <a:gd name="connsiteX24" fmla="*/ 4450080 w 5341620"/>
              <a:gd name="connsiteY24" fmla="*/ 2430780 h 4312920"/>
              <a:gd name="connsiteX25" fmla="*/ 4008120 w 5341620"/>
              <a:gd name="connsiteY25" fmla="*/ 2834640 h 4312920"/>
              <a:gd name="connsiteX26" fmla="*/ 5318760 w 5341620"/>
              <a:gd name="connsiteY26" fmla="*/ 2849880 h 4312920"/>
              <a:gd name="connsiteX27" fmla="*/ 5318760 w 5341620"/>
              <a:gd name="connsiteY27" fmla="*/ 3375660 h 4312920"/>
              <a:gd name="connsiteX28" fmla="*/ 3985260 w 5341620"/>
              <a:gd name="connsiteY28" fmla="*/ 3131820 h 4312920"/>
              <a:gd name="connsiteX29" fmla="*/ 2781300 w 5341620"/>
              <a:gd name="connsiteY29" fmla="*/ 3131820 h 4312920"/>
              <a:gd name="connsiteX30" fmla="*/ 3878580 w 5341620"/>
              <a:gd name="connsiteY30" fmla="*/ 3886200 h 4312920"/>
              <a:gd name="connsiteX31" fmla="*/ 5311140 w 5341620"/>
              <a:gd name="connsiteY31" fmla="*/ 3886200 h 4312920"/>
              <a:gd name="connsiteX32" fmla="*/ 5318760 w 5341620"/>
              <a:gd name="connsiteY32" fmla="*/ 3962400 h 4312920"/>
              <a:gd name="connsiteX33" fmla="*/ 3863340 w 5341620"/>
              <a:gd name="connsiteY33" fmla="*/ 3954780 h 4312920"/>
              <a:gd name="connsiteX34" fmla="*/ 3863340 w 5341620"/>
              <a:gd name="connsiteY34" fmla="*/ 4008120 h 4312920"/>
              <a:gd name="connsiteX35" fmla="*/ 5318760 w 5341620"/>
              <a:gd name="connsiteY35" fmla="*/ 4015740 h 4312920"/>
              <a:gd name="connsiteX36" fmla="*/ 5326380 w 5341620"/>
              <a:gd name="connsiteY36" fmla="*/ 4312920 h 4312920"/>
              <a:gd name="connsiteX37" fmla="*/ 3848100 w 5341620"/>
              <a:gd name="connsiteY37" fmla="*/ 4312920 h 4312920"/>
              <a:gd name="connsiteX38" fmla="*/ 1181100 w 5341620"/>
              <a:gd name="connsiteY38" fmla="*/ 2346960 h 4312920"/>
              <a:gd name="connsiteX39" fmla="*/ 7620 w 5341620"/>
              <a:gd name="connsiteY39" fmla="*/ 2354580 h 4312920"/>
              <a:gd name="connsiteX40" fmla="*/ 0 w 5341620"/>
              <a:gd name="connsiteY40" fmla="*/ 1905000 h 431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341620" h="4312920">
                <a:moveTo>
                  <a:pt x="0" y="1905000"/>
                </a:moveTo>
                <a:lnTo>
                  <a:pt x="1203960" y="1912620"/>
                </a:lnTo>
                <a:lnTo>
                  <a:pt x="2423160" y="861060"/>
                </a:lnTo>
                <a:lnTo>
                  <a:pt x="3627120" y="563880"/>
                </a:lnTo>
                <a:lnTo>
                  <a:pt x="4792980" y="7620"/>
                </a:lnTo>
                <a:lnTo>
                  <a:pt x="5334000" y="0"/>
                </a:lnTo>
                <a:lnTo>
                  <a:pt x="5341620" y="358140"/>
                </a:lnTo>
                <a:lnTo>
                  <a:pt x="4785360" y="365760"/>
                </a:lnTo>
                <a:lnTo>
                  <a:pt x="4130040" y="548640"/>
                </a:lnTo>
                <a:lnTo>
                  <a:pt x="5341620" y="533400"/>
                </a:lnTo>
                <a:lnTo>
                  <a:pt x="5318760" y="800100"/>
                </a:lnTo>
                <a:lnTo>
                  <a:pt x="3619500" y="769620"/>
                </a:lnTo>
                <a:lnTo>
                  <a:pt x="2575560" y="944880"/>
                </a:lnTo>
                <a:lnTo>
                  <a:pt x="2019300" y="1417320"/>
                </a:lnTo>
                <a:lnTo>
                  <a:pt x="3162300" y="1104900"/>
                </a:lnTo>
                <a:lnTo>
                  <a:pt x="5311140" y="1074420"/>
                </a:lnTo>
                <a:lnTo>
                  <a:pt x="5311140" y="1600200"/>
                </a:lnTo>
                <a:lnTo>
                  <a:pt x="2133600" y="1607820"/>
                </a:lnTo>
                <a:lnTo>
                  <a:pt x="1516380" y="2141220"/>
                </a:lnTo>
                <a:lnTo>
                  <a:pt x="2164080" y="2613660"/>
                </a:lnTo>
                <a:lnTo>
                  <a:pt x="4000500" y="2613660"/>
                </a:lnTo>
                <a:lnTo>
                  <a:pt x="4419600" y="2194560"/>
                </a:lnTo>
                <a:lnTo>
                  <a:pt x="5318760" y="2194560"/>
                </a:lnTo>
                <a:lnTo>
                  <a:pt x="5311140" y="2446020"/>
                </a:lnTo>
                <a:lnTo>
                  <a:pt x="4450080" y="2430780"/>
                </a:lnTo>
                <a:lnTo>
                  <a:pt x="4008120" y="2834640"/>
                </a:lnTo>
                <a:lnTo>
                  <a:pt x="5318760" y="2849880"/>
                </a:lnTo>
                <a:lnTo>
                  <a:pt x="5318760" y="3375660"/>
                </a:lnTo>
                <a:lnTo>
                  <a:pt x="3985260" y="3131820"/>
                </a:lnTo>
                <a:lnTo>
                  <a:pt x="2781300" y="3131820"/>
                </a:lnTo>
                <a:lnTo>
                  <a:pt x="3878580" y="3886200"/>
                </a:lnTo>
                <a:lnTo>
                  <a:pt x="5311140" y="3886200"/>
                </a:lnTo>
                <a:lnTo>
                  <a:pt x="5318760" y="3962400"/>
                </a:lnTo>
                <a:lnTo>
                  <a:pt x="3863340" y="3954780"/>
                </a:lnTo>
                <a:lnTo>
                  <a:pt x="3863340" y="4008120"/>
                </a:lnTo>
                <a:lnTo>
                  <a:pt x="5318760" y="4015740"/>
                </a:lnTo>
                <a:lnTo>
                  <a:pt x="5326380" y="4312920"/>
                </a:lnTo>
                <a:lnTo>
                  <a:pt x="3848100" y="4312920"/>
                </a:lnTo>
                <a:lnTo>
                  <a:pt x="1181100" y="2346960"/>
                </a:lnTo>
                <a:lnTo>
                  <a:pt x="7620" y="2354580"/>
                </a:lnTo>
                <a:lnTo>
                  <a:pt x="0" y="1905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2.bp.blogspot.com/-IVnIsUV3cnI/UsrsIUOdNzI/AAAAAAAAAMA/-ZIYWSIKjqg/s1600/escanear00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7041"/>
            <a:ext cx="2216771" cy="17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Imagen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6" y="2359593"/>
            <a:ext cx="432434" cy="720724"/>
          </a:xfrm>
          <a:prstGeom prst="rect">
            <a:avLst/>
          </a:prstGeom>
        </p:spPr>
      </p:pic>
      <p:pic>
        <p:nvPicPr>
          <p:cNvPr id="98" name="Imagen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71" y="1138396"/>
            <a:ext cx="432434" cy="720724"/>
          </a:xfrm>
          <a:prstGeom prst="rect">
            <a:avLst/>
          </a:prstGeom>
        </p:spPr>
      </p:pic>
      <p:pic>
        <p:nvPicPr>
          <p:cNvPr id="99" name="Imagen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97" y="3069041"/>
            <a:ext cx="432434" cy="720724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49" y="3041668"/>
            <a:ext cx="432434" cy="720724"/>
          </a:xfrm>
          <a:prstGeom prst="rect">
            <a:avLst/>
          </a:prstGeom>
        </p:spPr>
      </p:pic>
      <p:pic>
        <p:nvPicPr>
          <p:cNvPr id="101" name="Imagen 1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61" y="5009666"/>
            <a:ext cx="432434" cy="720724"/>
          </a:xfrm>
          <a:prstGeom prst="rect">
            <a:avLst/>
          </a:prstGeom>
        </p:spPr>
      </p:pic>
      <p:pic>
        <p:nvPicPr>
          <p:cNvPr id="97" name="Imagen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135856"/>
            <a:ext cx="441946" cy="589261"/>
          </a:xfrm>
          <a:prstGeom prst="rect">
            <a:avLst/>
          </a:prstGeom>
        </p:spPr>
      </p:pic>
      <p:pic>
        <p:nvPicPr>
          <p:cNvPr id="103" name="Imagen 1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15" y="2880771"/>
            <a:ext cx="441946" cy="589261"/>
          </a:xfrm>
          <a:prstGeom prst="rect">
            <a:avLst/>
          </a:prstGeom>
        </p:spPr>
      </p:pic>
      <p:pic>
        <p:nvPicPr>
          <p:cNvPr id="104" name="Imagen 10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15" y="4780766"/>
            <a:ext cx="441946" cy="589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CuadroTexto 101"/>
              <p:cNvSpPr txBox="1"/>
              <p:nvPr/>
            </p:nvSpPr>
            <p:spPr>
              <a:xfrm>
                <a:off x="7440415" y="2459735"/>
                <a:ext cx="119039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¿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? 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2" name="CuadroTexto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415" y="2459735"/>
                <a:ext cx="1190398" cy="276999"/>
              </a:xfrm>
              <a:prstGeom prst="rect">
                <a:avLst/>
              </a:prstGeom>
              <a:blipFill rotWithShape="0">
                <a:blip r:embed="rId5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upo 28"/>
          <p:cNvGrpSpPr/>
          <p:nvPr/>
        </p:nvGrpSpPr>
        <p:grpSpPr>
          <a:xfrm>
            <a:off x="72162" y="1528764"/>
            <a:ext cx="4473524" cy="3364580"/>
            <a:chOff x="361722" y="1528764"/>
            <a:chExt cx="4473524" cy="3364580"/>
          </a:xfrm>
        </p:grpSpPr>
        <p:cxnSp>
          <p:nvCxnSpPr>
            <p:cNvPr id="4" name="Conector recto 3"/>
            <p:cNvCxnSpPr/>
            <p:nvPr/>
          </p:nvCxnSpPr>
          <p:spPr>
            <a:xfrm>
              <a:off x="361722" y="3163132"/>
              <a:ext cx="113179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 flipV="1">
              <a:off x="1493520" y="2735580"/>
              <a:ext cx="472440" cy="42755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 flipV="1">
              <a:off x="1965960" y="2532872"/>
              <a:ext cx="2845715" cy="19510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/>
          </p:nvCxnSpPr>
          <p:spPr>
            <a:xfrm flipV="1">
              <a:off x="1965960" y="1938001"/>
              <a:ext cx="1601278" cy="78997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/>
            <p:cNvCxnSpPr/>
            <p:nvPr/>
          </p:nvCxnSpPr>
          <p:spPr>
            <a:xfrm flipH="1">
              <a:off x="3567238" y="1528764"/>
              <a:ext cx="1244437" cy="40034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/>
            <p:cNvCxnSpPr/>
            <p:nvPr/>
          </p:nvCxnSpPr>
          <p:spPr>
            <a:xfrm flipH="1" flipV="1">
              <a:off x="3579025" y="1909119"/>
              <a:ext cx="1256221" cy="637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/>
            <p:cNvCxnSpPr/>
            <p:nvPr/>
          </p:nvCxnSpPr>
          <p:spPr>
            <a:xfrm flipH="1" flipV="1">
              <a:off x="3551986" y="3798530"/>
              <a:ext cx="1259689" cy="2326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/>
            <p:cNvCxnSpPr/>
            <p:nvPr/>
          </p:nvCxnSpPr>
          <p:spPr>
            <a:xfrm flipH="1" flipV="1">
              <a:off x="1489481" y="3163132"/>
              <a:ext cx="1956550" cy="151803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 flipH="1">
              <a:off x="2293695" y="3789765"/>
              <a:ext cx="1212940" cy="929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H="1">
              <a:off x="3506635" y="3352987"/>
              <a:ext cx="1328611" cy="4460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/>
            <p:cNvCxnSpPr/>
            <p:nvPr/>
          </p:nvCxnSpPr>
          <p:spPr>
            <a:xfrm flipH="1" flipV="1">
              <a:off x="3446032" y="4696793"/>
              <a:ext cx="1353857" cy="1965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 flipH="1">
              <a:off x="3446032" y="4555289"/>
              <a:ext cx="1365643" cy="14150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Imagen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58" y="1877512"/>
            <a:ext cx="432434" cy="720724"/>
          </a:xfrm>
          <a:prstGeom prst="rect">
            <a:avLst/>
          </a:prstGeom>
        </p:spPr>
      </p:pic>
      <p:grpSp>
        <p:nvGrpSpPr>
          <p:cNvPr id="31" name="Grupo 30"/>
          <p:cNvGrpSpPr/>
          <p:nvPr/>
        </p:nvGrpSpPr>
        <p:grpSpPr>
          <a:xfrm>
            <a:off x="1233968" y="1408224"/>
            <a:ext cx="3175994" cy="3601442"/>
            <a:chOff x="1523528" y="1408224"/>
            <a:chExt cx="3175994" cy="36014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uadroTexto 29"/>
                <p:cNvSpPr txBox="1"/>
                <p:nvPr/>
              </p:nvSpPr>
              <p:spPr>
                <a:xfrm>
                  <a:off x="1552454" y="2598235"/>
                  <a:ext cx="3735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0,5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30" name="CuadroTex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454" y="2598235"/>
                  <a:ext cx="373500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475" r="-14754" b="-8696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uadroTexto 47"/>
                <p:cNvSpPr txBox="1"/>
                <p:nvPr/>
              </p:nvSpPr>
              <p:spPr>
                <a:xfrm>
                  <a:off x="2698275" y="1942907"/>
                  <a:ext cx="2981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0,</m:t>
                      </m:r>
                    </m:oMath>
                  </a14:m>
                  <a:r>
                    <a:rPr lang="es-ES" dirty="0" smtClean="0"/>
                    <a:t>2</a:t>
                  </a:r>
                  <a:endParaRPr lang="es-ES" dirty="0"/>
                </a:p>
              </p:txBody>
            </p:sp>
          </mc:Choice>
          <mc:Fallback xmlns="">
            <p:sp>
              <p:nvSpPr>
                <p:cNvPr id="48" name="CuadroTexto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8275" y="1942907"/>
                  <a:ext cx="298159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6531" t="-31111" r="-48980" b="-4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uadroTexto 48"/>
                <p:cNvSpPr txBox="1"/>
                <p:nvPr/>
              </p:nvSpPr>
              <p:spPr>
                <a:xfrm>
                  <a:off x="4326022" y="1408224"/>
                  <a:ext cx="3735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0,6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49" name="CuadroTexto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6022" y="1408224"/>
                  <a:ext cx="373500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1475" r="-14754" b="-11111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CuadroTexto 49"/>
                <p:cNvSpPr txBox="1"/>
                <p:nvPr/>
              </p:nvSpPr>
              <p:spPr>
                <a:xfrm>
                  <a:off x="4257318" y="1822644"/>
                  <a:ext cx="3735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0,4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50" name="CuadroTexto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7318" y="1822644"/>
                  <a:ext cx="373500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15" r="-13115" b="-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CuadroTexto 50"/>
                <p:cNvSpPr txBox="1"/>
                <p:nvPr/>
              </p:nvSpPr>
              <p:spPr>
                <a:xfrm>
                  <a:off x="2800403" y="2418533"/>
                  <a:ext cx="2981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0,</m:t>
                      </m:r>
                    </m:oMath>
                  </a14:m>
                  <a:r>
                    <a:rPr lang="es-ES" dirty="0" smtClean="0"/>
                    <a:t>8</a:t>
                  </a:r>
                  <a:endParaRPr lang="es-ES" dirty="0"/>
                </a:p>
              </p:txBody>
            </p:sp>
          </mc:Choice>
          <mc:Fallback xmlns="">
            <p:sp>
              <p:nvSpPr>
                <p:cNvPr id="51" name="CuadroTexto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0403" y="2418533"/>
                  <a:ext cx="298159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8571" t="-31111" r="-46939" b="-4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CuadroTexto 51"/>
                <p:cNvSpPr txBox="1"/>
                <p:nvPr/>
              </p:nvSpPr>
              <p:spPr>
                <a:xfrm>
                  <a:off x="1523528" y="3266070"/>
                  <a:ext cx="3735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0,5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52" name="CuadroTexto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3528" y="3266070"/>
                  <a:ext cx="373500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1290" r="-12903" b="-11111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CuadroTexto 52"/>
                <p:cNvSpPr txBox="1"/>
                <p:nvPr/>
              </p:nvSpPr>
              <p:spPr>
                <a:xfrm>
                  <a:off x="2836959" y="3623892"/>
                  <a:ext cx="3735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0,7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53" name="CuadroTexto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6959" y="3623892"/>
                  <a:ext cx="373500" cy="27699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3115" r="-13115" b="-8696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CuadroTexto 54"/>
                <p:cNvSpPr txBox="1"/>
                <p:nvPr/>
              </p:nvSpPr>
              <p:spPr>
                <a:xfrm>
                  <a:off x="2800403" y="4258245"/>
                  <a:ext cx="3735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0,3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55" name="CuadroTexto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0403" y="4258245"/>
                  <a:ext cx="373500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3115" r="-13115" b="-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CuadroTexto 55"/>
                <p:cNvSpPr txBox="1"/>
                <p:nvPr/>
              </p:nvSpPr>
              <p:spPr>
                <a:xfrm>
                  <a:off x="4139272" y="3197749"/>
                  <a:ext cx="3735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0,4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56" name="CuadroTexto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272" y="3197749"/>
                  <a:ext cx="373500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3115" r="-13115" b="-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uadroTexto 56"/>
                <p:cNvSpPr txBox="1"/>
                <p:nvPr/>
              </p:nvSpPr>
              <p:spPr>
                <a:xfrm>
                  <a:off x="4139272" y="3776352"/>
                  <a:ext cx="3735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0,6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57" name="CuadroTexto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272" y="3776352"/>
                  <a:ext cx="373500" cy="27699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3115" r="-13115" b="-8696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uadroTexto 57"/>
                <p:cNvSpPr txBox="1"/>
                <p:nvPr/>
              </p:nvSpPr>
              <p:spPr>
                <a:xfrm>
                  <a:off x="4020385" y="4422632"/>
                  <a:ext cx="3735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58" name="CuadroTexto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0385" y="4422632"/>
                  <a:ext cx="373500" cy="276999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11475" r="-14754" b="-8696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uadroTexto 58"/>
                <p:cNvSpPr txBox="1"/>
                <p:nvPr/>
              </p:nvSpPr>
              <p:spPr>
                <a:xfrm>
                  <a:off x="4020385" y="4732667"/>
                  <a:ext cx="2981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0,</m:t>
                      </m:r>
                    </m:oMath>
                  </a14:m>
                  <a:r>
                    <a:rPr lang="es-ES" dirty="0" smtClean="0"/>
                    <a:t>9</a:t>
                  </a:r>
                  <a:endParaRPr lang="es-ES" dirty="0"/>
                </a:p>
              </p:txBody>
            </p:sp>
          </mc:Choice>
          <mc:Fallback xmlns="">
            <p:sp>
              <p:nvSpPr>
                <p:cNvPr id="59" name="CuadroTexto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0385" y="4732667"/>
                  <a:ext cx="298159" cy="27699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26531" t="-30435" r="-48980" b="-47826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upo 33"/>
          <p:cNvGrpSpPr/>
          <p:nvPr/>
        </p:nvGrpSpPr>
        <p:grpSpPr>
          <a:xfrm>
            <a:off x="4947399" y="1360258"/>
            <a:ext cx="1368411" cy="3804451"/>
            <a:chOff x="4947399" y="1360258"/>
            <a:chExt cx="1368411" cy="38044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uadroTexto 60"/>
                <p:cNvSpPr txBox="1"/>
                <p:nvPr/>
              </p:nvSpPr>
              <p:spPr>
                <a:xfrm>
                  <a:off x="4947399" y="1360258"/>
                  <a:ext cx="13192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0,5·0,2·0,6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61" name="CuadroTexto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7399" y="1360258"/>
                  <a:ext cx="1319272" cy="276999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3241" r="-3241" b="-8696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CuadroTexto 63"/>
                <p:cNvSpPr txBox="1"/>
                <p:nvPr/>
              </p:nvSpPr>
              <p:spPr>
                <a:xfrm>
                  <a:off x="4996538" y="3059249"/>
                  <a:ext cx="13192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0,5·0,7·0,4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64" name="CuadroTexto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6538" y="3059249"/>
                  <a:ext cx="1319272" cy="276999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3241" r="-3241" b="-11111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CuadroTexto 64"/>
                <p:cNvSpPr txBox="1"/>
                <p:nvPr/>
              </p:nvSpPr>
              <p:spPr>
                <a:xfrm>
                  <a:off x="4975846" y="4887710"/>
                  <a:ext cx="13192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0,5·0,3·0,9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65" name="CuadroTexto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846" y="4887710"/>
                  <a:ext cx="1319272" cy="276999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2765" r="-3226" b="-11111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upo 66"/>
          <p:cNvGrpSpPr/>
          <p:nvPr/>
        </p:nvGrpSpPr>
        <p:grpSpPr>
          <a:xfrm>
            <a:off x="6240985" y="1360258"/>
            <a:ext cx="895672" cy="3804451"/>
            <a:chOff x="4947399" y="1360258"/>
            <a:chExt cx="895672" cy="38044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CuadroTexto 67"/>
                <p:cNvSpPr txBox="1"/>
                <p:nvPr/>
              </p:nvSpPr>
              <p:spPr>
                <a:xfrm>
                  <a:off x="4947399" y="1360258"/>
                  <a:ext cx="7389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=0,06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68" name="CuadroTexto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7399" y="1360258"/>
                  <a:ext cx="738985" cy="276999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2479" r="-6612" b="-8696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CuadroTexto 68"/>
                <p:cNvSpPr txBox="1"/>
                <p:nvPr/>
              </p:nvSpPr>
              <p:spPr>
                <a:xfrm>
                  <a:off x="4996538" y="3059249"/>
                  <a:ext cx="7389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=0,14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69" name="CuadroTexto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6538" y="3059249"/>
                  <a:ext cx="738985" cy="276999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l="-2479" r="-6612" b="-888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CuadroTexto 69"/>
                <p:cNvSpPr txBox="1"/>
                <p:nvPr/>
              </p:nvSpPr>
              <p:spPr>
                <a:xfrm>
                  <a:off x="4975846" y="4887710"/>
                  <a:ext cx="86722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=0,135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70" name="CuadroTexto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846" y="4887710"/>
                  <a:ext cx="867225" cy="276999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l="-1399" r="-5594" b="-11111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Más 36"/>
          <p:cNvSpPr/>
          <p:nvPr/>
        </p:nvSpPr>
        <p:spPr>
          <a:xfrm>
            <a:off x="6374363" y="1909119"/>
            <a:ext cx="775591" cy="77559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Más 71"/>
          <p:cNvSpPr/>
          <p:nvPr/>
        </p:nvSpPr>
        <p:spPr>
          <a:xfrm>
            <a:off x="6374363" y="3650073"/>
            <a:ext cx="775591" cy="77559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9" name="Conector recto 38"/>
          <p:cNvCxnSpPr/>
          <p:nvPr/>
        </p:nvCxnSpPr>
        <p:spPr>
          <a:xfrm>
            <a:off x="6156960" y="5370027"/>
            <a:ext cx="128345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uadroTexto 74"/>
              <p:cNvSpPr txBox="1"/>
              <p:nvPr/>
            </p:nvSpPr>
            <p:spPr>
              <a:xfrm>
                <a:off x="6282729" y="5503520"/>
                <a:ext cx="18065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=0,335=33,5%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5" name="CuadroTexto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729" y="5503520"/>
                <a:ext cx="1806585" cy="276999"/>
              </a:xfrm>
              <a:prstGeom prst="rect">
                <a:avLst/>
              </a:prstGeom>
              <a:blipFill rotWithShape="0">
                <a:blip r:embed="rId24"/>
                <a:stretch>
                  <a:fillRect l="-676" r="-3041" b="-1777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6" name="Imagen 7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77" name="4 Rectángulo"/>
          <p:cNvSpPr/>
          <p:nvPr/>
        </p:nvSpPr>
        <p:spPr>
          <a:xfrm>
            <a:off x="468313" y="188913"/>
            <a:ext cx="18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79" name="4 Rectángulo"/>
          <p:cNvSpPr/>
          <p:nvPr/>
        </p:nvSpPr>
        <p:spPr>
          <a:xfrm>
            <a:off x="4353505" y="182719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397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02" grpId="0" animBg="1"/>
      <p:bldP spid="37" grpId="0" animBg="1"/>
      <p:bldP spid="72" grpId="0" animBg="1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548269"/>
              </p:ext>
            </p:extLst>
          </p:nvPr>
        </p:nvGraphicFramePr>
        <p:xfrm>
          <a:off x="250825" y="1700213"/>
          <a:ext cx="6261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cuación" r:id="rId3" imgW="3251200" imgH="393700" progId="Equation.3">
                  <p:embed/>
                </p:oleObj>
              </mc:Choice>
              <mc:Fallback>
                <p:oleObj name="Ecuación" r:id="rId3" imgW="3251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700213"/>
                        <a:ext cx="6261100" cy="762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6 CuadroTexto"/>
          <p:cNvSpPr txBox="1">
            <a:spLocks noChangeArrowheads="1"/>
          </p:cNvSpPr>
          <p:nvPr/>
        </p:nvSpPr>
        <p:spPr bwMode="auto">
          <a:xfrm>
            <a:off x="539750" y="692150"/>
            <a:ext cx="8064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3600" dirty="0" smtClean="0">
                <a:solidFill>
                  <a:srgbClr val="7030A0"/>
                </a:solidFill>
              </a:rPr>
              <a:t>Aparato </a:t>
            </a:r>
            <a:r>
              <a:rPr lang="es-ES" altLang="es-ES" sz="3600" dirty="0">
                <a:solidFill>
                  <a:srgbClr val="7030A0"/>
                </a:solidFill>
              </a:rPr>
              <a:t>de Galton</a:t>
            </a:r>
          </a:p>
        </p:txBody>
      </p:sp>
      <p:sp>
        <p:nvSpPr>
          <p:cNvPr id="19463" name="7 CuadroTexto"/>
          <p:cNvSpPr txBox="1">
            <a:spLocks noChangeArrowheads="1"/>
          </p:cNvSpPr>
          <p:nvPr/>
        </p:nvSpPr>
        <p:spPr bwMode="auto">
          <a:xfrm>
            <a:off x="611188" y="1341438"/>
            <a:ext cx="8064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dirty="0" smtClean="0"/>
              <a:t>Fabricamos </a:t>
            </a:r>
            <a:r>
              <a:rPr lang="es-ES" altLang="es-ES" dirty="0"/>
              <a:t>el diagrama de árbol, con las probabilidades</a:t>
            </a:r>
          </a:p>
        </p:txBody>
      </p:sp>
      <p:cxnSp>
        <p:nvCxnSpPr>
          <p:cNvPr id="89" name="88 Conector recto de flecha"/>
          <p:cNvCxnSpPr/>
          <p:nvPr/>
        </p:nvCxnSpPr>
        <p:spPr>
          <a:xfrm>
            <a:off x="4356100" y="2565400"/>
            <a:ext cx="576263" cy="576263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125 Conector recto de flecha"/>
          <p:cNvCxnSpPr/>
          <p:nvPr/>
        </p:nvCxnSpPr>
        <p:spPr>
          <a:xfrm flipH="1">
            <a:off x="3779838" y="2565400"/>
            <a:ext cx="576262" cy="576263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146 Conector recto de flecha"/>
          <p:cNvCxnSpPr/>
          <p:nvPr/>
        </p:nvCxnSpPr>
        <p:spPr>
          <a:xfrm>
            <a:off x="3779838" y="3141663"/>
            <a:ext cx="576262" cy="574675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147 Conector recto de flecha"/>
          <p:cNvCxnSpPr/>
          <p:nvPr/>
        </p:nvCxnSpPr>
        <p:spPr>
          <a:xfrm flipH="1">
            <a:off x="3203575" y="3141663"/>
            <a:ext cx="576263" cy="574675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148 Conector recto de flecha"/>
          <p:cNvCxnSpPr/>
          <p:nvPr/>
        </p:nvCxnSpPr>
        <p:spPr>
          <a:xfrm>
            <a:off x="4932363" y="3141663"/>
            <a:ext cx="576262" cy="574675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149 Conector recto de flecha"/>
          <p:cNvCxnSpPr/>
          <p:nvPr/>
        </p:nvCxnSpPr>
        <p:spPr>
          <a:xfrm flipH="1">
            <a:off x="4356100" y="3141663"/>
            <a:ext cx="576263" cy="574675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150 Conector recto de flecha"/>
          <p:cNvCxnSpPr/>
          <p:nvPr/>
        </p:nvCxnSpPr>
        <p:spPr>
          <a:xfrm>
            <a:off x="4356100" y="3716338"/>
            <a:ext cx="576263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151 Conector recto de flecha"/>
          <p:cNvCxnSpPr/>
          <p:nvPr/>
        </p:nvCxnSpPr>
        <p:spPr>
          <a:xfrm flipH="1">
            <a:off x="3779838" y="3716338"/>
            <a:ext cx="576262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152 Conector recto de flecha"/>
          <p:cNvCxnSpPr/>
          <p:nvPr/>
        </p:nvCxnSpPr>
        <p:spPr>
          <a:xfrm>
            <a:off x="5508625" y="3716338"/>
            <a:ext cx="576263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153 Conector recto de flecha"/>
          <p:cNvCxnSpPr/>
          <p:nvPr/>
        </p:nvCxnSpPr>
        <p:spPr>
          <a:xfrm flipH="1">
            <a:off x="4932363" y="3716338"/>
            <a:ext cx="576262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154 Conector recto de flecha"/>
          <p:cNvCxnSpPr/>
          <p:nvPr/>
        </p:nvCxnSpPr>
        <p:spPr>
          <a:xfrm>
            <a:off x="3203575" y="3716338"/>
            <a:ext cx="576263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155 Conector recto de flecha"/>
          <p:cNvCxnSpPr/>
          <p:nvPr/>
        </p:nvCxnSpPr>
        <p:spPr>
          <a:xfrm flipH="1">
            <a:off x="2627313" y="3716338"/>
            <a:ext cx="576262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156 Conector recto de flecha"/>
          <p:cNvCxnSpPr/>
          <p:nvPr/>
        </p:nvCxnSpPr>
        <p:spPr>
          <a:xfrm>
            <a:off x="2627313" y="4292600"/>
            <a:ext cx="576262" cy="576263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157 Conector recto de flecha"/>
          <p:cNvCxnSpPr/>
          <p:nvPr/>
        </p:nvCxnSpPr>
        <p:spPr>
          <a:xfrm flipH="1">
            <a:off x="2051050" y="4292600"/>
            <a:ext cx="576263" cy="576263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158 Conector recto de flecha"/>
          <p:cNvCxnSpPr/>
          <p:nvPr/>
        </p:nvCxnSpPr>
        <p:spPr>
          <a:xfrm>
            <a:off x="3779838" y="4292600"/>
            <a:ext cx="576262" cy="576263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159 Conector recto de flecha"/>
          <p:cNvCxnSpPr/>
          <p:nvPr/>
        </p:nvCxnSpPr>
        <p:spPr>
          <a:xfrm flipH="1">
            <a:off x="3203575" y="4292600"/>
            <a:ext cx="576263" cy="576263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160 Conector recto de flecha"/>
          <p:cNvCxnSpPr/>
          <p:nvPr/>
        </p:nvCxnSpPr>
        <p:spPr>
          <a:xfrm>
            <a:off x="4932363" y="4292600"/>
            <a:ext cx="576262" cy="576263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161 Conector recto de flecha"/>
          <p:cNvCxnSpPr/>
          <p:nvPr/>
        </p:nvCxnSpPr>
        <p:spPr>
          <a:xfrm flipH="1">
            <a:off x="4356100" y="4292600"/>
            <a:ext cx="576263" cy="576263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162 Conector recto de flecha"/>
          <p:cNvCxnSpPr/>
          <p:nvPr/>
        </p:nvCxnSpPr>
        <p:spPr>
          <a:xfrm>
            <a:off x="6084888" y="4292600"/>
            <a:ext cx="574675" cy="576263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163 Conector recto de flecha"/>
          <p:cNvCxnSpPr/>
          <p:nvPr/>
        </p:nvCxnSpPr>
        <p:spPr>
          <a:xfrm flipH="1">
            <a:off x="5508625" y="4292600"/>
            <a:ext cx="576263" cy="576263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165 Conector recto de flecha"/>
          <p:cNvCxnSpPr/>
          <p:nvPr/>
        </p:nvCxnSpPr>
        <p:spPr>
          <a:xfrm flipH="1">
            <a:off x="6084888" y="4868863"/>
            <a:ext cx="574675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166 Conector recto de flecha"/>
          <p:cNvCxnSpPr/>
          <p:nvPr/>
        </p:nvCxnSpPr>
        <p:spPr>
          <a:xfrm>
            <a:off x="5508625" y="4868863"/>
            <a:ext cx="576263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167 Conector recto de flecha"/>
          <p:cNvCxnSpPr/>
          <p:nvPr/>
        </p:nvCxnSpPr>
        <p:spPr>
          <a:xfrm flipH="1">
            <a:off x="4932363" y="4868863"/>
            <a:ext cx="576262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168 Conector recto de flecha"/>
          <p:cNvCxnSpPr/>
          <p:nvPr/>
        </p:nvCxnSpPr>
        <p:spPr>
          <a:xfrm>
            <a:off x="4356100" y="4868863"/>
            <a:ext cx="576263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169 Conector recto de flecha"/>
          <p:cNvCxnSpPr/>
          <p:nvPr/>
        </p:nvCxnSpPr>
        <p:spPr>
          <a:xfrm flipH="1">
            <a:off x="3779838" y="4868863"/>
            <a:ext cx="576262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170 Conector recto de flecha"/>
          <p:cNvCxnSpPr/>
          <p:nvPr/>
        </p:nvCxnSpPr>
        <p:spPr>
          <a:xfrm>
            <a:off x="3203575" y="4868863"/>
            <a:ext cx="576263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171 Conector recto de flecha"/>
          <p:cNvCxnSpPr/>
          <p:nvPr/>
        </p:nvCxnSpPr>
        <p:spPr>
          <a:xfrm flipH="1">
            <a:off x="2627313" y="4868863"/>
            <a:ext cx="576262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172 Conector recto de flecha"/>
          <p:cNvCxnSpPr/>
          <p:nvPr/>
        </p:nvCxnSpPr>
        <p:spPr>
          <a:xfrm>
            <a:off x="2051050" y="4868863"/>
            <a:ext cx="576263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173 Conector recto de flecha"/>
          <p:cNvCxnSpPr/>
          <p:nvPr/>
        </p:nvCxnSpPr>
        <p:spPr>
          <a:xfrm flipH="1">
            <a:off x="1476375" y="4868863"/>
            <a:ext cx="574675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498625"/>
              </p:ext>
            </p:extLst>
          </p:nvPr>
        </p:nvGraphicFramePr>
        <p:xfrm>
          <a:off x="250825" y="1700213"/>
          <a:ext cx="457358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cuación" r:id="rId5" imgW="2374560" imgH="393480" progId="Equation.3">
                  <p:embed/>
                </p:oleObj>
              </mc:Choice>
              <mc:Fallback>
                <p:oleObj name="Ecuación" r:id="rId5" imgW="23745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700213"/>
                        <a:ext cx="4573588" cy="762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" name="174 Bisel"/>
          <p:cNvSpPr/>
          <p:nvPr/>
        </p:nvSpPr>
        <p:spPr>
          <a:xfrm>
            <a:off x="1187450" y="5445125"/>
            <a:ext cx="576263" cy="57626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A</a:t>
            </a:r>
          </a:p>
        </p:txBody>
      </p:sp>
      <p:sp>
        <p:nvSpPr>
          <p:cNvPr id="176" name="175 Bisel"/>
          <p:cNvSpPr/>
          <p:nvPr/>
        </p:nvSpPr>
        <p:spPr>
          <a:xfrm>
            <a:off x="2339975" y="5445125"/>
            <a:ext cx="576263" cy="57626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B</a:t>
            </a:r>
          </a:p>
        </p:txBody>
      </p:sp>
      <p:sp>
        <p:nvSpPr>
          <p:cNvPr id="177" name="176 Bisel"/>
          <p:cNvSpPr/>
          <p:nvPr/>
        </p:nvSpPr>
        <p:spPr>
          <a:xfrm>
            <a:off x="3492500" y="5445125"/>
            <a:ext cx="574675" cy="57626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/>
              <a:t>C</a:t>
            </a:r>
            <a:endParaRPr lang="es-ES" dirty="0"/>
          </a:p>
        </p:txBody>
      </p:sp>
      <p:sp>
        <p:nvSpPr>
          <p:cNvPr id="178" name="177 Bisel"/>
          <p:cNvSpPr/>
          <p:nvPr/>
        </p:nvSpPr>
        <p:spPr>
          <a:xfrm>
            <a:off x="4643438" y="5445125"/>
            <a:ext cx="576262" cy="57626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D</a:t>
            </a:r>
          </a:p>
        </p:txBody>
      </p:sp>
      <p:sp>
        <p:nvSpPr>
          <p:cNvPr id="179" name="178 Bisel"/>
          <p:cNvSpPr/>
          <p:nvPr/>
        </p:nvSpPr>
        <p:spPr>
          <a:xfrm>
            <a:off x="5795963" y="5445125"/>
            <a:ext cx="576262" cy="57626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E</a:t>
            </a:r>
          </a:p>
        </p:txBody>
      </p:sp>
      <p:grpSp>
        <p:nvGrpSpPr>
          <p:cNvPr id="3" name="185 Grupo"/>
          <p:cNvGrpSpPr>
            <a:grpSpLocks/>
          </p:cNvGrpSpPr>
          <p:nvPr/>
        </p:nvGrpSpPr>
        <p:grpSpPr bwMode="auto">
          <a:xfrm>
            <a:off x="1476375" y="2565400"/>
            <a:ext cx="2879725" cy="2879725"/>
            <a:chOff x="1475656" y="2564904"/>
            <a:chExt cx="2880320" cy="2880320"/>
          </a:xfrm>
        </p:grpSpPr>
        <p:cxnSp>
          <p:nvCxnSpPr>
            <p:cNvPr id="181" name="180 Conector recto de flecha"/>
            <p:cNvCxnSpPr/>
            <p:nvPr/>
          </p:nvCxnSpPr>
          <p:spPr>
            <a:xfrm flipH="1">
              <a:off x="3779595" y="2564904"/>
              <a:ext cx="576381" cy="57638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181 Conector recto de flecha"/>
            <p:cNvCxnSpPr/>
            <p:nvPr/>
          </p:nvCxnSpPr>
          <p:spPr>
            <a:xfrm flipH="1">
              <a:off x="3203213" y="3141286"/>
              <a:ext cx="576382" cy="5763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182 Conector recto de flecha"/>
            <p:cNvCxnSpPr/>
            <p:nvPr/>
          </p:nvCxnSpPr>
          <p:spPr>
            <a:xfrm flipH="1">
              <a:off x="2628419" y="3717667"/>
              <a:ext cx="574794" cy="5747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183 Conector recto de flecha"/>
            <p:cNvCxnSpPr/>
            <p:nvPr/>
          </p:nvCxnSpPr>
          <p:spPr>
            <a:xfrm flipH="1">
              <a:off x="2052038" y="4292461"/>
              <a:ext cx="576381" cy="57638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184 Conector recto de flecha"/>
            <p:cNvCxnSpPr/>
            <p:nvPr/>
          </p:nvCxnSpPr>
          <p:spPr>
            <a:xfrm flipH="1">
              <a:off x="1475656" y="4868843"/>
              <a:ext cx="576382" cy="5763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192 Grupo"/>
          <p:cNvGrpSpPr>
            <a:grpSpLocks/>
          </p:cNvGrpSpPr>
          <p:nvPr/>
        </p:nvGrpSpPr>
        <p:grpSpPr bwMode="auto">
          <a:xfrm>
            <a:off x="2051050" y="2565400"/>
            <a:ext cx="2305050" cy="2879725"/>
            <a:chOff x="5580112" y="2564904"/>
            <a:chExt cx="2304256" cy="2880320"/>
          </a:xfrm>
        </p:grpSpPr>
        <p:grpSp>
          <p:nvGrpSpPr>
            <p:cNvPr id="19539" name="190 Grupo"/>
            <p:cNvGrpSpPr>
              <a:grpSpLocks/>
            </p:cNvGrpSpPr>
            <p:nvPr/>
          </p:nvGrpSpPr>
          <p:grpSpPr bwMode="auto">
            <a:xfrm>
              <a:off x="5580112" y="2564904"/>
              <a:ext cx="2304256" cy="2304256"/>
              <a:chOff x="5580112" y="2564904"/>
              <a:chExt cx="2304256" cy="2304256"/>
            </a:xfrm>
          </p:grpSpPr>
          <p:cxnSp>
            <p:nvCxnSpPr>
              <p:cNvPr id="187" name="186 Conector recto de flecha"/>
              <p:cNvCxnSpPr/>
              <p:nvPr/>
            </p:nvCxnSpPr>
            <p:spPr>
              <a:xfrm flipH="1">
                <a:off x="7308304" y="2564904"/>
                <a:ext cx="576064" cy="57638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187 Conector recto de flecha"/>
              <p:cNvCxnSpPr/>
              <p:nvPr/>
            </p:nvCxnSpPr>
            <p:spPr>
              <a:xfrm flipH="1">
                <a:off x="6732240" y="3141286"/>
                <a:ext cx="576064" cy="57638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188 Conector recto de flecha"/>
              <p:cNvCxnSpPr/>
              <p:nvPr/>
            </p:nvCxnSpPr>
            <p:spPr>
              <a:xfrm flipH="1">
                <a:off x="6156176" y="3717667"/>
                <a:ext cx="576064" cy="57479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189 Conector recto de flecha"/>
              <p:cNvCxnSpPr/>
              <p:nvPr/>
            </p:nvCxnSpPr>
            <p:spPr>
              <a:xfrm flipH="1">
                <a:off x="5580112" y="4292461"/>
                <a:ext cx="576064" cy="57638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2" name="191 Conector recto de flecha"/>
            <p:cNvCxnSpPr/>
            <p:nvPr/>
          </p:nvCxnSpPr>
          <p:spPr>
            <a:xfrm>
              <a:off x="5580112" y="4868843"/>
              <a:ext cx="576064" cy="5763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193 Grupo"/>
          <p:cNvGrpSpPr>
            <a:grpSpLocks/>
          </p:cNvGrpSpPr>
          <p:nvPr/>
        </p:nvGrpSpPr>
        <p:grpSpPr bwMode="auto">
          <a:xfrm>
            <a:off x="2627313" y="2565400"/>
            <a:ext cx="1728787" cy="2879725"/>
            <a:chOff x="6156176" y="2564904"/>
            <a:chExt cx="1728192" cy="2880320"/>
          </a:xfrm>
        </p:grpSpPr>
        <p:grpSp>
          <p:nvGrpSpPr>
            <p:cNvPr id="19533" name="190 Grupo"/>
            <p:cNvGrpSpPr>
              <a:grpSpLocks/>
            </p:cNvGrpSpPr>
            <p:nvPr/>
          </p:nvGrpSpPr>
          <p:grpSpPr bwMode="auto">
            <a:xfrm>
              <a:off x="6156176" y="2564904"/>
              <a:ext cx="1728192" cy="2304256"/>
              <a:chOff x="6156176" y="2564904"/>
              <a:chExt cx="1728192" cy="2304256"/>
            </a:xfrm>
          </p:grpSpPr>
          <p:cxnSp>
            <p:nvCxnSpPr>
              <p:cNvPr id="197" name="196 Conector recto de flecha"/>
              <p:cNvCxnSpPr/>
              <p:nvPr/>
            </p:nvCxnSpPr>
            <p:spPr>
              <a:xfrm flipH="1">
                <a:off x="7308304" y="2564904"/>
                <a:ext cx="576064" cy="576382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197 Conector recto de flecha"/>
              <p:cNvCxnSpPr/>
              <p:nvPr/>
            </p:nvCxnSpPr>
            <p:spPr>
              <a:xfrm flipH="1">
                <a:off x="6732240" y="3141286"/>
                <a:ext cx="576065" cy="576381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198 Conector recto de flecha"/>
              <p:cNvCxnSpPr/>
              <p:nvPr/>
            </p:nvCxnSpPr>
            <p:spPr>
              <a:xfrm flipH="1">
                <a:off x="6156176" y="3717667"/>
                <a:ext cx="576064" cy="57479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199 Conector recto de flecha"/>
              <p:cNvCxnSpPr/>
              <p:nvPr/>
            </p:nvCxnSpPr>
            <p:spPr>
              <a:xfrm>
                <a:off x="6156176" y="4292461"/>
                <a:ext cx="576064" cy="576382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6" name="195 Conector recto de flecha"/>
            <p:cNvCxnSpPr/>
            <p:nvPr/>
          </p:nvCxnSpPr>
          <p:spPr>
            <a:xfrm flipH="1">
              <a:off x="6156176" y="4868843"/>
              <a:ext cx="576064" cy="57638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202 Grupo"/>
          <p:cNvGrpSpPr>
            <a:grpSpLocks/>
          </p:cNvGrpSpPr>
          <p:nvPr/>
        </p:nvGrpSpPr>
        <p:grpSpPr bwMode="auto">
          <a:xfrm>
            <a:off x="2627313" y="2565400"/>
            <a:ext cx="1728787" cy="2879725"/>
            <a:chOff x="6156176" y="2564904"/>
            <a:chExt cx="1728192" cy="2880320"/>
          </a:xfrm>
        </p:grpSpPr>
        <p:grpSp>
          <p:nvGrpSpPr>
            <p:cNvPr id="19527" name="190 Grupo"/>
            <p:cNvGrpSpPr>
              <a:grpSpLocks/>
            </p:cNvGrpSpPr>
            <p:nvPr/>
          </p:nvGrpSpPr>
          <p:grpSpPr bwMode="auto">
            <a:xfrm>
              <a:off x="6732240" y="2564904"/>
              <a:ext cx="1152128" cy="2304256"/>
              <a:chOff x="6732240" y="2564904"/>
              <a:chExt cx="1152128" cy="2304256"/>
            </a:xfrm>
          </p:grpSpPr>
          <p:cxnSp>
            <p:nvCxnSpPr>
              <p:cNvPr id="206" name="205 Conector recto de flecha"/>
              <p:cNvCxnSpPr/>
              <p:nvPr/>
            </p:nvCxnSpPr>
            <p:spPr>
              <a:xfrm flipH="1">
                <a:off x="7308304" y="2564904"/>
                <a:ext cx="576064" cy="576382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206 Conector recto de flecha"/>
              <p:cNvCxnSpPr/>
              <p:nvPr/>
            </p:nvCxnSpPr>
            <p:spPr>
              <a:xfrm flipH="1">
                <a:off x="6732240" y="3141286"/>
                <a:ext cx="576064" cy="576381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207 Conector recto de flecha"/>
              <p:cNvCxnSpPr/>
              <p:nvPr/>
            </p:nvCxnSpPr>
            <p:spPr>
              <a:xfrm>
                <a:off x="6732240" y="3717667"/>
                <a:ext cx="576064" cy="574794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208 Conector recto de flecha"/>
              <p:cNvCxnSpPr/>
              <p:nvPr/>
            </p:nvCxnSpPr>
            <p:spPr>
              <a:xfrm flipH="1">
                <a:off x="6732240" y="4292461"/>
                <a:ext cx="576064" cy="576382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5" name="204 Conector recto de flecha"/>
            <p:cNvCxnSpPr/>
            <p:nvPr/>
          </p:nvCxnSpPr>
          <p:spPr>
            <a:xfrm flipH="1">
              <a:off x="6156176" y="4868843"/>
              <a:ext cx="576064" cy="57638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211 Grupo"/>
          <p:cNvGrpSpPr>
            <a:grpSpLocks/>
          </p:cNvGrpSpPr>
          <p:nvPr/>
        </p:nvGrpSpPr>
        <p:grpSpPr bwMode="auto">
          <a:xfrm>
            <a:off x="2627313" y="2565400"/>
            <a:ext cx="1728787" cy="2879725"/>
            <a:chOff x="6156176" y="2564904"/>
            <a:chExt cx="1728192" cy="2880320"/>
          </a:xfrm>
        </p:grpSpPr>
        <p:grpSp>
          <p:nvGrpSpPr>
            <p:cNvPr id="19521" name="190 Grupo"/>
            <p:cNvGrpSpPr>
              <a:grpSpLocks/>
            </p:cNvGrpSpPr>
            <p:nvPr/>
          </p:nvGrpSpPr>
          <p:grpSpPr bwMode="auto">
            <a:xfrm>
              <a:off x="6732240" y="2564904"/>
              <a:ext cx="1152128" cy="2304256"/>
              <a:chOff x="6732240" y="2564904"/>
              <a:chExt cx="1152128" cy="2304256"/>
            </a:xfrm>
          </p:grpSpPr>
          <p:cxnSp>
            <p:nvCxnSpPr>
              <p:cNvPr id="215" name="214 Conector recto de flecha"/>
              <p:cNvCxnSpPr/>
              <p:nvPr/>
            </p:nvCxnSpPr>
            <p:spPr>
              <a:xfrm flipH="1">
                <a:off x="7308304" y="2564904"/>
                <a:ext cx="576064" cy="576382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215 Conector recto de flecha"/>
              <p:cNvCxnSpPr/>
              <p:nvPr/>
            </p:nvCxnSpPr>
            <p:spPr>
              <a:xfrm>
                <a:off x="7308304" y="3141286"/>
                <a:ext cx="576064" cy="57638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216 Conector recto de flecha"/>
              <p:cNvCxnSpPr/>
              <p:nvPr/>
            </p:nvCxnSpPr>
            <p:spPr>
              <a:xfrm flipH="1">
                <a:off x="7308304" y="3717667"/>
                <a:ext cx="576064" cy="574794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217 Conector recto de flecha"/>
              <p:cNvCxnSpPr/>
              <p:nvPr/>
            </p:nvCxnSpPr>
            <p:spPr>
              <a:xfrm flipH="1">
                <a:off x="6732240" y="4292461"/>
                <a:ext cx="576064" cy="576382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4" name="213 Conector recto de flecha"/>
            <p:cNvCxnSpPr/>
            <p:nvPr/>
          </p:nvCxnSpPr>
          <p:spPr>
            <a:xfrm flipH="1">
              <a:off x="6156176" y="4868843"/>
              <a:ext cx="576064" cy="57638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220 Grupo"/>
          <p:cNvGrpSpPr>
            <a:grpSpLocks/>
          </p:cNvGrpSpPr>
          <p:nvPr/>
        </p:nvGrpSpPr>
        <p:grpSpPr bwMode="auto">
          <a:xfrm>
            <a:off x="2627313" y="2565400"/>
            <a:ext cx="2305050" cy="2879725"/>
            <a:chOff x="6156176" y="2564904"/>
            <a:chExt cx="2304256" cy="2880320"/>
          </a:xfrm>
        </p:grpSpPr>
        <p:grpSp>
          <p:nvGrpSpPr>
            <p:cNvPr id="19515" name="190 Grupo"/>
            <p:cNvGrpSpPr>
              <a:grpSpLocks/>
            </p:cNvGrpSpPr>
            <p:nvPr/>
          </p:nvGrpSpPr>
          <p:grpSpPr bwMode="auto">
            <a:xfrm>
              <a:off x="6732240" y="2564904"/>
              <a:ext cx="1728192" cy="2304256"/>
              <a:chOff x="6732240" y="2564904"/>
              <a:chExt cx="1728192" cy="2304256"/>
            </a:xfrm>
          </p:grpSpPr>
          <p:cxnSp>
            <p:nvCxnSpPr>
              <p:cNvPr id="224" name="223 Conector recto de flecha"/>
              <p:cNvCxnSpPr/>
              <p:nvPr/>
            </p:nvCxnSpPr>
            <p:spPr>
              <a:xfrm>
                <a:off x="7884367" y="2564904"/>
                <a:ext cx="576064" cy="576382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224 Conector recto de flecha"/>
              <p:cNvCxnSpPr/>
              <p:nvPr/>
            </p:nvCxnSpPr>
            <p:spPr>
              <a:xfrm flipH="1">
                <a:off x="7884367" y="3141286"/>
                <a:ext cx="576064" cy="576381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225 Conector recto de flecha"/>
              <p:cNvCxnSpPr/>
              <p:nvPr/>
            </p:nvCxnSpPr>
            <p:spPr>
              <a:xfrm flipH="1">
                <a:off x="7308303" y="3717667"/>
                <a:ext cx="576063" cy="57479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226 Conector recto de flecha"/>
              <p:cNvCxnSpPr/>
              <p:nvPr/>
            </p:nvCxnSpPr>
            <p:spPr>
              <a:xfrm flipH="1">
                <a:off x="6732239" y="4292461"/>
                <a:ext cx="576064" cy="576382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3" name="222 Conector recto de flecha"/>
            <p:cNvCxnSpPr/>
            <p:nvPr/>
          </p:nvCxnSpPr>
          <p:spPr>
            <a:xfrm flipH="1">
              <a:off x="6156176" y="4868843"/>
              <a:ext cx="576064" cy="57638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3" name="232 Conector recto de flecha"/>
          <p:cNvCxnSpPr/>
          <p:nvPr/>
        </p:nvCxnSpPr>
        <p:spPr>
          <a:xfrm>
            <a:off x="6659563" y="4868863"/>
            <a:ext cx="576262" cy="576262"/>
          </a:xfrm>
          <a:prstGeom prst="straightConnector1">
            <a:avLst/>
          </a:prstGeom>
          <a:ln w="38100">
            <a:solidFill>
              <a:srgbClr val="A2E4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233 Bisel"/>
          <p:cNvSpPr/>
          <p:nvPr/>
        </p:nvSpPr>
        <p:spPr>
          <a:xfrm>
            <a:off x="6948488" y="5445125"/>
            <a:ext cx="576262" cy="57626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F</a:t>
            </a:r>
          </a:p>
        </p:txBody>
      </p:sp>
      <p:pic>
        <p:nvPicPr>
          <p:cNvPr id="58391" name="Picture 23" descr="http://personal.telefonica.terra.es/web/imarti22/descartes/galton/galton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460625"/>
            <a:ext cx="633730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235 Grupo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611188"/>
            <a:ext cx="2255837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7" name="1 Gráfico"/>
          <p:cNvGraphicFramePr/>
          <p:nvPr/>
        </p:nvGraphicFramePr>
        <p:xfrm>
          <a:off x="395536" y="2708920"/>
          <a:ext cx="6012160" cy="3607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94" name="Imagen 9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95" name="4 Rectángulo"/>
          <p:cNvSpPr/>
          <p:nvPr/>
        </p:nvSpPr>
        <p:spPr>
          <a:xfrm>
            <a:off x="464858" y="190018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96" name="4 Rectángulo"/>
          <p:cNvSpPr/>
          <p:nvPr/>
        </p:nvSpPr>
        <p:spPr>
          <a:xfrm>
            <a:off x="468313" y="188913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97" name="4 Rectángulo"/>
          <p:cNvSpPr/>
          <p:nvPr/>
        </p:nvSpPr>
        <p:spPr>
          <a:xfrm>
            <a:off x="4353505" y="182719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37995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Experiencias dicotómicas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1021080" y="1661160"/>
                <a:ext cx="556992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Sólo admiten dos opciones: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“éxito” con probabilidad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s-E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s-ES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“fracaso” con probabilidad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s-E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s-ES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" y="1661160"/>
                <a:ext cx="5569923" cy="923330"/>
              </a:xfrm>
              <a:prstGeom prst="rect">
                <a:avLst/>
              </a:prstGeom>
              <a:blipFill rotWithShape="0">
                <a:blip r:embed="rId2"/>
                <a:stretch>
                  <a:fillRect l="-986" t="-4636" b="-860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CuadroTexto 59"/>
          <p:cNvSpPr txBox="1"/>
          <p:nvPr/>
        </p:nvSpPr>
        <p:spPr>
          <a:xfrm>
            <a:off x="1021080" y="2743200"/>
            <a:ext cx="55181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Ejemplos: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Lanzar un dado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Resultado de un partido de fútbol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Resultado de una eliminatoria de Champions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Tirar una moneda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Que haga buen tiempo mañana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Campeón del mundial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03" y="2296477"/>
            <a:ext cx="1885950" cy="3667125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63" name="4 Rectángulo"/>
          <p:cNvSpPr/>
          <p:nvPr/>
        </p:nvSpPr>
        <p:spPr>
          <a:xfrm>
            <a:off x="464858" y="190018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66" name="4 Rectángulo"/>
          <p:cNvSpPr/>
          <p:nvPr/>
        </p:nvSpPr>
        <p:spPr>
          <a:xfrm>
            <a:off x="468313" y="188913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71" name="4 Rectángulo"/>
          <p:cNvSpPr/>
          <p:nvPr/>
        </p:nvSpPr>
        <p:spPr>
          <a:xfrm>
            <a:off x="4353505" y="182719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73" name="4 Rectángulo"/>
          <p:cNvSpPr/>
          <p:nvPr/>
        </p:nvSpPr>
        <p:spPr>
          <a:xfrm>
            <a:off x="4353505" y="190018"/>
            <a:ext cx="9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701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Distribución binomial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609599" y="1468735"/>
                <a:ext cx="6606541" cy="916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dirty="0" smtClean="0"/>
                  <a:t>Llamamos distribución binomial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i="1" dirty="0" err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 smtClean="0"/>
                  <a:t> al resultado de realizar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dirty="0" smtClean="0"/>
                  <a:t> experiencias dicotómicas iguales con probabilidad de “éxito” de cada una de ellas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1468735"/>
                <a:ext cx="6606541" cy="916325"/>
              </a:xfrm>
              <a:prstGeom prst="rect">
                <a:avLst/>
              </a:prstGeom>
              <a:blipFill rotWithShape="0">
                <a:blip r:embed="rId2"/>
                <a:stretch>
                  <a:fillRect l="-738" t="-4667" r="-738" b="-1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163" y="2311717"/>
            <a:ext cx="1885950" cy="3667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5968762"/>
                  </p:ext>
                </p:extLst>
              </p:nvPr>
            </p:nvGraphicFramePr>
            <p:xfrm>
              <a:off x="213360" y="2385060"/>
              <a:ext cx="6865620" cy="3408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660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0995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Lanzamiento de 100 monedas</a:t>
                          </a:r>
                          <a:endParaRPr lang="es-E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s-ES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s-ES" dirty="0" smtClean="0"/>
                            <a:t> 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100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s-ES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a14:m>
                          <a:r>
                            <a:rPr lang="es-ES" dirty="0" smtClean="0"/>
                            <a:t> 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0.5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s-ES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oMath>
                          </a14:m>
                          <a:r>
                            <a:rPr lang="es-ES" dirty="0" smtClean="0"/>
                            <a:t> 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1-0.5=0.5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¿qué es éxito?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Sacar cara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¿Cómo se escribe la distribución?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d>
                                  <m:dPr>
                                    <m:ctrlPr>
                                      <a:rPr lang="es-ES" b="0" i="1" dirty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b="0" i="1" dirty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100,0.5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¿Qué pueden preguntar?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Probabilidad de que de</a:t>
                          </a:r>
                          <a:r>
                            <a:rPr lang="es-ES" baseline="0" dirty="0" smtClean="0">
                              <a:solidFill>
                                <a:srgbClr val="0070C0"/>
                              </a:solidFill>
                            </a:rPr>
                            <a:t> las 100 tiradas haya 60 caras:</a:t>
                          </a:r>
                        </a:p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=60]</m:t>
                                </m:r>
                              </m:oMath>
                            </m:oMathPara>
                          </a14:m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5968762"/>
                  </p:ext>
                </p:extLst>
              </p:nvPr>
            </p:nvGraphicFramePr>
            <p:xfrm>
              <a:off x="213360" y="2385060"/>
              <a:ext cx="6865620" cy="3408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66060"/>
                    <a:gridCol w="409956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Lanzamiento de 100 monedas</a:t>
                          </a:r>
                          <a:endParaRPr lang="es-E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41" t="-109836" r="-149119" b="-734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100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41" t="-209836" r="-149119" b="-634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0.5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41" t="-309836" r="-149119" b="-534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1-0.5=0.5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¿qué es éxito?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>
                              <a:solidFill>
                                <a:srgbClr val="0070C0"/>
                              </a:solidFill>
                            </a:rPr>
                            <a:t>Sacar cara</a:t>
                          </a:r>
                          <a:endParaRPr lang="es-E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¿Cómo se escribe la distribución?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67756" t="-296190" r="-594" b="-152381"/>
                          </a:stretch>
                        </a:blipFill>
                      </a:tcPr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S" dirty="0" smtClean="0"/>
                            <a:t>¿Qué pueden preguntar?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67756" t="-277333" r="-594" b="-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Rectángulo 5"/>
          <p:cNvSpPr/>
          <p:nvPr/>
        </p:nvSpPr>
        <p:spPr>
          <a:xfrm>
            <a:off x="2994660" y="2766060"/>
            <a:ext cx="4046220" cy="2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994660" y="3148171"/>
            <a:ext cx="4046220" cy="2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2994660" y="3530282"/>
            <a:ext cx="4046220" cy="2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2994660" y="3871594"/>
            <a:ext cx="4046220" cy="2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2994660" y="4277042"/>
            <a:ext cx="4046220" cy="546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2994660" y="4915534"/>
            <a:ext cx="4046220" cy="837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</p:spPr>
      </p:pic>
      <p:sp>
        <p:nvSpPr>
          <p:cNvPr id="14" name="4 Rectángulo"/>
          <p:cNvSpPr/>
          <p:nvPr/>
        </p:nvSpPr>
        <p:spPr>
          <a:xfrm>
            <a:off x="464858" y="190018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5" name="4 Rectángulo"/>
          <p:cNvSpPr/>
          <p:nvPr/>
        </p:nvSpPr>
        <p:spPr>
          <a:xfrm>
            <a:off x="468313" y="188913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6" name="4 Rectángulo"/>
          <p:cNvSpPr/>
          <p:nvPr/>
        </p:nvSpPr>
        <p:spPr>
          <a:xfrm>
            <a:off x="4353505" y="182719"/>
            <a:ext cx="36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7" name="4 Rectángulo"/>
          <p:cNvSpPr/>
          <p:nvPr/>
        </p:nvSpPr>
        <p:spPr>
          <a:xfrm>
            <a:off x="4353505" y="190018"/>
            <a:ext cx="1800000" cy="3603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28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Personalizado 6">
    <a:dk1>
      <a:sysClr val="windowText" lastClr="000000"/>
    </a:dk1>
    <a:lt1>
      <a:sysClr val="window" lastClr="FFFFFF"/>
    </a:lt1>
    <a:dk2>
      <a:srgbClr val="30356E"/>
    </a:dk2>
    <a:lt2>
      <a:srgbClr val="FFF9E5"/>
    </a:lt2>
    <a:accent1>
      <a:srgbClr val="30356E"/>
    </a:accent1>
    <a:accent2>
      <a:srgbClr val="232752"/>
    </a:accent2>
    <a:accent3>
      <a:srgbClr val="FF953E"/>
    </a:accent3>
    <a:accent4>
      <a:srgbClr val="F8BD52"/>
    </a:accent4>
    <a:accent5>
      <a:srgbClr val="46A6BD"/>
    </a:accent5>
    <a:accent6>
      <a:srgbClr val="5488BC"/>
    </a:accent6>
    <a:hlink>
      <a:srgbClr val="0070C0"/>
    </a:hlink>
    <a:folHlink>
      <a:srgbClr val="FF1E09"/>
    </a:folHlink>
  </a:clrScheme>
  <a:fontScheme name="Deluxe">
    <a:majorFont>
      <a:latin typeface="Corbel"/>
      <a:ea typeface=""/>
      <a:cs typeface=""/>
      <a:font script="Jpan" typeface="HGｺﾞｼｯｸM"/>
      <a:font script="Hang" typeface="HY엽서L"/>
      <a:font script="Hans" typeface="华文新魏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新魏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Deluxe">
    <a:fillStyleLst>
      <a:solidFill>
        <a:schemeClr val="phClr"/>
      </a:solidFill>
      <a:gradFill rotWithShape="1">
        <a:gsLst>
          <a:gs pos="0">
            <a:schemeClr val="phClr">
              <a:tint val="20000"/>
              <a:satMod val="280000"/>
            </a:schemeClr>
          </a:gs>
          <a:gs pos="14000">
            <a:schemeClr val="phClr">
              <a:tint val="37000"/>
              <a:satMod val="250000"/>
            </a:schemeClr>
          </a:gs>
          <a:gs pos="45000">
            <a:schemeClr val="phClr">
              <a:tint val="53000"/>
              <a:satMod val="220000"/>
            </a:schemeClr>
          </a:gs>
          <a:gs pos="65000">
            <a:schemeClr val="phClr">
              <a:tint val="53000"/>
              <a:satMod val="220000"/>
            </a:schemeClr>
          </a:gs>
          <a:gs pos="86000">
            <a:schemeClr val="phClr">
              <a:tint val="42000"/>
              <a:satMod val="240000"/>
            </a:schemeClr>
          </a:gs>
          <a:gs pos="100000">
            <a:schemeClr val="phClr">
              <a:tint val="20000"/>
              <a:satMod val="23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75000"/>
              <a:satMod val="160000"/>
            </a:schemeClr>
          </a:gs>
          <a:gs pos="60000">
            <a:schemeClr val="phClr">
              <a:satMod val="150000"/>
            </a:schemeClr>
          </a:gs>
          <a:gs pos="100000">
            <a:schemeClr val="phClr">
              <a:tint val="75000"/>
              <a:satMod val="200000"/>
            </a:schemeClr>
          </a:gs>
        </a:gsLst>
        <a:lin ang="16200000" scaled="1"/>
      </a:gradFill>
    </a:fillStyleLst>
    <a:lnStyleLst>
      <a:ln w="9525" cap="flat" cmpd="sng" algn="ctr">
        <a:solidFill>
          <a:schemeClr val="phClr">
            <a:satMod val="14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52400"/>
          <a:contourClr>
            <a:schemeClr val="phClr"/>
          </a:contourClr>
        </a:sp3d>
      </a:effectStyle>
      <a:effectStyle>
        <a:effectLst>
          <a:reflection blurRad="12700" stA="26000" endPos="28000" dist="38100" dir="5400000" sy="-100000"/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prstMaterial="powder">
          <a:bevelT w="190500" h="1016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3000"/>
              <a:satMod val="1550000"/>
            </a:schemeClr>
          </a:gs>
          <a:gs pos="1000">
            <a:schemeClr val="phClr">
              <a:tint val="48000"/>
              <a:satMod val="1550000"/>
            </a:schemeClr>
          </a:gs>
          <a:gs pos="90000">
            <a:schemeClr val="phClr">
              <a:shade val="18000"/>
              <a:satMod val="275000"/>
            </a:schemeClr>
          </a:gs>
        </a:gsLst>
        <a:path path="circle">
          <a:fillToRect r="210000" b="300000"/>
        </a:path>
      </a:gradFill>
      <a:gradFill rotWithShape="1">
        <a:gsLst>
          <a:gs pos="5000">
            <a:schemeClr val="phClr">
              <a:tint val="38000"/>
              <a:satMod val="1800000"/>
            </a:schemeClr>
          </a:gs>
          <a:gs pos="5000">
            <a:schemeClr val="phClr">
              <a:tint val="40000"/>
              <a:satMod val="1800000"/>
            </a:schemeClr>
          </a:gs>
          <a:gs pos="90000">
            <a:schemeClr val="phClr">
              <a:shade val="18000"/>
              <a:satMod val="275000"/>
            </a:schemeClr>
          </a:gs>
        </a:gsLst>
        <a:path path="circle">
          <a:fillToRect l="20000" t="30000" r="135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501</TotalTime>
  <Words>1815</Words>
  <Application>Microsoft Office PowerPoint</Application>
  <PresentationFormat>Presentación en pantalla (4:3)</PresentationFormat>
  <Paragraphs>465</Paragraphs>
  <Slides>37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Cambria Math</vt:lpstr>
      <vt:lpstr>Trebuchet MS</vt:lpstr>
      <vt:lpstr>Wingdings 3</vt:lpstr>
      <vt:lpstr>Faceta</vt:lpstr>
      <vt:lpstr>Ecuación</vt:lpstr>
      <vt:lpstr>Distribución binomial</vt:lpstr>
      <vt:lpstr>Presentación de PowerPoint</vt:lpstr>
      <vt:lpstr>Presentación de PowerPoint</vt:lpstr>
      <vt:lpstr>Presentación de PowerPoint</vt:lpstr>
      <vt:lpstr>Presentación de PowerPoint</vt:lpstr>
      <vt:lpstr>Cálculo de probabilidades</vt:lpstr>
      <vt:lpstr>Presentación de PowerPoint</vt:lpstr>
      <vt:lpstr>Experiencias dicotómicas</vt:lpstr>
      <vt:lpstr>Distribución binomial</vt:lpstr>
      <vt:lpstr>Distribución binomial</vt:lpstr>
      <vt:lpstr>Distribución binomial</vt:lpstr>
      <vt:lpstr>Cálculos en B(n,p)</vt:lpstr>
      <vt:lpstr>Cálculos en B(n,p)</vt:lpstr>
      <vt:lpstr>Cálculos en B(n,p)</vt:lpstr>
      <vt:lpstr>Cálculos en B(n,p)</vt:lpstr>
      <vt:lpstr>Cálculos en B(n,p)</vt:lpstr>
      <vt:lpstr>Cálculos en B(n,p)</vt:lpstr>
      <vt:lpstr>Cálculos en B(n,p)</vt:lpstr>
      <vt:lpstr>Cálculos en B(n,p)</vt:lpstr>
      <vt:lpstr>Cálculos en B(n,p)</vt:lpstr>
      <vt:lpstr>Ejemplos B(n,p)</vt:lpstr>
      <vt:lpstr>Ejemplos B(n,p)</vt:lpstr>
      <vt:lpstr>Ejemplos B(n,p)</vt:lpstr>
      <vt:lpstr> GráficasB(n,p)</vt:lpstr>
      <vt:lpstr> GráficasB(n,p)</vt:lpstr>
      <vt:lpstr> GráficasB(n,p)</vt:lpstr>
      <vt:lpstr> GráficasB(n,p)</vt:lpstr>
      <vt:lpstr>Distribución normal N(μ,σ)</vt:lpstr>
      <vt:lpstr>Distribución normal N(μ,σ)</vt:lpstr>
      <vt:lpstr>Distribución normal N(μ,σ)</vt:lpstr>
      <vt:lpstr>Distribución normal N(μ,σ)</vt:lpstr>
      <vt:lpstr>Distribución normal N(μ,σ)</vt:lpstr>
      <vt:lpstr>Distribución normal N(μ,σ)</vt:lpstr>
      <vt:lpstr>Distribución normal N(μ,σ)</vt:lpstr>
      <vt:lpstr>Distribución normal N(μ,σ)</vt:lpstr>
      <vt:lpstr>Distribución normal N(μ,σ)</vt:lpstr>
      <vt:lpstr>Distribución normal N(μ,σ)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Distribución binomial</dc:title>
  <dc:creator>User</dc:creator>
  <cp:lastModifiedBy>Victor Concejero Sanz</cp:lastModifiedBy>
  <cp:revision>44</cp:revision>
  <dcterms:created xsi:type="dcterms:W3CDTF">2014-06-08T12:11:29Z</dcterms:created>
  <dcterms:modified xsi:type="dcterms:W3CDTF">2019-04-30T06:27:01Z</dcterms:modified>
</cp:coreProperties>
</file>