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7" r:id="rId26"/>
    <p:sldId id="286" r:id="rId27"/>
    <p:sldId id="282" r:id="rId28"/>
    <p:sldId id="283" r:id="rId29"/>
    <p:sldId id="284" r:id="rId30"/>
    <p:sldId id="285" r:id="rId31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75DC02D-1E45-4B4C-836A-A4DC56903348}" type="datetimeFigureOut">
              <a:rPr lang="es-ES" smtClean="0"/>
              <a:pPr/>
              <a:t>02/05/2019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3AC3FD0-1B67-4411-BC93-9518BAF9AA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3536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713B2BC-5690-4E26-880D-954C93467169}" type="datetimeFigureOut">
              <a:rPr lang="es-ES" smtClean="0"/>
              <a:pPr/>
              <a:t>02/05/2019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E67E8A-A5F6-4E86-8D97-3F31F5F0042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34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67E8A-A5F6-4E86-8D97-3F31F5F0042F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306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E67E8A-A5F6-4E86-8D97-3F31F5F0042F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9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6944-CB07-435D-B9C7-DD4E9E5D44DC}" type="datetime10">
              <a:rPr lang="es-ES" smtClean="0"/>
              <a:pPr/>
              <a:t>11:22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7B39-9B7D-4B50-81C0-5D70A0A66F0B}" type="datetime10">
              <a:rPr lang="es-ES" smtClean="0"/>
              <a:pPr/>
              <a:t>11:22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9583-1D93-4CC9-B99E-0B6953A0A360}" type="datetime10">
              <a:rPr lang="es-ES" smtClean="0"/>
              <a:pPr/>
              <a:t>11:22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01-D298-440E-97C4-3308BDDA0833}" type="datetime10">
              <a:rPr lang="es-ES" smtClean="0"/>
              <a:pPr/>
              <a:t>11:22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06B-1809-40C8-BC79-24B76C88F122}" type="datetime10">
              <a:rPr lang="es-ES" smtClean="0"/>
              <a:pPr/>
              <a:t>11:22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6C8F-7027-4900-96C0-7C888900A7C2}" type="datetime10">
              <a:rPr lang="es-ES" smtClean="0"/>
              <a:pPr/>
              <a:t>11:22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3A14-AC55-431B-9145-AF1231B48C0A}" type="datetime10">
              <a:rPr lang="es-ES" smtClean="0"/>
              <a:pPr/>
              <a:t>11:22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A8D3-F779-4379-9FA2-3F3E9445C024}" type="datetime10">
              <a:rPr lang="es-ES" smtClean="0"/>
              <a:pPr/>
              <a:t>11:22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0505-F298-4EE1-B42E-116774AA352B}" type="datetime10">
              <a:rPr lang="es-ES" smtClean="0"/>
              <a:pPr/>
              <a:t>11:22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D4DF-E4B8-4F0E-B9E5-B24F40AA0E5C}" type="datetime10">
              <a:rPr lang="es-ES" smtClean="0"/>
              <a:pPr/>
              <a:t>11:22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7BD-2260-4CEB-99C8-38FAC8D05143}" type="datetime10">
              <a:rPr lang="es-ES" smtClean="0"/>
              <a:pPr/>
              <a:t>11:22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00FFFF"/>
            </a:gs>
            <a:gs pos="0">
              <a:schemeClr val="bg1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2B2BBB-08D6-4412-9704-9CE3EBD0B04C}" type="datetime10">
              <a:rPr lang="es-ES" smtClean="0"/>
              <a:pPr/>
              <a:t>11:22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Distribuciones de variable continua</a:t>
            </a:r>
            <a:endParaRPr lang="es-ES" dirty="0"/>
          </a:p>
        </p:txBody>
      </p:sp>
      <p:pic>
        <p:nvPicPr>
          <p:cNvPr id="1026" name="Picture 2" descr="C:\Users\Vik\Desktop\Estadistica\325px-Standard_deviation_diagram_(decimal_comma)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3363" y="3184130"/>
            <a:ext cx="5854719" cy="2936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 probabilidades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es-ES" sz="2000" dirty="0" smtClean="0">
                    <a:solidFill>
                      <a:srgbClr val="0070C0"/>
                    </a:solidFill>
                  </a:rPr>
                  <a:t>Ejemplo: la altura de las aguas de Venecia se ajusta a una normal N(0,1). Calcula la probabilidad de que estas aguas estén a una altura por debajo de 1 metro.</a:t>
                </a:r>
              </a:p>
              <a:p>
                <a14:m>
                  <m:oMath xmlns:m="http://schemas.openxmlformats.org/officeDocument/2006/math"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=0,8413</m:t>
                    </m:r>
                    <m:r>
                      <a:rPr lang="es-E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84,13%</m:t>
                    </m:r>
                  </m:oMath>
                </a14:m>
                <a:endParaRPr lang="es-ES" sz="2000" dirty="0" smtClean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endParaRPr lang="es-E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C:\Users\Vik\Desktop\Estadistica\Sin título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071810"/>
            <a:ext cx="5338682" cy="3067931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 probabilidades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2000" dirty="0" smtClean="0">
                <a:solidFill>
                  <a:srgbClr val="0070C0"/>
                </a:solidFill>
              </a:rPr>
              <a:t>Ejemplo: la altura de las aguas de Venecia se ajusta a una normal N(0,1). Calcula la probabilidad de que estas aguas estén a una altura por encima de 1 metro.</a:t>
            </a: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Vik\Desktop\Estadistica\Sin título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143248"/>
            <a:ext cx="3107835" cy="178595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 probabilidades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2000" dirty="0" smtClean="0">
                <a:solidFill>
                  <a:srgbClr val="0070C0"/>
                </a:solidFill>
              </a:rPr>
              <a:t>Ejemplo: la altura de las aguas de Venecia se ajusta a una normal N(0,1). Calcula la probabilidad de que estas aguas estén a una altura por encima de 1 metro.</a:t>
            </a: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Vik\Desktop\Estadistica\Sin título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86124"/>
            <a:ext cx="2361955" cy="1357322"/>
          </a:xfrm>
          <a:prstGeom prst="rect">
            <a:avLst/>
          </a:prstGeom>
          <a:noFill/>
        </p:spPr>
      </p:pic>
      <p:pic>
        <p:nvPicPr>
          <p:cNvPr id="10242" name="Picture 2" descr="C:\Users\Vik\Desktop\Estadistica\Sin título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286124"/>
            <a:ext cx="2339892" cy="134464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143240" y="3643314"/>
            <a:ext cx="3722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dirty="0" smtClean="0"/>
              <a:t>=</a:t>
            </a:r>
            <a:endParaRPr lang="es-ES" sz="25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857884" y="3714752"/>
            <a:ext cx="2648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dirty="0" smtClean="0"/>
              <a:t>-</a:t>
            </a:r>
            <a:endParaRPr lang="es-ES" sz="2500" b="1" dirty="0"/>
          </a:p>
        </p:txBody>
      </p:sp>
      <p:sp>
        <p:nvSpPr>
          <p:cNvPr id="10" name="9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Picture 2" descr="C:\Users\Vik\Desktop\Estadistica\Sin título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0262" y="3270957"/>
            <a:ext cx="2366287" cy="135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 probabilidades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es-ES" sz="2000" dirty="0" smtClean="0">
                    <a:solidFill>
                      <a:srgbClr val="0070C0"/>
                    </a:solidFill>
                  </a:rPr>
                  <a:t>Ejemplo: la altura de las aguas de Venecia se ajusta a una normal N(0,1). Calcula la probabilidad de que estas aguas estén a una altura por encima de 1 metro.</a:t>
                </a:r>
              </a:p>
              <a:p>
                <a14:m>
                  <m:oMath xmlns:m="http://schemas.openxmlformats.org/officeDocument/2006/math"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</m:oMath>
                </a14:m>
                <a:endParaRPr lang="es-ES" sz="2000" dirty="0" smtClean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endParaRPr lang="es-E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C:\Users\Vik\Desktop\Estadistica\Sin título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86124"/>
            <a:ext cx="2361955" cy="1357322"/>
          </a:xfrm>
          <a:prstGeom prst="rect">
            <a:avLst/>
          </a:prstGeom>
          <a:noFill/>
        </p:spPr>
      </p:pic>
      <p:pic>
        <p:nvPicPr>
          <p:cNvPr id="10242" name="Picture 2" descr="C:\Users\Vik\Desktop\Estadistica\Sin título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286124"/>
            <a:ext cx="2339892" cy="134464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143240" y="3643314"/>
            <a:ext cx="3722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dirty="0" smtClean="0"/>
              <a:t>=</a:t>
            </a:r>
            <a:endParaRPr lang="es-ES" sz="25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857884" y="3714752"/>
            <a:ext cx="2648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dirty="0" smtClean="0"/>
              <a:t>-</a:t>
            </a:r>
            <a:endParaRPr lang="es-ES" sz="2500" b="1" dirty="0"/>
          </a:p>
        </p:txBody>
      </p:sp>
      <p:sp>
        <p:nvSpPr>
          <p:cNvPr id="10" name="9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Picture 2" descr="C:\Users\Vik\Desktop\Estadistica\Sin título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0262" y="3270957"/>
            <a:ext cx="2366287" cy="135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 probabilidades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es-ES" sz="2000" dirty="0" smtClean="0">
                    <a:solidFill>
                      <a:srgbClr val="0070C0"/>
                    </a:solidFill>
                  </a:rPr>
                  <a:t>Ejemplo: la altura de las aguas de Venecia se ajusta a una normal N(0,1). Calcula la probabilidad de que estas aguas estén a una altura por encima de 1 metro.</a:t>
                </a:r>
              </a:p>
              <a:p>
                <a14:m>
                  <m:oMath xmlns:m="http://schemas.openxmlformats.org/officeDocument/2006/math"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</m:oMath>
                </a14:m>
                <a:endParaRPr lang="es-ES" sz="2000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=1−0,8413=0,1587</m:t>
                    </m:r>
                    <m:r>
                      <a:rPr lang="es-E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15,87%</m:t>
                    </m:r>
                  </m:oMath>
                </a14:m>
                <a:endParaRPr lang="es-ES" sz="2000" dirty="0" smtClean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endParaRPr lang="es-E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C:\Users\Vik\Desktop\Estadistica\Sin título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86124"/>
            <a:ext cx="2361955" cy="1357322"/>
          </a:xfrm>
          <a:prstGeom prst="rect">
            <a:avLst/>
          </a:prstGeom>
          <a:noFill/>
        </p:spPr>
      </p:pic>
      <p:pic>
        <p:nvPicPr>
          <p:cNvPr id="10242" name="Picture 2" descr="C:\Users\Vik\Desktop\Estadistica\Sin título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286124"/>
            <a:ext cx="2339892" cy="1344644"/>
          </a:xfrm>
          <a:prstGeom prst="rect">
            <a:avLst/>
          </a:prstGeom>
          <a:noFill/>
        </p:spPr>
      </p:pic>
      <p:pic>
        <p:nvPicPr>
          <p:cNvPr id="6" name="Picture 2" descr="C:\Users\Vik\Desktop\Estadistica\Sin título-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15075" y="3286124"/>
            <a:ext cx="2286013" cy="131368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143240" y="3643314"/>
            <a:ext cx="3722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dirty="0" smtClean="0"/>
              <a:t>=</a:t>
            </a:r>
            <a:endParaRPr lang="es-ES" sz="25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857884" y="3714752"/>
            <a:ext cx="2648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dirty="0" smtClean="0"/>
              <a:t>-</a:t>
            </a:r>
            <a:endParaRPr lang="es-ES" sz="2500" b="1" dirty="0"/>
          </a:p>
        </p:txBody>
      </p:sp>
      <p:sp>
        <p:nvSpPr>
          <p:cNvPr id="10" name="9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 probabilidades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es-ES" sz="2000" dirty="0" smtClean="0">
                    <a:solidFill>
                      <a:srgbClr val="0070C0"/>
                    </a:solidFill>
                  </a:rPr>
                  <a:t>Ejemplo: la altura de las aguas de Venecia se ajusta a una normal N(0,1). Calcula la probabilidad de que estas aguas estén por debajo de -1 metros.</a:t>
                </a:r>
              </a:p>
              <a:p>
                <a14:m>
                  <m:oMath xmlns:m="http://schemas.openxmlformats.org/officeDocument/2006/math"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&lt;−1</m:t>
                        </m:r>
                      </m:e>
                    </m:d>
                  </m:oMath>
                </a14:m>
                <a:endParaRPr lang="es-ES" sz="2000" dirty="0" smtClean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endParaRPr lang="es-E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C:\Users\Vik\Desktop\Estadistica\Sin título-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5786" y="3286124"/>
            <a:ext cx="2361954" cy="1357322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 probabilidades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es-ES" sz="2000" dirty="0" smtClean="0">
                    <a:solidFill>
                      <a:srgbClr val="0070C0"/>
                    </a:solidFill>
                  </a:rPr>
                  <a:t>Ejemplo: la altura de las aguas de Venecia se ajusta a una normal N(0,1). Calcula la probabilidad de que estas aguas estén por debajo de -1 metros.</a:t>
                </a:r>
              </a:p>
              <a:p>
                <a14:m>
                  <m:oMath xmlns:m="http://schemas.openxmlformats.org/officeDocument/2006/math"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&lt;−1</m:t>
                        </m:r>
                      </m:e>
                    </m:d>
                  </m:oMath>
                </a14:m>
                <a:endParaRPr lang="es-ES" sz="2000" dirty="0" smtClean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endParaRPr lang="es-E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C:\Users\Vik\Desktop\Estadistica\Sin título-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5786" y="3286124"/>
            <a:ext cx="2361954" cy="1357322"/>
          </a:xfrm>
          <a:prstGeom prst="rect">
            <a:avLst/>
          </a:prstGeom>
          <a:noFill/>
        </p:spPr>
      </p:pic>
      <p:pic>
        <p:nvPicPr>
          <p:cNvPr id="10242" name="Picture 2" descr="C:\Users\Vik\Desktop\Estadistica\Sin título-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00430" y="3286124"/>
            <a:ext cx="2339892" cy="1344643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143240" y="3643314"/>
            <a:ext cx="3722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dirty="0" smtClean="0"/>
              <a:t>=</a:t>
            </a:r>
            <a:endParaRPr lang="es-ES" sz="2500" b="1" dirty="0"/>
          </a:p>
        </p:txBody>
      </p:sp>
      <p:sp>
        <p:nvSpPr>
          <p:cNvPr id="10" name="9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 probabilidades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es-ES" sz="2000" dirty="0" smtClean="0">
                    <a:solidFill>
                      <a:srgbClr val="0070C0"/>
                    </a:solidFill>
                  </a:rPr>
                  <a:t>Ejemplo: la altura de las aguas de Venecia se ajusta a una normal N(0,1). Calcula la probabilidad de que estas aguas estén por debajo de -1 metros.</a:t>
                </a:r>
              </a:p>
              <a:p>
                <a14:m>
                  <m:oMath xmlns:m="http://schemas.openxmlformats.org/officeDocument/2006/math"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s-ES" sz="2000" dirty="0" smtClean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endParaRPr lang="es-E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C:\Users\Vik\Desktop\Estadistica\Sin título-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5786" y="3286124"/>
            <a:ext cx="2361954" cy="1357322"/>
          </a:xfrm>
          <a:prstGeom prst="rect">
            <a:avLst/>
          </a:prstGeom>
          <a:noFill/>
        </p:spPr>
      </p:pic>
      <p:pic>
        <p:nvPicPr>
          <p:cNvPr id="10242" name="Picture 2" descr="C:\Users\Vik\Desktop\Estadistica\Sin título-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00430" y="3286124"/>
            <a:ext cx="2339892" cy="1344643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143240" y="3643314"/>
            <a:ext cx="3722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dirty="0" smtClean="0"/>
              <a:t>=</a:t>
            </a:r>
            <a:endParaRPr lang="es-ES" sz="2500" b="1" dirty="0"/>
          </a:p>
        </p:txBody>
      </p:sp>
      <p:sp>
        <p:nvSpPr>
          <p:cNvPr id="9" name="8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 probabilidades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es-ES" sz="2000" dirty="0" smtClean="0">
                    <a:solidFill>
                      <a:srgbClr val="0070C0"/>
                    </a:solidFill>
                  </a:rPr>
                  <a:t>Ejemplo: la altura de las aguas de Venecia se ajusta a una normal N(0,1). Calcula la probabilidad de que estas aguas tengan una altura de entre -1 metros y +1 metros.</a:t>
                </a:r>
              </a:p>
              <a:p>
                <a14:m>
                  <m:oMath xmlns:m="http://schemas.openxmlformats.org/officeDocument/2006/math"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−1&lt;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endParaRPr lang="es-ES" sz="2000" dirty="0" smtClean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endParaRPr lang="es-E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C:\Users\Vik\Desktop\Estadistica\Sin título-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5786" y="3286124"/>
            <a:ext cx="2361954" cy="1357321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 probabilidades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es-ES" sz="2000" dirty="0" smtClean="0">
                    <a:solidFill>
                      <a:srgbClr val="0070C0"/>
                    </a:solidFill>
                  </a:rPr>
                  <a:t>Ejemplo: la altura de las aguas de Venecia se ajusta a una normal N(0,1). Calcula la probabilidad de que estas aguas tengan una altura de entre -1 metros y +1 metros.</a:t>
                </a:r>
              </a:p>
              <a:p>
                <a14:m>
                  <m:oMath xmlns:m="http://schemas.openxmlformats.org/officeDocument/2006/math"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−1&lt;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&lt;−1</m:t>
                        </m:r>
                      </m:e>
                    </m:d>
                  </m:oMath>
                </a14:m>
                <a:endParaRPr lang="es-ES" sz="2000" dirty="0" smtClean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endParaRPr lang="es-E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C:\Users\Vik\Desktop\Estadistica\Sin título-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5786" y="3286124"/>
            <a:ext cx="2361954" cy="135732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143240" y="3643314"/>
            <a:ext cx="3722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dirty="0" smtClean="0"/>
              <a:t>=</a:t>
            </a:r>
            <a:endParaRPr lang="es-ES" sz="2500" b="1" dirty="0"/>
          </a:p>
        </p:txBody>
      </p:sp>
      <p:pic>
        <p:nvPicPr>
          <p:cNvPr id="6" name="Picture 2" descr="C:\Users\Vik\Desktop\Estadistica\Sin título-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00431" y="3286124"/>
            <a:ext cx="2339890" cy="1344643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857884" y="3714752"/>
            <a:ext cx="2648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dirty="0" smtClean="0"/>
              <a:t>-</a:t>
            </a:r>
            <a:endParaRPr lang="es-ES" sz="2500" b="1" dirty="0"/>
          </a:p>
        </p:txBody>
      </p:sp>
      <p:pic>
        <p:nvPicPr>
          <p:cNvPr id="8" name="Picture 2" descr="C:\Users\Vik\Desktop\Estadistica\Sin título-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15075" y="3286124"/>
            <a:ext cx="2286013" cy="1313681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V. DISCRETA VS </a:t>
            </a:r>
            <a:r>
              <a:rPr lang="es-ES" dirty="0" err="1" smtClean="0"/>
              <a:t>V.Continua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3 Marcador de contenido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47971580"/>
                  </p:ext>
                </p:extLst>
              </p:nvPr>
            </p:nvGraphicFramePr>
            <p:xfrm>
              <a:off x="304800" y="1554162"/>
              <a:ext cx="8410603" cy="51071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40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366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99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640"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Variable discreta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Variable continua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57802">
                    <a:tc>
                      <a:txBody>
                        <a:bodyPr/>
                        <a:lstStyle/>
                        <a:p>
                          <a:r>
                            <a:rPr lang="es-ES" b="1" dirty="0" smtClean="0"/>
                            <a:t>Ej.</a:t>
                          </a:r>
                          <a:endParaRPr lang="es-E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b="1" dirty="0" smtClean="0">
                              <a:solidFill>
                                <a:srgbClr val="0070C0"/>
                              </a:solidFill>
                            </a:rPr>
                            <a:t>Número</a:t>
                          </a:r>
                          <a:r>
                            <a:rPr lang="es-ES" b="1" baseline="0" dirty="0" smtClean="0">
                              <a:solidFill>
                                <a:srgbClr val="0070C0"/>
                              </a:solidFill>
                            </a:rPr>
                            <a:t> de treses obtenidos al lanzar 10 veces un dado</a:t>
                          </a:r>
                        </a:p>
                        <a:p>
                          <a:r>
                            <a:rPr lang="es-ES" b="1" baseline="0" dirty="0" smtClean="0">
                              <a:solidFill>
                                <a:srgbClr val="0070C0"/>
                              </a:solidFill>
                            </a:rPr>
                            <a:t>Posibles respuestas:</a:t>
                          </a:r>
                        </a:p>
                        <a:p>
                          <a:r>
                            <a:rPr lang="es-ES" b="1" baseline="0" dirty="0" smtClean="0">
                              <a:solidFill>
                                <a:srgbClr val="0070C0"/>
                              </a:solidFill>
                            </a:rPr>
                            <a:t>{0,1,2,3,4,5,6,7,8,9,10} Enteros</a:t>
                          </a:r>
                          <a:endParaRPr lang="es-ES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b="1" dirty="0" smtClean="0">
                              <a:solidFill>
                                <a:srgbClr val="0070C0"/>
                              </a:solidFill>
                            </a:rPr>
                            <a:t>Altura de un individuo</a:t>
                          </a:r>
                          <a:r>
                            <a:rPr lang="es-ES" b="1" baseline="0" dirty="0" smtClean="0">
                              <a:solidFill>
                                <a:srgbClr val="0070C0"/>
                              </a:solidFill>
                            </a:rPr>
                            <a:t> al azar</a:t>
                          </a:r>
                        </a:p>
                        <a:p>
                          <a:r>
                            <a:rPr lang="es-ES" b="1" baseline="0" dirty="0" smtClean="0">
                              <a:solidFill>
                                <a:srgbClr val="0070C0"/>
                              </a:solidFill>
                            </a:rPr>
                            <a:t>Posibles respuestas:</a:t>
                          </a:r>
                        </a:p>
                        <a:p>
                          <a:r>
                            <a:rPr lang="es-ES" b="1" baseline="0" dirty="0" smtClean="0">
                              <a:solidFill>
                                <a:srgbClr val="0070C0"/>
                              </a:solidFill>
                            </a:rPr>
                            <a:t>(50,250) INTERVALO (decimales)</a:t>
                          </a:r>
                          <a:endParaRPr lang="es-ES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59519">
                    <a:tc>
                      <a:txBody>
                        <a:bodyPr/>
                        <a:lstStyle/>
                        <a:p>
                          <a:r>
                            <a:rPr lang="es-ES" b="1" dirty="0" err="1" smtClean="0"/>
                            <a:t>Repr</a:t>
                          </a:r>
                          <a:r>
                            <a:rPr lang="es-ES" b="1" dirty="0" smtClean="0"/>
                            <a:t>.</a:t>
                          </a:r>
                          <a:endParaRPr lang="es-E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b="1" dirty="0" smtClean="0"/>
                            <a:t>Diagrama de BARRAS</a:t>
                          </a:r>
                        </a:p>
                        <a:p>
                          <a:r>
                            <a:rPr lang="es-ES" b="1" dirty="0" smtClean="0"/>
                            <a:t>Ejemplo: </a:t>
                          </a:r>
                          <a:r>
                            <a:rPr lang="es-ES" b="1" dirty="0" err="1" smtClean="0"/>
                            <a:t>Binomial</a:t>
                          </a:r>
                          <a:r>
                            <a:rPr lang="es-ES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s-ES" b="1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1" i="1" dirty="0" err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b="1" i="1" dirty="0" err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b="1" i="1" dirty="0" err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s-ES" b="1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ES" b="1" dirty="0" smtClean="0"/>
                        </a:p>
                        <a:p>
                          <a:r>
                            <a:rPr lang="es-ES" b="1" dirty="0" smtClean="0">
                              <a:solidFill>
                                <a:srgbClr val="0070C0"/>
                              </a:solidFill>
                            </a:rPr>
                            <a:t>¿</a:t>
                          </a:r>
                          <a14:m>
                            <m:oMath xmlns:m="http://schemas.openxmlformats.org/officeDocument/2006/math">
                              <m:r>
                                <a:rPr lang="es-ES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s-ES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s-ES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d>
                            </m:oMath>
                          </a14:m>
                          <a:r>
                            <a:rPr lang="es-ES" b="1" baseline="0" dirty="0" smtClean="0">
                              <a:solidFill>
                                <a:srgbClr val="0070C0"/>
                              </a:solidFill>
                            </a:rPr>
                            <a:t>en </a:t>
                          </a:r>
                          <a14:m>
                            <m:oMath xmlns:m="http://schemas.openxmlformats.org/officeDocument/2006/math">
                              <m:r>
                                <a:rPr lang="es-ES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s-ES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  <m:r>
                                <a:rPr lang="es-ES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ES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ES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s-ES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s-ES" b="1" baseline="0" dirty="0" smtClean="0">
                              <a:solidFill>
                                <a:srgbClr val="0070C0"/>
                              </a:solidFill>
                            </a:rPr>
                            <a:t>?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S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s-ES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es-ES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e>
                                </m:d>
                                <m:r>
                                  <a:rPr lang="es-ES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S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s-ES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s-ES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e>
                                </m:d>
                                <m:r>
                                  <a:rPr lang="es-ES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S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s-ES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s-ES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b="1" dirty="0" smtClean="0">
                            <a:solidFill>
                              <a:srgbClr val="0070C0"/>
                            </a:solidFill>
                          </a:endParaRPr>
                        </a:p>
                        <a:p>
                          <a:r>
                            <a:rPr lang="es-ES" b="1" dirty="0" smtClean="0"/>
                            <a:t>SUMA</a:t>
                          </a:r>
                          <a:endParaRPr lang="es-E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b="1" dirty="0" smtClean="0"/>
                            <a:t>FUNCIÓN</a:t>
                          </a:r>
                        </a:p>
                        <a:p>
                          <a:r>
                            <a:rPr lang="es-ES" b="1" dirty="0" smtClean="0"/>
                            <a:t>Ejemplo: Normal</a:t>
                          </a:r>
                          <a:r>
                            <a:rPr lang="es-ES" b="1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b="1" i="1" baseline="0" dirty="0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b="1" i="1" baseline="0" dirty="0" smtClean="0">
                                  <a:latin typeface="Cambria Math" panose="02040503050406030204" pitchFamily="18" charset="0"/>
                                </a:rPr>
                                <m:t>(µ,</m:t>
                              </m:r>
                              <m:r>
                                <a:rPr lang="el-GR" b="1" i="1" baseline="0" dirty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  <m:r>
                                <a:rPr lang="es-ES" b="1" i="1" baseline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ES" b="1" baseline="0" dirty="0" smtClean="0"/>
                        </a:p>
                        <a:p>
                          <a:r>
                            <a:rPr lang="es-ES" b="1" baseline="0" dirty="0" smtClean="0">
                              <a:solidFill>
                                <a:srgbClr val="0070C0"/>
                              </a:solidFill>
                            </a:rPr>
                            <a:t>¿</a:t>
                          </a:r>
                          <a14:m>
                            <m:oMath xmlns:m="http://schemas.openxmlformats.org/officeDocument/2006/math">
                              <m:r>
                                <a:rPr lang="es-ES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b="1" i="1" baseline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1" i="1" baseline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s-ES" b="1" i="1" baseline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s-ES" b="1" i="1" baseline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s-ES" b="1" i="1" baseline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s-ES" b="1" i="1" baseline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s-ES" b="1" i="1" baseline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b="1" i="1" baseline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oMath>
                          </a14:m>
                          <a:r>
                            <a:rPr lang="es-ES" b="1" baseline="0" dirty="0" smtClean="0">
                              <a:solidFill>
                                <a:srgbClr val="0070C0"/>
                              </a:solidFill>
                            </a:rPr>
                            <a:t>en </a:t>
                          </a:r>
                          <a14:m>
                            <m:oMath xmlns:m="http://schemas.openxmlformats.org/officeDocument/2006/math">
                              <m:r>
                                <a:rPr lang="es-ES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ES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b="1" i="1" baseline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s-ES" b="1" baseline="0" dirty="0" smtClean="0">
                              <a:solidFill>
                                <a:srgbClr val="0070C0"/>
                              </a:solidFill>
                            </a:rPr>
                            <a:t>?</a:t>
                          </a:r>
                        </a:p>
                        <a:p>
                          <a:endParaRPr lang="es-ES" b="1" baseline="0" dirty="0" smtClean="0"/>
                        </a:p>
                        <a:p>
                          <a:r>
                            <a:rPr lang="es-ES" b="1" baseline="0" dirty="0" smtClean="0"/>
                            <a:t>ÁREAS</a:t>
                          </a:r>
                          <a:endParaRPr lang="es-E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59912"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3 Marcador de contenido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47971580"/>
                  </p:ext>
                </p:extLst>
              </p:nvPr>
            </p:nvGraphicFramePr>
            <p:xfrm>
              <a:off x="304800" y="1554162"/>
              <a:ext cx="8410603" cy="51071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40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366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99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640"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Variable discreta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Variable continua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57802">
                    <a:tc>
                      <a:txBody>
                        <a:bodyPr/>
                        <a:lstStyle/>
                        <a:p>
                          <a:r>
                            <a:rPr lang="es-ES" b="1" dirty="0" smtClean="0"/>
                            <a:t>Ej.</a:t>
                          </a:r>
                          <a:endParaRPr lang="es-E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b="1" dirty="0" smtClean="0">
                              <a:solidFill>
                                <a:srgbClr val="0070C0"/>
                              </a:solidFill>
                            </a:rPr>
                            <a:t>Número</a:t>
                          </a:r>
                          <a:r>
                            <a:rPr lang="es-ES" b="1" baseline="0" dirty="0" smtClean="0">
                              <a:solidFill>
                                <a:srgbClr val="0070C0"/>
                              </a:solidFill>
                            </a:rPr>
                            <a:t> de treses obtenidos al lanzar 10 veces un dado</a:t>
                          </a:r>
                        </a:p>
                        <a:p>
                          <a:r>
                            <a:rPr lang="es-ES" b="1" baseline="0" dirty="0" smtClean="0">
                              <a:solidFill>
                                <a:srgbClr val="0070C0"/>
                              </a:solidFill>
                            </a:rPr>
                            <a:t>Posibles respuestas:</a:t>
                          </a:r>
                        </a:p>
                        <a:p>
                          <a:r>
                            <a:rPr lang="es-ES" b="1" baseline="0" dirty="0" smtClean="0">
                              <a:solidFill>
                                <a:srgbClr val="0070C0"/>
                              </a:solidFill>
                            </a:rPr>
                            <a:t>{0,1,2,3,4,5,6,7,8,9,10} Enteros</a:t>
                          </a:r>
                          <a:endParaRPr lang="es-ES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b="1" dirty="0" smtClean="0">
                              <a:solidFill>
                                <a:srgbClr val="0070C0"/>
                              </a:solidFill>
                            </a:rPr>
                            <a:t>Altura de un individuo</a:t>
                          </a:r>
                          <a:r>
                            <a:rPr lang="es-ES" b="1" baseline="0" dirty="0" smtClean="0">
                              <a:solidFill>
                                <a:srgbClr val="0070C0"/>
                              </a:solidFill>
                            </a:rPr>
                            <a:t> al azar</a:t>
                          </a:r>
                        </a:p>
                        <a:p>
                          <a:r>
                            <a:rPr lang="es-ES" b="1" baseline="0" dirty="0" smtClean="0">
                              <a:solidFill>
                                <a:srgbClr val="0070C0"/>
                              </a:solidFill>
                            </a:rPr>
                            <a:t>Posibles respuestas:</a:t>
                          </a:r>
                        </a:p>
                        <a:p>
                          <a:r>
                            <a:rPr lang="es-ES" b="1" baseline="0" dirty="0" smtClean="0">
                              <a:solidFill>
                                <a:srgbClr val="0070C0"/>
                              </a:solidFill>
                            </a:rPr>
                            <a:t>(50,250) INTERVALO (decimales)</a:t>
                          </a:r>
                          <a:endParaRPr lang="es-ES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r>
                            <a:rPr lang="es-ES" b="1" dirty="0" err="1" smtClean="0"/>
                            <a:t>Repr</a:t>
                          </a:r>
                          <a:r>
                            <a:rPr lang="es-ES" b="1" dirty="0" smtClean="0"/>
                            <a:t>.</a:t>
                          </a:r>
                          <a:endParaRPr lang="es-E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3"/>
                          <a:stretch>
                            <a:fillRect l="-22099" t="-113278" r="-98251" b="-137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3"/>
                          <a:stretch>
                            <a:fillRect l="-125081" t="-113278" r="-651" b="-137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11680"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52" name="Picture 4" descr="C:\Users\Vik\Desktop\Estadistica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0994" y="4745335"/>
            <a:ext cx="2466975" cy="1847850"/>
          </a:xfrm>
          <a:prstGeom prst="rect">
            <a:avLst/>
          </a:prstGeom>
          <a:noFill/>
        </p:spPr>
      </p:pic>
      <p:pic>
        <p:nvPicPr>
          <p:cNvPr id="2054" name="Picture 6" descr="C:\Users\Vik\Desktop\Estadistica\images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7618" y="4869160"/>
            <a:ext cx="2603500" cy="1600200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 probabilidades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es-ES" sz="2000" dirty="0" smtClean="0">
                    <a:solidFill>
                      <a:srgbClr val="0070C0"/>
                    </a:solidFill>
                  </a:rPr>
                  <a:t>Ejemplo: la altura de las aguas de Venecia se ajusta a una normal N(0,1). Calcula la probabilidad de que estas aguas tengan una altura de entre -1 metros y +1 metros.</a:t>
                </a:r>
              </a:p>
              <a:p>
                <a14:m>
                  <m:oMath xmlns:m="http://schemas.openxmlformats.org/officeDocument/2006/math"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−1&lt;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s-ES" sz="2000" dirty="0" smtClean="0">
                  <a:solidFill>
                    <a:srgbClr val="0070C0"/>
                  </a:solidFill>
                </a:endParaRPr>
              </a:p>
              <a:p>
                <a:endParaRPr lang="es-ES" sz="2000" dirty="0">
                  <a:solidFill>
                    <a:srgbClr val="0070C0"/>
                  </a:solidFill>
                </a:endParaRPr>
              </a:p>
              <a:p>
                <a:endParaRPr lang="es-ES" sz="2000" dirty="0" smtClean="0">
                  <a:solidFill>
                    <a:srgbClr val="0070C0"/>
                  </a:solidFill>
                </a:endParaRPr>
              </a:p>
              <a:p>
                <a:endParaRPr lang="es-ES" sz="2000" dirty="0">
                  <a:solidFill>
                    <a:srgbClr val="0070C0"/>
                  </a:solidFill>
                </a:endParaRPr>
              </a:p>
              <a:p>
                <a:endParaRPr lang="es-ES" sz="2000" dirty="0" smtClean="0">
                  <a:solidFill>
                    <a:srgbClr val="0070C0"/>
                  </a:solidFill>
                </a:endParaRPr>
              </a:p>
              <a:p>
                <a:endParaRPr lang="es-ES" sz="20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s-E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−1&lt;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s-E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s-E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ES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d>
                      </m:e>
                    </m:d>
                    <m:r>
                      <a:rPr lang="es-E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=0.8413−</m:t>
                    </m:r>
                    <m:d>
                      <m:dPr>
                        <m:ctrlP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1−0.8413</m:t>
                        </m:r>
                      </m:e>
                    </m:d>
                  </m:oMath>
                </a14:m>
                <a:endParaRPr lang="es-ES" sz="2000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−1&lt;</m:t>
                        </m:r>
                        <m:r>
                          <a:rPr lang="es-E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s-E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=0.6826→68.26%</m:t>
                    </m:r>
                  </m:oMath>
                </a14:m>
                <a:endParaRPr lang="es-ES" sz="2000" dirty="0" smtClean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endParaRPr lang="es-E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C:\Users\Vik\Desktop\Estadistica\Sin título-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5786" y="3286124"/>
            <a:ext cx="2361954" cy="135732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143240" y="3643314"/>
            <a:ext cx="3722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dirty="0" smtClean="0"/>
              <a:t>=</a:t>
            </a:r>
            <a:endParaRPr lang="es-ES" sz="2500" b="1" dirty="0"/>
          </a:p>
        </p:txBody>
      </p:sp>
      <p:pic>
        <p:nvPicPr>
          <p:cNvPr id="6" name="Picture 2" descr="C:\Users\Vik\Desktop\Estadistica\Sin título-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00431" y="3286124"/>
            <a:ext cx="2339890" cy="1344643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857884" y="3714752"/>
            <a:ext cx="2648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dirty="0" smtClean="0"/>
              <a:t>-</a:t>
            </a:r>
            <a:endParaRPr lang="es-ES" sz="2500" b="1" dirty="0"/>
          </a:p>
        </p:txBody>
      </p:sp>
      <p:pic>
        <p:nvPicPr>
          <p:cNvPr id="8" name="Picture 2" descr="C:\Users\Vik\Desktop\Estadistica\Sin título-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15076" y="3286124"/>
            <a:ext cx="2286011" cy="1313681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 probabilidades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es-ES" sz="2000" dirty="0" smtClean="0">
                    <a:solidFill>
                      <a:srgbClr val="0070C0"/>
                    </a:solidFill>
                  </a:rPr>
                  <a:t>Cálculo de probabilidades:</a:t>
                </a:r>
              </a:p>
              <a:p>
                <a:pPr algn="ctr">
                  <a:buNone/>
                </a:pPr>
                <a:r>
                  <a:rPr lang="es-ES" sz="2000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s-ES" sz="3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["/>
                        <m:endChr m:val="]"/>
                        <m:ctrlPr>
                          <a:rPr lang="es-ES" sz="3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ES" sz="3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s-ES" sz="3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s-ES" sz="3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3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3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["/>
                        <m:endChr m:val="]"/>
                        <m:ctrlPr>
                          <a:rPr lang="es-ES" sz="3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ES" sz="3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s-ES" sz="3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es-ES" sz="3000" b="1" dirty="0" smtClean="0">
                  <a:solidFill>
                    <a:srgbClr val="0070C0"/>
                  </a:solidFill>
                </a:endParaRPr>
              </a:p>
              <a:p>
                <a:pPr algn="ctr">
                  <a:buNone/>
                </a:pPr>
                <a:endParaRPr lang="es-ES" sz="3000" b="1" dirty="0" smtClean="0">
                  <a:solidFill>
                    <a:srgbClr val="0070C0"/>
                  </a:solidFill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s-ES" sz="3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3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&lt;−</m:t>
                          </m:r>
                          <m:r>
                            <a:rPr lang="es-ES" sz="3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s-ES" sz="3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3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s-ES" sz="3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s-ES" sz="3000" b="1" dirty="0" smtClean="0">
                  <a:solidFill>
                    <a:srgbClr val="0070C0"/>
                  </a:solidFill>
                </a:endParaRPr>
              </a:p>
              <a:p>
                <a:pPr algn="ctr">
                  <a:buNone/>
                </a:pPr>
                <a:endParaRPr lang="es-ES" sz="3000" b="1" dirty="0" smtClean="0">
                  <a:solidFill>
                    <a:srgbClr val="0070C0"/>
                  </a:solidFill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s-ES" sz="3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s-ES" sz="3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s-ES" sz="3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3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s-ES" sz="3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s-ES" sz="3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3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s-ES" sz="3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s-ES" sz="3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3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3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s-ES" sz="3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s-ES" sz="3000" b="1" dirty="0" smtClean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endParaRPr lang="es-E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Tipificación de la variable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s-ES" dirty="0" smtClean="0"/>
              <a:t>Si lo que tenemos es una distribución normal N(µ,</a:t>
            </a:r>
            <a:r>
              <a:rPr lang="el-GR" dirty="0" smtClean="0"/>
              <a:t>σ</a:t>
            </a:r>
            <a:r>
              <a:rPr lang="es-ES" dirty="0" smtClean="0"/>
              <a:t>) cualquiera, y no una N(0,1), podemos transformar la primera en la segunda haciendo:</a:t>
            </a:r>
          </a:p>
          <a:p>
            <a:endParaRPr lang="es-ES" dirty="0"/>
          </a:p>
        </p:txBody>
      </p:sp>
      <p:pic>
        <p:nvPicPr>
          <p:cNvPr id="1026" name="Picture 2" descr="C:\Users\Vik\Desktop\Estadistica\Sin título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00504"/>
            <a:ext cx="1979602" cy="130046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Tipificación de la variable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s-ES" dirty="0" smtClean="0"/>
              <a:t>Ejemplo: la altura de un grupo de personas se ajusta a una normal de media 170 y de desviación 20. Calcula la probabilidad de encontrar una persona de menos de 150 centímetros de altura.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26" name="Picture 2" descr="C:\Users\Vik\Desktop\Estadistica\Sin título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00504"/>
            <a:ext cx="1979602" cy="1300468"/>
          </a:xfrm>
          <a:prstGeom prst="rect">
            <a:avLst/>
          </a:prstGeom>
          <a:noFill/>
        </p:spPr>
      </p:pic>
      <p:pic>
        <p:nvPicPr>
          <p:cNvPr id="2050" name="Picture 2" descr="C:\Users\Vik\Desktop\Estadistica\Sin título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500702"/>
            <a:ext cx="7653342" cy="95666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Calculos</a:t>
            </a:r>
            <a:r>
              <a:rPr lang="es-ES" dirty="0" smtClean="0"/>
              <a:t> con normales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395536" y="1484784"/>
            <a:ext cx="8496944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 smtClean="0"/>
              <a:t>La altura de los individuos de una población se modeliza con una normal de media 160cm y de desviación 20cm. Calcula la probabilidad de encontrar:</a:t>
            </a:r>
          </a:p>
          <a:p>
            <a:r>
              <a:rPr lang="es-ES" dirty="0"/>
              <a:t>	</a:t>
            </a:r>
            <a:r>
              <a:rPr lang="es-ES" dirty="0" smtClean="0"/>
              <a:t>a) Un individuo con altura menor que 160cm.</a:t>
            </a:r>
          </a:p>
          <a:p>
            <a:r>
              <a:rPr lang="es-ES" dirty="0"/>
              <a:t>	</a:t>
            </a:r>
            <a:r>
              <a:rPr lang="es-ES" dirty="0" smtClean="0"/>
              <a:t>b) Un individuo con altura menor de 180cm.</a:t>
            </a:r>
          </a:p>
          <a:p>
            <a:r>
              <a:rPr lang="es-ES" dirty="0"/>
              <a:t>	</a:t>
            </a:r>
            <a:r>
              <a:rPr lang="es-ES" dirty="0" smtClean="0"/>
              <a:t>c) Un individuo con altura superior a 150cm.</a:t>
            </a:r>
          </a:p>
          <a:p>
            <a:r>
              <a:rPr lang="es-ES" dirty="0"/>
              <a:t>	</a:t>
            </a:r>
            <a:r>
              <a:rPr lang="es-ES" dirty="0" smtClean="0"/>
              <a:t>d) Un individuo con altura entre 180 y 200cm.</a:t>
            </a:r>
          </a:p>
          <a:p>
            <a:endParaRPr lang="es-ES" dirty="0"/>
          </a:p>
          <a:p>
            <a:r>
              <a:rPr lang="es-ES" dirty="0" smtClean="0"/>
              <a:t>2. La duración de un medicamento se modeliza según una normal de media 6h y de desviación 30min. Calcula la probabilidad de que el medicamento dure entre 8 y 9h.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PASO DE BINOMIAL A NORMAL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algn="just"/>
                <a:r>
                  <a:rPr lang="es-ES" dirty="0" smtClean="0"/>
                  <a:t>En general, una </a:t>
                </a:r>
                <a:r>
                  <a:rPr lang="es-ES" dirty="0" err="1" smtClean="0"/>
                  <a:t>binomial</a:t>
                </a:r>
                <a:r>
                  <a:rPr lang="es-ES" dirty="0" smtClean="0"/>
                  <a:t> B(</a:t>
                </a:r>
                <a:r>
                  <a:rPr lang="es-ES" dirty="0" err="1" smtClean="0"/>
                  <a:t>n,p</a:t>
                </a:r>
                <a:r>
                  <a:rPr lang="es-ES" dirty="0" smtClean="0"/>
                  <a:t>) se puede aproximar a una normal, cuanto mayor es el producto 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s-ES" dirty="0" smtClean="0"/>
                  <a:t>. Se dice que si el producto 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s-ES" dirty="0" smtClean="0"/>
                  <a:t> y el producto 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𝑛𝑞</m:t>
                    </m:r>
                  </m:oMath>
                </a14:m>
                <a:r>
                  <a:rPr lang="es-ES" dirty="0" smtClean="0"/>
                  <a:t> es mayor que 5, la aproximación es casi perfecta</a:t>
                </a:r>
              </a:p>
              <a:p>
                <a:endParaRPr lang="es-ES" dirty="0" smtClean="0"/>
              </a:p>
              <a:p>
                <a:endParaRPr lang="es-ES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2" t="-1617" r="-17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2" descr="C:\Users\Vik\Desktop\Estadistica\250px-Binomial_Distributio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857520" cy="2731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9474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PASO DE BINOMIAL A NORMAL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s-ES" dirty="0" smtClean="0"/>
              <a:t>Sin embargo, pasamos de una variable DISCRETA a una variable CONTINUA. Se suele hacer el paso restando o sumando 0,5 a la variable discreta, para corregir esta diferencia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2" descr="C:\Users\Vik\Desktop\Estadistica\250px-Binomial_Distributio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857628"/>
            <a:ext cx="2857520" cy="2731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PASO DE BINOMIAL A NORMAL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s-ES" b="1" dirty="0" smtClean="0">
                    <a:solidFill>
                      <a:srgbClr val="0070C0"/>
                    </a:solidFill>
                  </a:rPr>
                  <a:t>Ejemplo: tiramos un dado 1000 veces. ¿Probabilidad de que el número de unos sea menor que 200?</a:t>
                </a:r>
              </a:p>
              <a:p>
                <a:pPr algn="just"/>
                <a:r>
                  <a:rPr lang="es-ES" dirty="0" smtClean="0">
                    <a:solidFill>
                      <a:srgbClr val="0070C0"/>
                    </a:solidFill>
                  </a:rPr>
                  <a:t>Para calcular este problema con la </a:t>
                </a:r>
                <a:r>
                  <a:rPr lang="es-ES" dirty="0" err="1" smtClean="0">
                    <a:solidFill>
                      <a:srgbClr val="0070C0"/>
                    </a:solidFill>
                  </a:rPr>
                  <a:t>binomial</a:t>
                </a:r>
                <a:r>
                  <a:rPr lang="es-ES" dirty="0" smtClean="0">
                    <a:solidFill>
                      <a:srgbClr val="0070C0"/>
                    </a:solidFill>
                  </a:rPr>
                  <a:t>, habría que hacer:</a:t>
                </a:r>
              </a:p>
              <a:p>
                <a:pPr>
                  <a:buNone/>
                </a:pPr>
                <a:r>
                  <a:rPr lang="es-ES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&lt;200</m:t>
                        </m:r>
                      </m:e>
                    </m:d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E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=199</m:t>
                        </m:r>
                      </m:e>
                    </m:d>
                  </m:oMath>
                </a14:m>
                <a:endParaRPr lang="es-ES" dirty="0" smtClean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endParaRPr lang="es-ES" dirty="0" smtClean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r>
                  <a:rPr lang="es-ES" dirty="0" smtClean="0">
                    <a:solidFill>
                      <a:srgbClr val="0070C0"/>
                    </a:solidFill>
                  </a:rPr>
                  <a:t>	Lo cual es un esfuerzo titánico.</a:t>
                </a:r>
              </a:p>
              <a:p>
                <a:endParaRPr lang="es-ES" dirty="0" smtClean="0"/>
              </a:p>
              <a:p>
                <a:endParaRPr lang="es-ES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2" t="-2695" r="-1754" b="-256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PASO DE BINOMIAL A NORMAL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algn="just"/>
                <a:r>
                  <a:rPr lang="es-ES" b="1" dirty="0" smtClean="0">
                    <a:solidFill>
                      <a:srgbClr val="0070C0"/>
                    </a:solidFill>
                  </a:rPr>
                  <a:t>Ejemplo: tiramos un dado 1000 veces. ¿Probabilidad de que el número de unos sea menor que 200?</a:t>
                </a:r>
              </a:p>
              <a:p>
                <a:r>
                  <a:rPr lang="es-ES" dirty="0" smtClean="0">
                    <a:solidFill>
                      <a:srgbClr val="0070C0"/>
                    </a:solidFill>
                  </a:rPr>
                  <a:t>Si suponemos que se ajusta a una normal, cuya media sería </a:t>
                </a:r>
                <a14:m>
                  <m:oMath xmlns:m="http://schemas.openxmlformats.org/officeDocument/2006/math"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µ=</m:t>
                    </m:r>
                    <m:r>
                      <a:rPr lang="es-ES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s-ES" dirty="0" smtClean="0">
                    <a:solidFill>
                      <a:srgbClr val="0070C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𝑛𝑝𝑞</m:t>
                        </m:r>
                      </m:e>
                    </m:rad>
                  </m:oMath>
                </a14:m>
                <a:r>
                  <a:rPr lang="es-ES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E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=0.16, </m:t>
                      </m:r>
                      <m:r>
                        <a:rPr lang="es-E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E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=0.84</m:t>
                      </m:r>
                    </m:oMath>
                  </m:oMathPara>
                </a14:m>
                <a:endParaRPr lang="es-ES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	µ=160, </m:t>
                      </m:r>
                      <m:r>
                        <a:rPr lang="el-GR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=11.59</m:t>
                      </m:r>
                    </m:oMath>
                  </m:oMathPara>
                </a14:m>
                <a:endParaRPr lang="es-ES" dirty="0" smtClean="0">
                  <a:solidFill>
                    <a:srgbClr val="0070C0"/>
                  </a:solidFill>
                </a:endParaRPr>
              </a:p>
              <a:p>
                <a:endParaRPr lang="es-ES" dirty="0" smtClean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2" t="-1617" r="-17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PASO DE BINOMIAL A NORMAL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algn="just"/>
                <a:r>
                  <a:rPr lang="es-ES" b="1" dirty="0" smtClean="0">
                    <a:solidFill>
                      <a:srgbClr val="0070C0"/>
                    </a:solidFill>
                  </a:rPr>
                  <a:t>Ejemplo: tiramos un dado 1000 veces. ¿Probabilidad de que el número de unos sea menor que 200?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µ=160, </m:t>
                      </m:r>
                      <m:r>
                        <a:rPr lang="el-GR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=11.59</m:t>
                      </m:r>
                    </m:oMath>
                  </m:oMathPara>
                </a14:m>
                <a:endParaRPr lang="es-ES" dirty="0" smtClean="0">
                  <a:solidFill>
                    <a:srgbClr val="0070C0"/>
                  </a:solidFill>
                </a:endParaRPr>
              </a:p>
              <a:p>
                <a:pPr algn="just"/>
                <a:r>
                  <a:rPr lang="es-ES" dirty="0" smtClean="0">
                    <a:solidFill>
                      <a:srgbClr val="0070C0"/>
                    </a:solidFill>
                  </a:rPr>
                  <a:t>Como </a:t>
                </a:r>
                <a14:m>
                  <m:oMath xmlns:m="http://schemas.openxmlformats.org/officeDocument/2006/math"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𝑛𝑞</m:t>
                    </m:r>
                  </m:oMath>
                </a14:m>
                <a:r>
                  <a:rPr lang="es-ES" dirty="0" smtClean="0">
                    <a:solidFill>
                      <a:srgbClr val="0070C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s-ES" dirty="0" smtClean="0">
                    <a:solidFill>
                      <a:srgbClr val="0070C0"/>
                    </a:solidFill>
                  </a:rPr>
                  <a:t> son mayores de 5, podemos suponer que se ajusta a una normal </a:t>
                </a:r>
                <a14:m>
                  <m:oMath xmlns:m="http://schemas.openxmlformats.org/officeDocument/2006/math"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(160,11.59)</m:t>
                    </m:r>
                  </m:oMath>
                </a14:m>
                <a:endParaRPr lang="es-ES" dirty="0" smtClean="0">
                  <a:solidFill>
                    <a:srgbClr val="0070C0"/>
                  </a:solidFill>
                </a:endParaRPr>
              </a:p>
              <a:p>
                <a:endParaRPr lang="es-ES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2" t="-1617" r="-17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V. DISCRETA VS V. CONTINUA</a:t>
            </a:r>
            <a:br>
              <a:rPr lang="es-ES" dirty="0" smtClean="0"/>
            </a:br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3 Marcador de contenido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98199390"/>
                  </p:ext>
                </p:extLst>
              </p:nvPr>
            </p:nvGraphicFramePr>
            <p:xfrm>
              <a:off x="304800" y="1554162"/>
              <a:ext cx="8696356" cy="47250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100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863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79593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Variable discreta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Variable continua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508">
                    <a:tc>
                      <a:txBody>
                        <a:bodyPr/>
                        <a:lstStyle/>
                        <a:p>
                          <a:r>
                            <a:rPr lang="es-ES" b="1" dirty="0" smtClean="0">
                              <a:solidFill>
                                <a:schemeClr val="tx1"/>
                              </a:solidFill>
                            </a:rPr>
                            <a:t>La suma de todos los posibles sucesos es la unidad (100%)</a:t>
                          </a:r>
                          <a:endParaRPr lang="es-E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b="1" dirty="0" smtClean="0">
                              <a:solidFill>
                                <a:schemeClr val="tx1"/>
                              </a:solidFill>
                            </a:rPr>
                            <a:t>El área de toda la figura es la unidad (100%)</a:t>
                          </a:r>
                          <a:endParaRPr lang="es-E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7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a:rPr lang="es-ES" b="1" i="1" baseline="-25000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nary>
                                <m:r>
                                  <a:rPr lang="es-ES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s-E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subHide m:val="on"/>
                                    <m:supHide m:val="on"/>
                                    <m:ctrlP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s-ES" b="1" i="1" dirty="0" err="1" smtClean="0">
                                        <a:latin typeface="Cambria Math" panose="02040503050406030204" pitchFamily="18" charset="0"/>
                                      </a:rPr>
                                      <m:t>𝒅𝒙</m:t>
                                    </m:r>
                                  </m:e>
                                </m:nary>
                                <m:r>
                                  <a:rPr lang="es-ES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s-E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75238">
                    <a:tc>
                      <a:txBody>
                        <a:bodyPr/>
                        <a:lstStyle/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3 Marcador de contenido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98199390"/>
                  </p:ext>
                </p:extLst>
              </p:nvPr>
            </p:nvGraphicFramePr>
            <p:xfrm>
              <a:off x="304800" y="1554162"/>
              <a:ext cx="8696356" cy="47250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10010"/>
                    <a:gridCol w="4786346"/>
                  </a:tblGrid>
                  <a:tr h="479593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Variable discreta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Variable continua</a:t>
                          </a:r>
                          <a:endParaRPr lang="es-ES" dirty="0"/>
                        </a:p>
                      </a:txBody>
                      <a:tcPr/>
                    </a:tc>
                  </a:tr>
                  <a:tr h="914508">
                    <a:tc>
                      <a:txBody>
                        <a:bodyPr/>
                        <a:lstStyle/>
                        <a:p>
                          <a:r>
                            <a:rPr lang="es-ES" b="1" dirty="0" smtClean="0">
                              <a:solidFill>
                                <a:schemeClr val="tx1"/>
                              </a:solidFill>
                            </a:rPr>
                            <a:t>La suma de todos los posibles sucesos es la unidad (100%)</a:t>
                          </a:r>
                          <a:endParaRPr lang="es-E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b="1" dirty="0" smtClean="0">
                              <a:solidFill>
                                <a:schemeClr val="tx1"/>
                              </a:solidFill>
                            </a:rPr>
                            <a:t>El área de toda la figura es la unidad (100%)</a:t>
                          </a:r>
                          <a:endParaRPr lang="es-E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75571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2" t="-187200" r="-122897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2038" t="-187200" r="-510" b="-340000"/>
                          </a:stretch>
                        </a:blipFill>
                      </a:tcPr>
                    </a:tc>
                  </a:tr>
                  <a:tr h="2575238">
                    <a:tc>
                      <a:txBody>
                        <a:bodyPr/>
                        <a:lstStyle/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 smtClean="0"/>
                        </a:p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3074" name="Picture 2" descr="C:\Users\Vik\Desktop\Estadistica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929066"/>
            <a:ext cx="2603500" cy="1600200"/>
          </a:xfrm>
          <a:prstGeom prst="rect">
            <a:avLst/>
          </a:prstGeom>
          <a:noFill/>
        </p:spPr>
      </p:pic>
      <p:pic>
        <p:nvPicPr>
          <p:cNvPr id="3075" name="Picture 3" descr="C:\Users\Vik\Desktop\Estadistica\images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71876"/>
            <a:ext cx="3568700" cy="228600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PASO DE BINOMIAL A NORMAL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es-ES" b="1" dirty="0" smtClean="0">
                    <a:solidFill>
                      <a:srgbClr val="0070C0"/>
                    </a:solidFill>
                  </a:rPr>
                  <a:t>Ejemplo: tiramos un dado 1000 veces. ¿Probabilidad de que el número de unos sea menor que 200?</a:t>
                </a:r>
              </a:p>
              <a:p>
                <a14:m>
                  <m:oMath xmlns:m="http://schemas.openxmlformats.org/officeDocument/2006/math"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&lt;200.5)</m:t>
                    </m:r>
                  </m:oMath>
                </a14:m>
                <a:r>
                  <a:rPr lang="es-ES" dirty="0" smtClean="0">
                    <a:solidFill>
                      <a:srgbClr val="0070C0"/>
                    </a:solidFill>
                  </a:rPr>
                  <a:t> en una normal </a:t>
                </a:r>
                <a14:m>
                  <m:oMath xmlns:m="http://schemas.openxmlformats.org/officeDocument/2006/math"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(160,11.59)</m:t>
                    </m:r>
                  </m:oMath>
                </a14:m>
                <a:endParaRPr lang="es-ES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&lt;3.49) </m:t>
                    </m:r>
                  </m:oMath>
                </a14:m>
                <a:r>
                  <a:rPr lang="es-ES" dirty="0" smtClean="0">
                    <a:solidFill>
                      <a:srgbClr val="0070C0"/>
                    </a:solidFill>
                  </a:rPr>
                  <a:t>en una normal </a:t>
                </a:r>
                <a14:m>
                  <m:oMath xmlns:m="http://schemas.openxmlformats.org/officeDocument/2006/math"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s-ES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s-E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&lt;3.49</m:t>
                        </m:r>
                      </m:e>
                    </m:d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=0.9997</m:t>
                    </m:r>
                    <m:r>
                      <a:rPr lang="es-E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99.97%</m:t>
                    </m:r>
                  </m:oMath>
                </a14:m>
                <a:endParaRPr lang="es-ES" dirty="0" smtClean="0">
                  <a:solidFill>
                    <a:srgbClr val="0070C0"/>
                  </a:solidFill>
                </a:endParaRPr>
              </a:p>
              <a:p>
                <a:pPr algn="just"/>
                <a:r>
                  <a:rPr lang="es-ES" dirty="0" smtClean="0">
                    <a:solidFill>
                      <a:srgbClr val="0070C0"/>
                    </a:solidFill>
                  </a:rPr>
                  <a:t>Es casi seguro que obtendremos menos de 200 unos.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2" t="-1617" r="-1754" b="-14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47660"/>
            <a:ext cx="8686800" cy="838200"/>
          </a:xfrm>
        </p:spPr>
        <p:txBody>
          <a:bodyPr/>
          <a:lstStyle/>
          <a:p>
            <a:pPr algn="ctr"/>
            <a:r>
              <a:rPr lang="es-ES" dirty="0" smtClean="0"/>
              <a:t>Función densidad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algn="just"/>
                <a:r>
                  <a:rPr lang="es-ES" dirty="0" smtClean="0"/>
                  <a:t>A la función que representa la probabilidad se le llama </a:t>
                </a:r>
                <a:r>
                  <a:rPr lang="es-ES" b="1" dirty="0" smtClean="0"/>
                  <a:t>función de densidad </a:t>
                </a:r>
                <a:r>
                  <a:rPr lang="es-ES" dirty="0" smtClean="0"/>
                  <a:t>o </a:t>
                </a:r>
                <a:r>
                  <a:rPr lang="es-ES" b="1" dirty="0" smtClean="0"/>
                  <a:t>función de probabilidad</a:t>
                </a:r>
                <a:r>
                  <a:rPr lang="es-ES" dirty="0" smtClean="0"/>
                  <a:t>. Se cumple que:</a:t>
                </a:r>
              </a:p>
              <a:p>
                <a:pPr marL="971550" lvl="1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s-E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s-E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dirty="0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s-ES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s-ES" b="1" dirty="0" smtClean="0"/>
                  <a:t> para todo x</a:t>
                </a:r>
              </a:p>
              <a:p>
                <a:pPr marL="971550" lvl="1" indent="-571500">
                  <a:buFont typeface="+mj-lt"/>
                  <a:buAutoNum type="romanLcPeriod"/>
                </a:pPr>
                <a:r>
                  <a:rPr lang="es-ES" b="1" dirty="0" smtClean="0"/>
                  <a:t>Área de </a:t>
                </a:r>
                <a14:m>
                  <m:oMath xmlns:m="http://schemas.openxmlformats.org/officeDocument/2006/math">
                    <m:r>
                      <a:rPr lang="es-E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s-E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s-ES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s-ES" b="1" dirty="0" smtClean="0"/>
              </a:p>
              <a:p>
                <a:pPr marL="971550" lvl="1" indent="-571500">
                  <a:buFont typeface="+mj-lt"/>
                  <a:buAutoNum type="romanLcPeriod"/>
                </a:pPr>
                <a:r>
                  <a:rPr lang="es-ES" b="1" dirty="0" smtClean="0"/>
                  <a:t>Probabilidad de un suceso fijo: </a:t>
                </a:r>
                <a14:m>
                  <m:oMath xmlns:m="http://schemas.openxmlformats.org/officeDocument/2006/math">
                    <m:r>
                      <a:rPr lang="es-ES" b="1" i="1" dirty="0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["/>
                        <m:endChr m:val="]"/>
                        <m:ctrlPr>
                          <a:rPr lang="es-E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ES" b="1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s-E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s-ES" b="1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2" t="-1617" r="-17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Función de distribución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Ejemplo:</a:t>
            </a:r>
          </a:p>
          <a:p>
            <a:pPr>
              <a:buNone/>
            </a:pPr>
            <a:r>
              <a:rPr lang="es-ES" dirty="0" smtClean="0"/>
              <a:t>La función: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Es una función de distribución de densidad.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098" name="Picture 2" descr="C:\Users\Vik\Desktop\Estadistica\Sin títul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71678"/>
            <a:ext cx="2425700" cy="990600"/>
          </a:xfrm>
          <a:prstGeom prst="rect">
            <a:avLst/>
          </a:prstGeom>
          <a:noFill/>
        </p:spPr>
      </p:pic>
      <p:pic>
        <p:nvPicPr>
          <p:cNvPr id="4099" name="Picture 3" descr="C:\Users\Vik\Desktop\Estadistica\Sin título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43380"/>
            <a:ext cx="1871681" cy="187168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3286116" y="4214818"/>
                <a:ext cx="4929222" cy="10911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400050" indent="-400050">
                  <a:buFont typeface="+mj-lt"/>
                  <a:buAutoNum type="romanLcPeriod"/>
                </a:pPr>
                <a:r>
                  <a:rPr lang="es-ES" b="1" dirty="0" smtClean="0">
                    <a:solidFill>
                      <a:srgbClr val="0070C0"/>
                    </a:solidFill>
                  </a:rPr>
                  <a:t>Área total: la de un triángulo:</a:t>
                </a:r>
              </a:p>
              <a:p>
                <a:pPr marL="400050" indent="-400050"/>
                <a:r>
                  <a:rPr lang="es-ES" b="1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s-E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s-E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s-E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s-E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· </m:t>
                        </m:r>
                        <m:rad>
                          <m:radPr>
                            <m:degHide m:val="on"/>
                            <m:ctrlPr>
                              <a:rPr lang="es-E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s-E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s-E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s-ES" b="1" dirty="0" smtClean="0">
                  <a:solidFill>
                    <a:srgbClr val="0070C0"/>
                  </a:solidFill>
                </a:endParaRPr>
              </a:p>
              <a:p>
                <a:pPr marL="400050" indent="-400050">
                  <a:buAutoNum type="romanLcPeriod" startAt="2"/>
                </a:pPr>
                <a14:m>
                  <m:oMath xmlns:m="http://schemas.openxmlformats.org/officeDocument/2006/math">
                    <m:r>
                      <a:rPr lang="es-E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s-E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≥</m:t>
                    </m:r>
                    <m:r>
                      <a:rPr lang="es-E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s-ES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16" y="4214818"/>
                <a:ext cx="4929222" cy="1091133"/>
              </a:xfrm>
              <a:prstGeom prst="rect">
                <a:avLst/>
              </a:prstGeom>
              <a:blipFill>
                <a:blip r:embed="rId4"/>
                <a:stretch>
                  <a:fillRect l="-865" t="-2793" b="-72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Función de distribución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Ejemplo:</a:t>
            </a:r>
          </a:p>
          <a:p>
            <a:pPr>
              <a:buNone/>
            </a:pPr>
            <a:r>
              <a:rPr lang="es-ES" dirty="0" smtClean="0"/>
              <a:t>La función: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Para hallar, por ejemplo, la probabilidad de que x sea menor o igual a uno: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098" name="Picture 2" descr="C:\Users\Vik\Desktop\Estadistica\Sin títul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71678"/>
            <a:ext cx="2425700" cy="9906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3286116" y="4214818"/>
                <a:ext cx="4929222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400050" indent="-4000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s-ES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s-E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s-E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E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s-E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E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s-E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E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s-E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s-E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16" y="4214818"/>
                <a:ext cx="492922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Vik\Desktop\Estadistica\Sin título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86256"/>
            <a:ext cx="1798612" cy="1798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286116" y="5143512"/>
            <a:ext cx="42148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Para funciones más complicadas (aquí todo son triángulos), hay que recurrir a la integral o a las TABLAS</a:t>
            </a:r>
            <a:endParaRPr lang="es-ES" b="1" dirty="0"/>
          </a:p>
        </p:txBody>
      </p:sp>
      <p:sp>
        <p:nvSpPr>
          <p:cNvPr id="10" name="9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Distribución normal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También llamada “campana de Gauss”, curva de Gauss o curva normal. Aparece en todas las ramas de la ciencia y de la sociología.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6146" name="Picture 2" descr="C:\Users\Vik\Desktop\Estadistica\Sin título-3.gif"/>
          <p:cNvPicPr>
            <a:picLocks noChangeAspect="1" noChangeArrowheads="1"/>
          </p:cNvPicPr>
          <p:nvPr/>
        </p:nvPicPr>
        <p:blipFill>
          <a:blip r:embed="rId2"/>
          <a:srcRect t="30000" b="36470"/>
          <a:stretch>
            <a:fillRect/>
          </a:stretch>
        </p:blipFill>
        <p:spPr bwMode="auto">
          <a:xfrm>
            <a:off x="500034" y="3143248"/>
            <a:ext cx="4324351" cy="135732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6150" name="Picture 6" descr="C:\Users\Vik\Desktop\Estadistica\gauss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357562"/>
            <a:ext cx="4572000" cy="297180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Normal n(0,1)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curva normal con la que se suele trabajar es aquella de media cero y desviación 1: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86058"/>
            <a:ext cx="6429420" cy="369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 probabilidades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2000" dirty="0" smtClean="0">
                <a:solidFill>
                  <a:srgbClr val="0070C0"/>
                </a:solidFill>
              </a:rPr>
              <a:t>Ejemplo: la altura de las aguas de Venecia se ajusta a una normal N(0,1). Calcula la probabilidad de que estas aguas estén a una altura por debajo de 1 metro.</a:t>
            </a:r>
          </a:p>
          <a:p>
            <a:pPr>
              <a:buNone/>
            </a:pPr>
            <a:endParaRPr lang="es-ES" sz="20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Vik\Desktop\Estadistica\Sin título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071810"/>
            <a:ext cx="5338682" cy="3067931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0003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7147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407193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42912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78631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514350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50069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85788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621507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57226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692945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7286644" y="142852"/>
            <a:ext cx="214314" cy="214314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7643834" y="142852"/>
            <a:ext cx="214314" cy="214314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85722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1214414" y="142852"/>
            <a:ext cx="214314" cy="214314"/>
          </a:xfrm>
          <a:prstGeom prst="rect">
            <a:avLst/>
          </a:prstGeom>
          <a:ln>
            <a:noFill/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157160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192879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2285984" y="142852"/>
            <a:ext cx="214314" cy="21431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264317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300036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3357554" y="142852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800102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8358214" y="142852"/>
            <a:ext cx="214314" cy="21431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Top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86" y="38100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503</TotalTime>
  <Words>1120</Words>
  <Application>Microsoft Office PowerPoint</Application>
  <PresentationFormat>Presentación en pantalla (4:3)</PresentationFormat>
  <Paragraphs>169</Paragraphs>
  <Slides>30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Calibri</vt:lpstr>
      <vt:lpstr>Cambria Math</vt:lpstr>
      <vt:lpstr>Franklin Gothic Book</vt:lpstr>
      <vt:lpstr>Franklin Gothic Medium</vt:lpstr>
      <vt:lpstr>Wingdings 2</vt:lpstr>
      <vt:lpstr>Viajes</vt:lpstr>
      <vt:lpstr>Distribuciones de variable continua</vt:lpstr>
      <vt:lpstr>V. DISCRETA VS V.Continua</vt:lpstr>
      <vt:lpstr>V. DISCRETA VS V. CONTINUA Características</vt:lpstr>
      <vt:lpstr>Función densidad</vt:lpstr>
      <vt:lpstr>Función de distribución</vt:lpstr>
      <vt:lpstr>Función de distribución</vt:lpstr>
      <vt:lpstr>Distribución normal</vt:lpstr>
      <vt:lpstr>Normal n(0,1)</vt:lpstr>
      <vt:lpstr>Cálculo de probabilidades</vt:lpstr>
      <vt:lpstr>Cálculo de probabilidades</vt:lpstr>
      <vt:lpstr>Cálculo de probabilidades</vt:lpstr>
      <vt:lpstr>Cálculo de probabilidades</vt:lpstr>
      <vt:lpstr>Cálculo de probabilidades</vt:lpstr>
      <vt:lpstr>Cálculo de probabilidades</vt:lpstr>
      <vt:lpstr>Cálculo de probabilidades</vt:lpstr>
      <vt:lpstr>Cálculo de probabilidades</vt:lpstr>
      <vt:lpstr>Cálculo de probabilidades</vt:lpstr>
      <vt:lpstr>Cálculo de probabilidades</vt:lpstr>
      <vt:lpstr>Cálculo de probabilidades</vt:lpstr>
      <vt:lpstr>Cálculo de probabilidades</vt:lpstr>
      <vt:lpstr>Cálculo de probabilidades</vt:lpstr>
      <vt:lpstr>Tipificación de la variable</vt:lpstr>
      <vt:lpstr>Tipificación de la variable</vt:lpstr>
      <vt:lpstr>Calculos con normales</vt:lpstr>
      <vt:lpstr>PASO DE BINOMIAL A NORMAL</vt:lpstr>
      <vt:lpstr>PASO DE BINOMIAL A NORMAL</vt:lpstr>
      <vt:lpstr>PASO DE BINOMIAL A NORMAL</vt:lpstr>
      <vt:lpstr>PASO DE BINOMIAL A NORMAL</vt:lpstr>
      <vt:lpstr>PASO DE BINOMIAL A NORMAL</vt:lpstr>
      <vt:lpstr>PASO DE BINOMIAL A NORMAL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Distribuciones de variable continua</dc:title>
  <dc:creator>Vik</dc:creator>
  <cp:lastModifiedBy>Victor Concejero Sanz</cp:lastModifiedBy>
  <cp:revision>23</cp:revision>
  <dcterms:created xsi:type="dcterms:W3CDTF">2011-05-26T16:02:28Z</dcterms:created>
  <dcterms:modified xsi:type="dcterms:W3CDTF">2019-05-02T09:25:31Z</dcterms:modified>
</cp:coreProperties>
</file>