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49"/>
  </p:notes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82" r:id="rId10"/>
    <p:sldId id="264" r:id="rId11"/>
    <p:sldId id="295" r:id="rId12"/>
    <p:sldId id="265" r:id="rId13"/>
    <p:sldId id="283" r:id="rId14"/>
    <p:sldId id="266" r:id="rId15"/>
    <p:sldId id="267" r:id="rId16"/>
    <p:sldId id="268" r:id="rId17"/>
    <p:sldId id="296" r:id="rId18"/>
    <p:sldId id="301" r:id="rId19"/>
    <p:sldId id="302" r:id="rId20"/>
    <p:sldId id="284" r:id="rId21"/>
    <p:sldId id="303" r:id="rId22"/>
    <p:sldId id="304" r:id="rId23"/>
    <p:sldId id="269" r:id="rId24"/>
    <p:sldId id="285" r:id="rId25"/>
    <p:sldId id="270" r:id="rId26"/>
    <p:sldId id="271" r:id="rId27"/>
    <p:sldId id="291" r:id="rId28"/>
    <p:sldId id="272" r:id="rId29"/>
    <p:sldId id="273" r:id="rId30"/>
    <p:sldId id="288" r:id="rId31"/>
    <p:sldId id="287" r:id="rId32"/>
    <p:sldId id="289" r:id="rId33"/>
    <p:sldId id="297" r:id="rId34"/>
    <p:sldId id="274" r:id="rId35"/>
    <p:sldId id="290" r:id="rId36"/>
    <p:sldId id="275" r:id="rId37"/>
    <p:sldId id="276" r:id="rId38"/>
    <p:sldId id="277" r:id="rId39"/>
    <p:sldId id="292" r:id="rId40"/>
    <p:sldId id="298" r:id="rId41"/>
    <p:sldId id="278" r:id="rId42"/>
    <p:sldId id="293" r:id="rId43"/>
    <p:sldId id="279" r:id="rId44"/>
    <p:sldId id="280" r:id="rId45"/>
    <p:sldId id="281" r:id="rId46"/>
    <p:sldId id="294" r:id="rId47"/>
    <p:sldId id="299" r:id="rId48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1717929-D21A-4751-93D8-2193C20C62C5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68EE436B-9477-413F-A935-D50E47DED10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887E-CFB3-47FC-9BF8-147531BFA6D7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0DFFEF-7C32-40E9-A0D2-1971CC8CAAD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116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63868-150A-4468-84F6-1CFACC214E75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58B79-4B53-4A91-A8CF-E119081F9E1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196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13F57-8B56-4D45-8BE6-6F5E379250A4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18D50-C7ED-46BB-B05E-6242FADCFC9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6886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E0330-43F9-4960-8BA0-4D0655A7A4B5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D9BE4-E48C-4C06-9E11-3CA7C7B6350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7443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BF79-A4F7-4288-BF81-05A04CA90873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C116E-E631-49DC-8FC4-2600DD9415E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62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D516-9BE9-45E9-9D36-157362F1CAF3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03CDE-EE8C-47F7-80F9-5E3AF495732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2218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582B-FC6E-41EF-9BB4-24662230C44D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C494E-5743-4D05-8667-70EB9C31C9D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451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DDEA-2C59-42F4-B449-691020093541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68001-74FB-40A3-A05D-012376FCA80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578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4C093-2068-498C-9B74-F12506C41440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01B8B-7071-4789-A555-429161C01B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3531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33A88-4AE7-4A84-860B-205E1ECD84C7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1AB6C-0050-4CBD-B897-4E2C290A07B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461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CC7D5-F2E3-42B7-A1CE-268063C63317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2939F-0165-4C1E-B2E5-54169F8AFE3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371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estilo de título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estilos de título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fld id="{BE358425-15F4-418A-BF16-E5B4E961815D}" type="datetimeFigureOut">
              <a:rPr lang="es-ES"/>
              <a:pPr>
                <a:defRPr/>
              </a:pPr>
              <a:t>09/11/2021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2EEACC8-ED48-43E0-B720-3AC0D3280EC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0" r:id="rId2"/>
    <p:sldLayoutId id="2147483799" r:id="rId3"/>
    <p:sldLayoutId id="2147483798" r:id="rId4"/>
    <p:sldLayoutId id="2147483797" r:id="rId5"/>
    <p:sldLayoutId id="2147483796" r:id="rId6"/>
    <p:sldLayoutId id="2147483795" r:id="rId7"/>
    <p:sldLayoutId id="2147483794" r:id="rId8"/>
    <p:sldLayoutId id="2147483793" r:id="rId9"/>
    <p:sldLayoutId id="2147483792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luster.ikt.es/datos/imagenes/appcodimg_18/2009116101032admincluster_Anexo%202%20logo%20cluster%20alimentaci%C3%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00188"/>
            <a:ext cx="622458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52186" y="0"/>
            <a:ext cx="8657691" cy="14465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Unidad 2.- La alimentación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Y la nutrición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 de flecha"/>
          <p:cNvCxnSpPr/>
          <p:nvPr/>
        </p:nvCxnSpPr>
        <p:spPr>
          <a:xfrm>
            <a:off x="4716463" y="3041650"/>
            <a:ext cx="0" cy="38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3779838" y="3429000"/>
            <a:ext cx="18002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NUTRIENTES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4679950" y="4005263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1547813" y="4221163"/>
            <a:ext cx="6119812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547813" y="42926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7667625" y="4257675"/>
            <a:ext cx="0" cy="39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179388" y="4454525"/>
            <a:ext cx="4321175" cy="221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OBTENER ENERGÍA: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alimento nos proporciona glúcidos, lípidos, proteínas…aportando energía en función de sus componentes.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energía obtenida se mide en Kilocalorías (+ grasas).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nuestras células se descomponen las grasas y los glúcidos, y si no los proteínas, así la célula coge la energía de esa rotura.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679950" y="4475163"/>
            <a:ext cx="4392613" cy="219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FABRICAR MOLÉCULAS: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la digestión y en las células, se descomponen los nutrientes. Por ejemplo las proteínas se descomponen en aminoácidos.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célula esos aminoácidos se utilizan individualmente o agrupándolos formando nuevas proteínas o sustancias.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50825" y="701675"/>
            <a:ext cx="42497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UTILIDAD DE LOS NUTRIENTES</a:t>
            </a:r>
          </a:p>
        </p:txBody>
      </p:sp>
      <p:pic>
        <p:nvPicPr>
          <p:cNvPr id="15371" name="Picture 2" descr="http://www.saludyfitness.conexito.info/wp-content/uploads/2011/03/miner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033463"/>
            <a:ext cx="33051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28572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64291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00010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35729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250825" y="701675"/>
            <a:ext cx="42497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UTILIDAD DE LOS NUTRIENTES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28572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64291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00010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35729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395" name="20 CuadroTexto"/>
          <p:cNvSpPr txBox="1">
            <a:spLocks noChangeArrowheads="1"/>
          </p:cNvSpPr>
          <p:nvPr/>
        </p:nvSpPr>
        <p:spPr bwMode="auto">
          <a:xfrm>
            <a:off x="1000125" y="1643063"/>
            <a:ext cx="7000875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700" dirty="0" smtClean="0"/>
              <a:t>Actividades propuestas</a:t>
            </a:r>
            <a:endParaRPr lang="es-ES" altLang="es-ES" sz="2700" dirty="0"/>
          </a:p>
        </p:txBody>
      </p:sp>
      <p:pic>
        <p:nvPicPr>
          <p:cNvPr id="16396" name="Picture 2" descr="C:\Users\Vik\Desktop\VICTOR\0. COLEGIO\CASVI\Animados\estudiantes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357438"/>
            <a:ext cx="1504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C:\Users\Vik\Desktop\VICTOR\0. COLEGIO\CASVI\Animados\estudiantes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262188"/>
            <a:ext cx="59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vivir-sano.net/wp-content/uploads/di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286000"/>
            <a:ext cx="4857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86125" y="928688"/>
            <a:ext cx="2000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 dieta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vivir-sano.net/wp-content/uploads/di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785938"/>
            <a:ext cx="43751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950" y="669925"/>
            <a:ext cx="89281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DIETA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nuestro organismo necesita energía y nutrientes que le permitan crear y renovar estructuras.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Definimos dieta como la cantidad y tipo de alimentos que consumimos diariamente. La dieta puede ser saludable o no. Enfermedades.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7950" y="5500688"/>
            <a:ext cx="88566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Depende de la edad, sexo, época del año, actividad física. Debe ser </a:t>
            </a:r>
            <a:r>
              <a:rPr lang="es-E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equilibrada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esta es la que aporta al organismo la cantidad necesaria de energía y nutrientes. </a:t>
            </a:r>
            <a:r>
              <a:rPr lang="es-E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Saludable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1448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78605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14324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42886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7167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0043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0825" y="754063"/>
            <a:ext cx="84978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CLASIFICACIÓN DE LOS ALIMENTOS: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 clasifican en función de su origen y de los nutrientes que aportan.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RUEDA DE LOS ALIMENTOS: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16463" y="1835150"/>
            <a:ext cx="4319587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 – 7 Grupos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Los colores de los grupos indican la función de los alimentos para el organismo.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Tienen distinto tamaño en función de su importancia.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Interior = mayor frecuencia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necesaria en una dieta equilibrada el AGUA y la ACTIVIDAD FÍSICA.</a:t>
            </a:r>
          </a:p>
        </p:txBody>
      </p:sp>
      <p:pic>
        <p:nvPicPr>
          <p:cNvPr id="19460" name="Picture 8" descr="http://biocuidados.files.wordpress.com/2009/09/rueda_alimentos_cuidatulinea.jpg?w=470&amp;h=5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66863"/>
            <a:ext cx="44767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1448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8605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4324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42886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7167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50043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ietasana.es/wp-content/imagenes/Rueda_Alimentos_SED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1488"/>
            <a:ext cx="522128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1547813" y="3573463"/>
            <a:ext cx="8032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1619250" y="1268413"/>
            <a:ext cx="31686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6300788" y="1412875"/>
            <a:ext cx="1079500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6840538" y="3213100"/>
            <a:ext cx="7556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6732588" y="4437063"/>
            <a:ext cx="576262" cy="1008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1692275" y="5013325"/>
            <a:ext cx="1008063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07950" y="3351213"/>
            <a:ext cx="15113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 I: Cereales, patatas, azúcar. Dan Hidratos de Carbono, energía.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07950" y="884238"/>
            <a:ext cx="15113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 II: Aceites, mantequillas. Proporcionan lípidos. Energía.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400925" y="895350"/>
            <a:ext cx="1511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 III: Carnes, pescados, huevos, legumbres. Dan principalmente proteínas. Estructurales.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7596188" y="2773363"/>
            <a:ext cx="15128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 IV: Lácteos. Dan proteínas y minerales, como el calcio. Estructurales.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7326313" y="5441950"/>
            <a:ext cx="151288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 V: Verduras y hortalizas. Dan vitaminas y minerales. Estructurales y reguladores.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14300" y="5462588"/>
            <a:ext cx="15128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 VI: Frutas. Dan vitaminas y minerales. Reguladoras y estructurales.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1448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78605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14324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42886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207167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50043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ietasana.es/wp-content/imagenes/Rueda_Alimentos_SED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2035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08400" y="1322388"/>
            <a:ext cx="532765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PARA ELABORAR UN DIETA EQUILIBRADA: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MIXTA, alimentos de todos los grupos.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PROPORCIONAR ENERGÍA para nuestra actividad diaria.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DISTRIBUIR LA PROCEDENCIA DE LA ENERGÍA, 55-60% glúcidos. 25-30% grasa y 10-15% proteínas.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GRASAS DE ORIGEN VEGETAL Y PESCADOS AZULES (caballa, sardina, atún).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 MAS DE UN 40% DE PROTEÍNA.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FIBRA VEGETAL, aunque no la digerimos mejora la motilidad intestinal.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1448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78605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14324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42886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7167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50043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1448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2535" name="10 CuadroTexto"/>
          <p:cNvSpPr txBox="1">
            <a:spLocks noChangeArrowheads="1"/>
          </p:cNvSpPr>
          <p:nvPr/>
        </p:nvSpPr>
        <p:spPr bwMode="auto">
          <a:xfrm>
            <a:off x="1000125" y="1643063"/>
            <a:ext cx="7000875" cy="30008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700" dirty="0" smtClean="0"/>
              <a:t>- Actividad</a:t>
            </a:r>
            <a:r>
              <a:rPr lang="es-ES" altLang="es-ES" sz="2700" dirty="0"/>
              <a:t>: confecciona una lista con al menos 5 alimentos pertenecientes a cada grupo alimenticio.</a:t>
            </a:r>
          </a:p>
          <a:p>
            <a:pPr eaLnBrk="1" hangingPunct="1"/>
            <a:endParaRPr lang="es-ES" altLang="es-ES" sz="2700" dirty="0"/>
          </a:p>
          <a:p>
            <a:pPr eaLnBrk="1" hangingPunct="1">
              <a:buFontTx/>
              <a:buChar char="-"/>
            </a:pPr>
            <a:r>
              <a:rPr lang="es-ES" altLang="es-ES" sz="2700" dirty="0"/>
              <a:t>Voluntario: Elaborar un menú para una semana en la que se incluyan los datos sobre los nutrientes que dicha dieta aporta al organismo.</a:t>
            </a:r>
          </a:p>
        </p:txBody>
      </p:sp>
      <p:pic>
        <p:nvPicPr>
          <p:cNvPr id="22536" name="Picture 2" descr="C:\Users\Vik\Desktop\VICTOR\0. COLEGIO\CASVI\Animados\estudiantes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357813"/>
            <a:ext cx="1504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C:\Users\Vik\Desktop\VICTOR\0. COLEGIO\CASVI\Animados\estudiantes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262563"/>
            <a:ext cx="59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278605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14324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42886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07167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50043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1448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3559" name="15 Rectángulo"/>
          <p:cNvSpPr>
            <a:spLocks noChangeArrowheads="1"/>
          </p:cNvSpPr>
          <p:nvPr/>
        </p:nvSpPr>
        <p:spPr bwMode="auto">
          <a:xfrm>
            <a:off x="0" y="1785938"/>
            <a:ext cx="8820150" cy="3662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dirty="0"/>
              <a:t> 		Huevo		Patata		Pan		Leche	</a:t>
            </a:r>
          </a:p>
          <a:p>
            <a:pPr eaLnBrk="1" hangingPunct="1"/>
            <a:r>
              <a:rPr lang="es-ES" altLang="es-ES" dirty="0"/>
              <a:t>Agua		75.2		80.6		34.6		89	</a:t>
            </a:r>
          </a:p>
          <a:p>
            <a:pPr eaLnBrk="1" hangingPunct="1"/>
            <a:r>
              <a:rPr lang="pt-BR" altLang="es-ES" dirty="0"/>
              <a:t>Proteínas	1.93		0.23		1.44		0.38	</a:t>
            </a:r>
          </a:p>
          <a:p>
            <a:pPr eaLnBrk="1" hangingPunct="1"/>
            <a:r>
              <a:rPr lang="es-ES" altLang="es-ES" dirty="0"/>
              <a:t>Glúcidos		0.68		16.1		51.5		4.7	</a:t>
            </a:r>
          </a:p>
          <a:p>
            <a:pPr eaLnBrk="1" hangingPunct="1"/>
            <a:r>
              <a:rPr lang="es-ES" altLang="es-ES" dirty="0"/>
              <a:t>Lípidos		12.1		0.21		1.6		3.8	</a:t>
            </a:r>
          </a:p>
          <a:p>
            <a:pPr eaLnBrk="1" hangingPunct="1"/>
            <a:r>
              <a:rPr lang="it-IT" altLang="es-ES" dirty="0"/>
              <a:t>Fibra		0		1.8		3.5		0	</a:t>
            </a:r>
          </a:p>
          <a:p>
            <a:pPr eaLnBrk="1" hangingPunct="1"/>
            <a:r>
              <a:rPr lang="it-IT" altLang="es-ES" dirty="0"/>
              <a:t>Calcio		0.0562		0.0072		0.056		0.124	</a:t>
            </a:r>
          </a:p>
          <a:p>
            <a:pPr eaLnBrk="1" hangingPunct="1"/>
            <a:r>
              <a:rPr lang="it-IT" altLang="es-ES" dirty="0"/>
              <a:t>Magnesio	0.0121		0.0199		0.0251		0.0116	</a:t>
            </a:r>
          </a:p>
          <a:p>
            <a:pPr eaLnBrk="1" hangingPunct="1"/>
            <a:r>
              <a:rPr lang="fi-FI" altLang="es-ES" dirty="0"/>
              <a:t>Hierro		0.0022		0.00078		0.0016		0.00009	</a:t>
            </a:r>
          </a:p>
          <a:p>
            <a:pPr eaLnBrk="1" hangingPunct="1"/>
            <a:r>
              <a:rPr lang="es-ES" altLang="es-ES" dirty="0"/>
              <a:t>Yodo		0.000013	0.000004	0.000005	0.000009	</a:t>
            </a:r>
          </a:p>
          <a:p>
            <a:pPr eaLnBrk="1" hangingPunct="1"/>
            <a:r>
              <a:rPr lang="es-ES" altLang="es-ES" dirty="0"/>
              <a:t>Cinc		0.002		0.00027		0.00061		0.00055	</a:t>
            </a:r>
          </a:p>
          <a:p>
            <a:pPr eaLnBrk="1" hangingPunct="1"/>
            <a:r>
              <a:rPr lang="es-ES" altLang="es-ES" dirty="0"/>
              <a:t>Vitaminas	0.2317		0.0212		0.00189		0.0486	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07167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8605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14324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42886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3564" name="20 CuadroTexto"/>
          <p:cNvSpPr txBox="1">
            <a:spLocks noChangeArrowheads="1"/>
          </p:cNvSpPr>
          <p:nvPr/>
        </p:nvSpPr>
        <p:spPr bwMode="auto">
          <a:xfrm>
            <a:off x="1643063" y="857250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3600" dirty="0">
                <a:solidFill>
                  <a:srgbClr val="FFFF00"/>
                </a:solidFill>
              </a:rPr>
              <a:t>SEDCA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50043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1448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graphicFrame>
        <p:nvGraphicFramePr>
          <p:cNvPr id="1026" name="9 Gráfico"/>
          <p:cNvGraphicFramePr>
            <a:graphicFrameLocks/>
          </p:cNvGraphicFramePr>
          <p:nvPr/>
        </p:nvGraphicFramePr>
        <p:xfrm>
          <a:off x="571500" y="785813"/>
          <a:ext cx="8215313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imgW="8212024" imgH="5572227" progId="Excel.Chart.8">
                  <p:embed/>
                </p:oleObj>
              </mc:Choice>
              <mc:Fallback>
                <p:oleObj r:id="rId3" imgW="8212024" imgH="5572227" progId="Excel.Chart.8">
                  <p:embed/>
                  <p:pic>
                    <p:nvPicPr>
                      <p:cNvPr id="0" name="9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785813"/>
                        <a:ext cx="8215313" cy="557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Rectángulo"/>
          <p:cNvSpPr/>
          <p:nvPr/>
        </p:nvSpPr>
        <p:spPr>
          <a:xfrm>
            <a:off x="207167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2886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8605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14324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50043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84438" y="188913"/>
            <a:ext cx="424815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2.- La alimentación y la nutrición.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1550" y="1268413"/>
            <a:ext cx="230505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65200" y="1916113"/>
            <a:ext cx="230505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7500" y="3021013"/>
            <a:ext cx="1662113" cy="316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Tipos, agua, sales minerales, lípidos, glúcidos, proteínas, vitaminas…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84438" y="3068638"/>
            <a:ext cx="1439862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Obtenemos energía.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Fabricamos moléculas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95738" y="1412875"/>
            <a:ext cx="1439862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924300" y="4508500"/>
            <a:ext cx="1511300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Rueda de los alimentos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24525" y="1412875"/>
            <a:ext cx="1727200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Enfermedades de origen alimentario: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Desnutrición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Sobrenutrición</a:t>
            </a: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Carencias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Intoxicaciones.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857875" y="4271963"/>
            <a:ext cx="13811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Conservación de alimentos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358063" y="4271963"/>
            <a:ext cx="1643062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Comercialización y manipulación de alimentos.</a:t>
            </a:r>
          </a:p>
        </p:txBody>
      </p:sp>
      <p:cxnSp>
        <p:nvCxnSpPr>
          <p:cNvPr id="15" name="14 Conector recto"/>
          <p:cNvCxnSpPr>
            <a:stCxn id="4" idx="2"/>
          </p:cNvCxnSpPr>
          <p:nvPr/>
        </p:nvCxnSpPr>
        <p:spPr>
          <a:xfrm>
            <a:off x="4608513" y="765175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539750" y="1089025"/>
            <a:ext cx="4068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608513" y="1089025"/>
            <a:ext cx="3563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172450" y="1089025"/>
            <a:ext cx="0" cy="318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6443663" y="3681413"/>
            <a:ext cx="1728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6443663" y="3681413"/>
            <a:ext cx="0" cy="590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9" idx="2"/>
            <a:endCxn id="10" idx="0"/>
          </p:cNvCxnSpPr>
          <p:nvPr/>
        </p:nvCxnSpPr>
        <p:spPr>
          <a:xfrm flipH="1">
            <a:off x="4679950" y="2565400"/>
            <a:ext cx="36513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539750" y="1089025"/>
            <a:ext cx="0" cy="1931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endCxn id="5" idx="1"/>
          </p:cNvCxnSpPr>
          <p:nvPr/>
        </p:nvCxnSpPr>
        <p:spPr>
          <a:xfrm>
            <a:off x="539750" y="1412875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endCxn id="6" idx="1"/>
          </p:cNvCxnSpPr>
          <p:nvPr/>
        </p:nvCxnSpPr>
        <p:spPr>
          <a:xfrm>
            <a:off x="539750" y="2060575"/>
            <a:ext cx="425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1979613" y="3536950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659563" y="1106488"/>
            <a:ext cx="0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107950" y="1196975"/>
            <a:ext cx="8921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Definición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142875" y="1857375"/>
            <a:ext cx="8572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Definición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552450" y="2674938"/>
            <a:ext cx="9953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Extraemos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1990725" y="3328988"/>
            <a:ext cx="50958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 ellos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4140200" y="1103313"/>
            <a:ext cx="11525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Basadas en la 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4211638" y="3681413"/>
            <a:ext cx="1431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 explica con la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5832475" y="1106488"/>
            <a:ext cx="1800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Presentan riesgos como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7885113" y="2943225"/>
            <a:ext cx="973137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necesario en los alimentos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00438" y="928688"/>
            <a:ext cx="53276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Algunas dietas importantes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643313" y="2428875"/>
            <a:ext cx="5040312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DIETA MEDITERRANEA: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Equilibrada y saludable. Alimentos de origen </a:t>
            </a:r>
            <a:r>
              <a:rPr lang="es-E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vegetal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Cereales, frutas, verduras, aceite de olive (fuente de grasa), carne de cerdo y vaca en poca proporción. Mas legumbres y pescados, fuentes de proteínas.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DIETA VEGETARIANA: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Ingestión solo de alimentos de origen vegetal.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Para ser equilibrada, debe incluir algunos nutrientes como los huevos o la leche, que contienen nutrientes que no tienen los vegetales.</a:t>
            </a:r>
          </a:p>
        </p:txBody>
      </p:sp>
      <p:pic>
        <p:nvPicPr>
          <p:cNvPr id="24580" name="Picture 2" descr="http://3.bp.blogspot.com/_OmBqpgucjQw/TPvQoUHG84I/AAAAAAAAABI/UOjEZVZimUA/s1600/DSC03831.JP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71688"/>
            <a:ext cx="2873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www.nutricion.pro/wp-content/uploads/2011/02/V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29063"/>
            <a:ext cx="22574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1448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7167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42886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8605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14324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50043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50" y="500063"/>
            <a:ext cx="5327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Dieta mediterránea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643313" y="2428875"/>
            <a:ext cx="50403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25604" name="Picture 2" descr="http://3.bp.blogspot.com/_OmBqpgucjQw/TPvQoUHG84I/AAAAAAAAABI/UOjEZVZimUA/s1600/DSC03831.JP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71688"/>
            <a:ext cx="2873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1448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25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7500" r="37500" b="9166"/>
          <a:stretch>
            <a:fillRect/>
          </a:stretch>
        </p:blipFill>
        <p:spPr bwMode="auto">
          <a:xfrm>
            <a:off x="3286125" y="1049338"/>
            <a:ext cx="5286375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07167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42886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8605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14324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50043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50" y="500063"/>
            <a:ext cx="5327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Análisis de la manzana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643313" y="1714500"/>
            <a:ext cx="5040312" cy="46164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1600" dirty="0">
                <a:cs typeface="Arial" charset="0"/>
              </a:rPr>
              <a:t>Los principales valores nutricionales de la manzana son los siguientes por cada 100g:</a:t>
            </a:r>
          </a:p>
          <a:p>
            <a:pPr>
              <a:defRPr/>
            </a:pPr>
            <a:r>
              <a:rPr lang="es-ES" sz="1600" dirty="0">
                <a:cs typeface="Arial" charset="0"/>
              </a:rPr>
              <a:t>- Agua 84 g.</a:t>
            </a:r>
          </a:p>
          <a:p>
            <a:pPr>
              <a:defRPr/>
            </a:pPr>
            <a:r>
              <a:rPr lang="es-ES" sz="1600" dirty="0">
                <a:cs typeface="Arial" charset="0"/>
              </a:rPr>
              <a:t>- Calorías 59 </a:t>
            </a:r>
            <a:r>
              <a:rPr lang="es-ES" sz="1600" dirty="0" err="1">
                <a:cs typeface="Arial" charset="0"/>
              </a:rPr>
              <a:t>kcal</a:t>
            </a:r>
            <a:r>
              <a:rPr lang="es-ES" sz="1600" dirty="0">
                <a:cs typeface="Arial" charset="0"/>
              </a:rPr>
              <a:t>.</a:t>
            </a:r>
          </a:p>
          <a:p>
            <a:pPr>
              <a:defRPr/>
            </a:pPr>
            <a:r>
              <a:rPr lang="es-ES" sz="1600" dirty="0">
                <a:cs typeface="Arial" charset="0"/>
              </a:rPr>
              <a:t>- Carbohidratos 15 g.</a:t>
            </a:r>
          </a:p>
          <a:p>
            <a:pPr>
              <a:defRPr/>
            </a:pPr>
            <a:r>
              <a:rPr lang="es-ES" sz="1600" dirty="0">
                <a:cs typeface="Arial" charset="0"/>
              </a:rPr>
              <a:t>- Proteínas 0.19 g.</a:t>
            </a:r>
          </a:p>
          <a:p>
            <a:pPr>
              <a:defRPr/>
            </a:pPr>
            <a:r>
              <a:rPr lang="es-ES" sz="1600" dirty="0">
                <a:cs typeface="Arial" charset="0"/>
              </a:rPr>
              <a:t>- Fibras 2.7 g.</a:t>
            </a:r>
          </a:p>
          <a:p>
            <a:pPr>
              <a:defRPr/>
            </a:pPr>
            <a:r>
              <a:rPr lang="es-ES" sz="1600" dirty="0">
                <a:cs typeface="Arial" charset="0"/>
              </a:rPr>
              <a:t>- Lípidos 0,4 g.</a:t>
            </a:r>
          </a:p>
          <a:p>
            <a:pPr>
              <a:defRPr/>
            </a:pPr>
            <a:r>
              <a:rPr lang="es-ES" sz="1600" dirty="0">
                <a:cs typeface="Arial" charset="0"/>
              </a:rPr>
              <a:t>- Potasio 115 </a:t>
            </a:r>
            <a:r>
              <a:rPr lang="es-ES" sz="1600" dirty="0" err="1">
                <a:cs typeface="Arial" charset="0"/>
              </a:rPr>
              <a:t>mg.</a:t>
            </a:r>
            <a:endParaRPr lang="es-ES" sz="1600" dirty="0">
              <a:cs typeface="Arial" charset="0"/>
            </a:endParaRPr>
          </a:p>
          <a:p>
            <a:pPr>
              <a:defRPr/>
            </a:pPr>
            <a:r>
              <a:rPr lang="es-ES" sz="1600" dirty="0">
                <a:cs typeface="Arial" charset="0"/>
              </a:rPr>
              <a:t>- Calcio 7 </a:t>
            </a:r>
            <a:r>
              <a:rPr lang="es-ES" sz="1600" dirty="0" err="1">
                <a:cs typeface="Arial" charset="0"/>
              </a:rPr>
              <a:t>mg.</a:t>
            </a:r>
            <a:endParaRPr lang="es-ES" sz="1600" dirty="0">
              <a:cs typeface="Arial" charset="0"/>
            </a:endParaRPr>
          </a:p>
          <a:p>
            <a:pPr>
              <a:defRPr/>
            </a:pPr>
            <a:r>
              <a:rPr lang="es-ES" sz="1600" dirty="0">
                <a:cs typeface="Arial" charset="0"/>
              </a:rPr>
              <a:t>- Fósforo 7 </a:t>
            </a:r>
            <a:r>
              <a:rPr lang="es-ES" sz="1600" dirty="0" err="1">
                <a:cs typeface="Arial" charset="0"/>
              </a:rPr>
              <a:t>mg.</a:t>
            </a:r>
            <a:endParaRPr lang="es-ES" sz="1600" dirty="0">
              <a:cs typeface="Arial" charset="0"/>
            </a:endParaRPr>
          </a:p>
          <a:p>
            <a:pPr>
              <a:defRPr/>
            </a:pPr>
            <a:r>
              <a:rPr lang="es-ES" sz="1600" dirty="0">
                <a:cs typeface="Arial" charset="0"/>
              </a:rPr>
              <a:t>- Magnesio 5 </a:t>
            </a:r>
            <a:r>
              <a:rPr lang="es-ES" sz="1600" dirty="0" err="1">
                <a:cs typeface="Arial" charset="0"/>
              </a:rPr>
              <a:t>mg.</a:t>
            </a:r>
            <a:endParaRPr lang="es-ES" sz="1600" dirty="0">
              <a:cs typeface="Arial" charset="0"/>
            </a:endParaRPr>
          </a:p>
          <a:p>
            <a:pPr>
              <a:defRPr/>
            </a:pPr>
            <a:r>
              <a:rPr lang="es-ES" sz="1600" dirty="0">
                <a:cs typeface="Arial" charset="0"/>
              </a:rPr>
              <a:t>- Azufre 5 </a:t>
            </a:r>
            <a:r>
              <a:rPr lang="es-ES" sz="1600" dirty="0" err="1">
                <a:cs typeface="Arial" charset="0"/>
              </a:rPr>
              <a:t>mg.</a:t>
            </a:r>
            <a:endParaRPr lang="es-ES" sz="1600" dirty="0">
              <a:cs typeface="Arial" charset="0"/>
            </a:endParaRPr>
          </a:p>
          <a:p>
            <a:pPr>
              <a:defRPr/>
            </a:pPr>
            <a:r>
              <a:rPr lang="es-ES" sz="1600" dirty="0">
                <a:cs typeface="Arial" charset="0"/>
              </a:rPr>
              <a:t>- Hierro 0,18 </a:t>
            </a:r>
            <a:r>
              <a:rPr lang="es-ES" sz="1600" dirty="0" err="1">
                <a:cs typeface="Arial" charset="0"/>
              </a:rPr>
              <a:t>mg.</a:t>
            </a:r>
            <a:endParaRPr lang="es-ES" sz="1600" dirty="0">
              <a:cs typeface="Arial" charset="0"/>
            </a:endParaRPr>
          </a:p>
          <a:p>
            <a:pPr>
              <a:defRPr/>
            </a:pPr>
            <a:r>
              <a:rPr lang="es-ES" sz="1600" dirty="0">
                <a:cs typeface="Arial" charset="0"/>
              </a:rPr>
              <a:t>- Vitamina B3 (Niacina) 0, 17 </a:t>
            </a:r>
            <a:r>
              <a:rPr lang="es-ES" sz="1600" dirty="0" err="1">
                <a:cs typeface="Arial" charset="0"/>
              </a:rPr>
              <a:t>mg.</a:t>
            </a:r>
            <a:endParaRPr lang="es-ES" sz="1600" dirty="0">
              <a:cs typeface="Arial" charset="0"/>
            </a:endParaRPr>
          </a:p>
          <a:p>
            <a:pPr>
              <a:defRPr/>
            </a:pPr>
            <a:r>
              <a:rPr lang="es-ES" sz="1600" dirty="0">
                <a:cs typeface="Arial" charset="0"/>
              </a:rPr>
              <a:t>- Vitamina A 53 U.I.</a:t>
            </a:r>
          </a:p>
          <a:p>
            <a:pPr>
              <a:defRPr/>
            </a:pPr>
            <a:r>
              <a:rPr lang="es-ES" sz="1600" dirty="0">
                <a:cs typeface="Arial" charset="0"/>
              </a:rPr>
              <a:t>- Vitamina E 0,4 </a:t>
            </a:r>
            <a:r>
              <a:rPr lang="es-ES" sz="1600" dirty="0" err="1">
                <a:cs typeface="Arial" charset="0"/>
              </a:rPr>
              <a:t>mg.</a:t>
            </a:r>
            <a:endParaRPr lang="es-ES" sz="1600" dirty="0"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1448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7167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42886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8605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14324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500430" y="14285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26638" name="Picture 2" descr="http://www.losmedicamentos.net/consejos/wp-content/uploads/2011/07/Manz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14500"/>
            <a:ext cx="32861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20 CuadroTexto"/>
          <p:cNvSpPr txBox="1">
            <a:spLocks noChangeArrowheads="1"/>
          </p:cNvSpPr>
          <p:nvPr/>
        </p:nvSpPr>
        <p:spPr bwMode="auto">
          <a:xfrm>
            <a:off x="428625" y="4572000"/>
            <a:ext cx="2857500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Actividad: analizar un alimento, indicando la proporción de nutrientes que contiene. Para cada nutriente, determinar cuál de las tres funciones desempeña.</a:t>
            </a:r>
          </a:p>
        </p:txBody>
      </p:sp>
      <p:pic>
        <p:nvPicPr>
          <p:cNvPr id="26640" name="Picture 2" descr="C:\Users\Vik\Desktop\VICTOR\0. COLEGIO\CASVI\Animados\estudiantes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643563"/>
            <a:ext cx="1504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3" descr="C:\Users\Vik\Desktop\VICTOR\0. COLEGIO\CASVI\Animados\estudiantes-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548313"/>
            <a:ext cx="59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57313" y="1000125"/>
            <a:ext cx="5857875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ENFERMEDADES DE ORIGEN ALIMENTARIO</a:t>
            </a:r>
          </a:p>
        </p:txBody>
      </p:sp>
      <p:pic>
        <p:nvPicPr>
          <p:cNvPr id="27651" name="Picture 8" descr="http://www.simpsonstrivia.com.ar/simpsons-photos/wallpapers/homer-simpson-fa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071813"/>
            <a:ext cx="3605212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ublispain.com/dietas/fotos/enfermedadesalimentarias/estoma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979738"/>
            <a:ext cx="4286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7188" y="1214438"/>
            <a:ext cx="58578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Enfermedades de origen alimentario.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Causa: malnutrición.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Causadas por el consumo de alimentos o bebidas contaminados por microorganismos, denominadas intoxicaciones alimentarias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57938" y="1214438"/>
            <a:ext cx="2520950" cy="979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Malnutrición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Intoxicación alimentaria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578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59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4297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0016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5735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21454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7173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92892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8611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.bp.blogspot.com/_Wm723tE8dk0/R1VqR6xI6XI/AAAAAAAAEiA/RnUzKuVUVWo/s400/obesidad_gord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3250"/>
            <a:ext cx="35258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288" y="773113"/>
            <a:ext cx="2232025" cy="151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MALNUTRICIÓN: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 inadecuada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produce por tres fenómenos.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86188" y="549275"/>
            <a:ext cx="5178425" cy="151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DESNUTRICIÓN: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ingesta insuficiente. Provoca: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Raquitismo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(falta calcio y fosforo)(malformación huesos).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Anorexia nerviosa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(trastorno psicológico)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Bulimia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 provoca el vómito) Acompañada de anorexia.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86188" y="2636838"/>
            <a:ext cx="504190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SOBRENUTRICIÓN: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exceso de ingesta. </a:t>
            </a:r>
            <a:r>
              <a:rPr lang="es-ES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OBESIDAD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exceso de grasa corporal. Provoca </a:t>
            </a:r>
            <a:r>
              <a:rPr lang="es-ES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cardiacos, diabetes.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938713" y="4221163"/>
            <a:ext cx="388937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ENFERMEDADES CARENCIALES: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</a:t>
            </a:r>
            <a:r>
              <a:rPr lang="es-E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nutriente.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Avitaminosis (- vitamina), por </a:t>
            </a:r>
            <a:r>
              <a:rPr lang="es-E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escorbuto-</a:t>
            </a:r>
            <a:r>
              <a:rPr lang="es-E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Hipervitaminosis, exceso de </a:t>
            </a:r>
            <a:r>
              <a:rPr lang="es-E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proteina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786188" y="4221163"/>
            <a:ext cx="5065712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ENFERMEDADES CARENCIALES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algún nutriente.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Avitaminosis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 vitamina), por </a:t>
            </a:r>
            <a:r>
              <a:rPr lang="es-E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escorbuto-</a:t>
            </a:r>
            <a:r>
              <a:rPr lang="es-E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Hipervitaminosis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exceso de proteína.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2859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4297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0016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85735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21454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7173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92892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8578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8611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sicologia.humanet.com.co/images/anorex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2952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http://cocaina.redliberal.com/Hambre%20en%20el%20m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8813"/>
            <a:ext cx="25622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http://embarazo10.com/wp-content/uploads/la_bulimi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42938"/>
            <a:ext cx="2730500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2859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0016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5735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21454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7173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92892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8578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4297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0733" name="AutoShape 6" descr="http://2.bp.blogspot.com/_UM56cm9HfJE/S_lloox4API/AAAAAAAAAV8/vsQacFJNWAU/s1600/anorexia-y-bulimia.jpg"/>
          <p:cNvSpPr>
            <a:spLocks noChangeAspect="1" noChangeArrowheads="1"/>
          </p:cNvSpPr>
          <p:nvPr/>
        </p:nvSpPr>
        <p:spPr bwMode="auto">
          <a:xfrm>
            <a:off x="46038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6" name="15 Rectángulo"/>
          <p:cNvSpPr/>
          <p:nvPr/>
        </p:nvSpPr>
        <p:spPr>
          <a:xfrm>
            <a:off x="328611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30735" name="Picture 8" descr="http://2.bp.blogspot.com/_DT21YqwHryA/TLYbCIWx5fI/AAAAAAAAFMY/8glM7NJcxfI/s1600/seven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4813"/>
            <a:ext cx="2971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0" descr="http://jaymckinnon.com/blog/wp-content/uploads/2011/05/seven-sloth-victim-mov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214813"/>
            <a:ext cx="2762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2859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5735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21454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7173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92892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8578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4297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1753" name="AutoShape 6" descr="http://2.bp.blogspot.com/_UM56cm9HfJE/S_lloox4API/AAAAAAAAAV8/vsQacFJNWAU/s1600/anorexia-y-bulimia.jpg"/>
          <p:cNvSpPr>
            <a:spLocks noChangeAspect="1" noChangeArrowheads="1"/>
          </p:cNvSpPr>
          <p:nvPr/>
        </p:nvSpPr>
        <p:spPr bwMode="auto">
          <a:xfrm>
            <a:off x="46038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1754" name="Picture 2" descr="G:\CASVI\3ºESOBio\Imagenes\anorexia-y-buli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928688"/>
            <a:ext cx="43434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28611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50016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ferato.com/wiki/images/3/31/20090227_mgb_Escorbut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857250"/>
            <a:ext cx="37925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8" descr="http://4.bp.blogspot.com/_7SDf50DOwM8/SmD2e9QWuDI/AAAAAAAAGrg/kAiVhXg6a4c/S1600-R/obesid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88988"/>
            <a:ext cx="313213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" descr="http://t3.gstatic.com/images?q=tbn:ANd9GcRt72QZyLFG2ywbrplrMyvt_ZgLyY9vAH7iOEcLRdVqdbwVFnEP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2" descr="http://www.nutricion.pro/wp-content/uploads/2010/01/colestero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992563"/>
            <a:ext cx="23701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2859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21454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7173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92892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8578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14297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50016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28611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85735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288" y="768350"/>
            <a:ext cx="2592387" cy="223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INTOXICACIONES ALIMENTARIAS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Ingestión de alimentos contaminados por bacterias, virus, protozoos parásitos, pesticidas.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926013" y="989013"/>
            <a:ext cx="4038600" cy="151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SALMONELOSIS: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ingestión de alimentos contaminados con la </a:t>
            </a:r>
            <a:r>
              <a:rPr lang="es-E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Salmonella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 agua, huevo y carnes. Vómitos, diarreas…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938713" y="2636838"/>
            <a:ext cx="4025900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BOTULISMO: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ingestión de alimentos con </a:t>
            </a:r>
            <a:r>
              <a:rPr lang="es-E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Clostridium</a:t>
            </a:r>
            <a:r>
              <a:rPr lang="es-E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botulinum</a:t>
            </a:r>
            <a:r>
              <a:rPr lang="es-E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Trastornos neurológicos, puede ser letal. En conservas en mal estado.</a:t>
            </a:r>
            <a:endParaRPr lang="es-ES" sz="1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7" name="Picture 2" descr="http://www.clinicadam.com/graphics/images/es/19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068638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356100" y="4300538"/>
            <a:ext cx="41767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 LA INTOXICACIÓN VA UNIDA A UNA INFECCIÓN HABLAMOS DE TOXIINFECCIÓN.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2859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7173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92892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8578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14297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50016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85735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8611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21454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28572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64291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00010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35729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202" name="44 CuadroTexto"/>
          <p:cNvSpPr txBox="1">
            <a:spLocks noChangeArrowheads="1"/>
          </p:cNvSpPr>
          <p:nvPr/>
        </p:nvSpPr>
        <p:spPr bwMode="auto">
          <a:xfrm>
            <a:off x="1857375" y="1571625"/>
            <a:ext cx="5214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600"/>
              <a:t>1.</a:t>
            </a:r>
          </a:p>
          <a:p>
            <a:pPr algn="ctr" eaLnBrk="1" hangingPunct="1"/>
            <a:r>
              <a:rPr lang="es-ES" altLang="es-ES" sz="3600"/>
              <a:t>La alimentación y la nutrición. Los nutrientes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625" y="989013"/>
            <a:ext cx="8535988" cy="654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SALMONELOSIS: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ingestión de alimentos contaminados con la </a:t>
            </a:r>
            <a:r>
              <a:rPr lang="es-E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Salmonella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 agua, huevo y carnes. Vómitos, diarreas… </a:t>
            </a:r>
          </a:p>
        </p:txBody>
      </p:sp>
      <p:pic>
        <p:nvPicPr>
          <p:cNvPr id="34819" name="Picture 2" descr="http://i.esmas.com/image/0/000/004/158/salmonella1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143250"/>
            <a:ext cx="2095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http://www.madridsalud.es/img/prev_salmonelosis2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14625"/>
            <a:ext cx="4064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2859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92892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8578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14297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0016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85735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21454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8611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57173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85750" y="1071563"/>
            <a:ext cx="8607425" cy="57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BOTULISMO: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ingestión de alimentos con </a:t>
            </a:r>
            <a:r>
              <a:rPr lang="es-E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Clostridium</a:t>
            </a:r>
            <a:r>
              <a:rPr lang="es-E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botulinum</a:t>
            </a:r>
            <a:r>
              <a:rPr lang="es-E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Trastornos neurológicos, puede ser letal. En conservas en mal estado.</a:t>
            </a:r>
            <a:endParaRPr lang="es-ES" sz="1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2" descr="http://www.ferato.com/wiki/images/d/de/20090428_mgb_Botulism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28875"/>
            <a:ext cx="4076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2.bp.blogspot.com/_cYR6hBY63dQ/S-ws3KN2nEI/AAAAAAAAAH8/NAOcE6O_UUM/s1600/cartel_botulis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357438"/>
            <a:ext cx="27892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2859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8578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4297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50016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85735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21454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57173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28611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92892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4 CuadroTexto"/>
          <p:cNvSpPr txBox="1">
            <a:spLocks noChangeArrowheads="1"/>
          </p:cNvSpPr>
          <p:nvPr/>
        </p:nvSpPr>
        <p:spPr bwMode="auto">
          <a:xfrm>
            <a:off x="1857375" y="714375"/>
            <a:ext cx="50720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600" b="1"/>
              <a:t>Enfermedades por malnutrición. Trabajo de exposición</a:t>
            </a:r>
          </a:p>
        </p:txBody>
      </p:sp>
      <p:sp>
        <p:nvSpPr>
          <p:cNvPr id="36867" name="6 CuadroTexto"/>
          <p:cNvSpPr txBox="1">
            <a:spLocks noChangeArrowheads="1"/>
          </p:cNvSpPr>
          <p:nvPr/>
        </p:nvSpPr>
        <p:spPr bwMode="auto">
          <a:xfrm>
            <a:off x="785813" y="2643188"/>
            <a:ext cx="76438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s-ES" altLang="es-ES"/>
              <a:t>Raquitismo. Explicación de la enfermedad. El hambre en el mundo. Causas y soluciones. Organizaciones humanitarias.</a:t>
            </a:r>
          </a:p>
          <a:p>
            <a:pPr eaLnBrk="1" hangingPunct="1">
              <a:buFontTx/>
              <a:buChar char="-"/>
            </a:pPr>
            <a:endParaRPr lang="es-ES" altLang="es-ES"/>
          </a:p>
          <a:p>
            <a:pPr eaLnBrk="1" hangingPunct="1">
              <a:buFontTx/>
              <a:buChar char="-"/>
            </a:pPr>
            <a:r>
              <a:rPr lang="es-ES" altLang="es-ES"/>
              <a:t>Anorexia, bulimia y obesidad. Explicación e incidencia en el carácter psicológico de la enfermedad. Análisis de estadísticas. Relación con la sociología, el grupo de iguales, la adolescencia, etc. Relación con otras enfermedades, como la vigorexia, etc.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2859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8578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14297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50016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85735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21454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57173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92892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28611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2859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8578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14297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50016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85735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21454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57173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92892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286116" y="142852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7899" name="12 CuadroTexto"/>
          <p:cNvSpPr txBox="1">
            <a:spLocks noChangeArrowheads="1"/>
          </p:cNvSpPr>
          <p:nvPr/>
        </p:nvSpPr>
        <p:spPr bwMode="auto">
          <a:xfrm>
            <a:off x="1000125" y="1643063"/>
            <a:ext cx="7000875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700" dirty="0" smtClean="0"/>
              <a:t>Actividades propuestas</a:t>
            </a:r>
            <a:endParaRPr lang="es-ES" altLang="es-ES" sz="2700" dirty="0"/>
          </a:p>
        </p:txBody>
      </p:sp>
      <p:pic>
        <p:nvPicPr>
          <p:cNvPr id="37900" name="Picture 2" descr="C:\Users\Vik\Desktop\VICTOR\0. COLEGIO\CASVI\Animados\estudiantes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500313"/>
            <a:ext cx="1504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3" descr="C:\Users\Vik\Desktop\VICTOR\0. COLEGIO\CASVI\Animados\estudiantes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405063"/>
            <a:ext cx="59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14563" y="1000125"/>
            <a:ext cx="38877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CONSERVACIÓN DE ALIMENTOS</a:t>
            </a:r>
          </a:p>
        </p:txBody>
      </p:sp>
      <p:pic>
        <p:nvPicPr>
          <p:cNvPr id="38915" name="Picture 6" descr="http://alquimiaglobalizada.wikispaces.com/file/view/congelador_3_.gif/199935888/congelador_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000250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7950" y="1125538"/>
            <a:ext cx="5178425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Conservar alimentos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es impedir que los microorganismos alteren las características originales, aspecto, olor, sabor, etc. de los alimentos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 conservan mediante tres métodos: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Frío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Calor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Conservantes</a:t>
            </a:r>
          </a:p>
        </p:txBody>
      </p:sp>
      <p:pic>
        <p:nvPicPr>
          <p:cNvPr id="39939" name="Picture 2" descr="http://www.imchef.org/wp-content/uploads/2010/08/sulfomioglobina-en-carne-coc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43375"/>
            <a:ext cx="2947988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www.telefonica.net/web2/bentayga56/Imagenes/merie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928813"/>
            <a:ext cx="267335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7167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388" y="1196975"/>
            <a:ext cx="273685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73425" y="1196975"/>
            <a:ext cx="273685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</a:t>
            </a:r>
            <a:r>
              <a:rPr lang="es-E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300788" y="1201738"/>
            <a:ext cx="2735262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CONSERVANTES</a:t>
            </a:r>
          </a:p>
        </p:txBody>
      </p:sp>
      <p:cxnSp>
        <p:nvCxnSpPr>
          <p:cNvPr id="9" name="8 Conector recto"/>
          <p:cNvCxnSpPr>
            <a:stCxn id="5" idx="2"/>
          </p:cNvCxnSpPr>
          <p:nvPr/>
        </p:nvCxnSpPr>
        <p:spPr>
          <a:xfrm>
            <a:off x="1547813" y="1557338"/>
            <a:ext cx="0" cy="79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827088" y="2349500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827088" y="2349500"/>
            <a:ext cx="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195513" y="2349500"/>
            <a:ext cx="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179388" y="3068638"/>
            <a:ext cx="12239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Refrigeración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0-4º</a:t>
            </a:r>
            <a:endParaRPr lang="es-E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619250" y="3068638"/>
            <a:ext cx="12239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Congelación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&lt;18º</a:t>
            </a:r>
            <a:endParaRPr lang="es-E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4500563" y="1628775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3273425" y="23495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273425" y="2349500"/>
            <a:ext cx="0" cy="172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500563" y="2349500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5940425" y="2349500"/>
            <a:ext cx="0" cy="172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7680325" y="1557338"/>
            <a:ext cx="0" cy="78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6300788" y="2349500"/>
            <a:ext cx="2735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6300788" y="2349500"/>
            <a:ext cx="0" cy="719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7092950" y="2349500"/>
            <a:ext cx="0" cy="266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8027988" y="2349500"/>
            <a:ext cx="0" cy="266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9036050" y="2349500"/>
            <a:ext cx="0" cy="719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2697163" y="4090988"/>
            <a:ext cx="12255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Esterilización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3924300" y="3221038"/>
            <a:ext cx="136207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Pasteurización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5364163" y="4090988"/>
            <a:ext cx="13509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Deshidratación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Total/Parcial</a:t>
            </a:r>
            <a:endParaRPr lang="es-E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6096000" y="3068638"/>
            <a:ext cx="976313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Salazones (sal)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8172450" y="3068638"/>
            <a:ext cx="9715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Aditivos químicos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6240463" y="5084763"/>
            <a:ext cx="12954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Encurtidos (vinagre)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7561263" y="5084763"/>
            <a:ext cx="158273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Ahumados (</a:t>
            </a:r>
            <a:r>
              <a:rPr lang="es-E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 al quemar madera)</a:t>
            </a:r>
            <a:endParaRPr lang="es-E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50 Conector recto"/>
          <p:cNvCxnSpPr>
            <a:stCxn id="4" idx="2"/>
          </p:cNvCxnSpPr>
          <p:nvPr/>
        </p:nvCxnSpPr>
        <p:spPr>
          <a:xfrm>
            <a:off x="4392613" y="785813"/>
            <a:ext cx="0" cy="3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1547813" y="908050"/>
            <a:ext cx="598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endCxn id="5" idx="0"/>
          </p:cNvCxnSpPr>
          <p:nvPr/>
        </p:nvCxnSpPr>
        <p:spPr>
          <a:xfrm>
            <a:off x="1547813" y="908050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4392613" y="908050"/>
            <a:ext cx="0" cy="21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7535863" y="908050"/>
            <a:ext cx="0" cy="21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2816225" y="4778375"/>
            <a:ext cx="1008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&gt; 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100ºC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3995738" y="3922713"/>
            <a:ext cx="1008062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65-75ºC. Enfriar rápido</a:t>
            </a:r>
          </a:p>
        </p:txBody>
      </p:sp>
      <p:pic>
        <p:nvPicPr>
          <p:cNvPr id="40996" name="Picture 2" descr="http://www.mastermex.com/blast/m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922713"/>
            <a:ext cx="13414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7" name="Picture 4" descr="http://4.bp.blogspot.com/_TZhkF5eVfSg/TJfcqKPWYvI/AAAAAAAACHg/DdXmnXwt-Fk/s1600/congelar-alimentos-75-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860800"/>
            <a:ext cx="1209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8" name="Picture 6" descr="http://definicion.de/wp-content/uploads/2009/12/pasteuriz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5408613"/>
            <a:ext cx="14128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9" name="Picture 8" descr="http://www.blorgia.com/almacen/imagenes/2009/11/CoctelFru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5341938"/>
            <a:ext cx="13763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http://imagenes.solostocks.com/z1_3770228/seleccion-de-las-mejores-aceitunas-y-encurtidos-iruela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839889" y="5771743"/>
            <a:ext cx="1441223" cy="10290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3 Rectángulo"/>
          <p:cNvSpPr/>
          <p:nvPr/>
        </p:nvSpPr>
        <p:spPr>
          <a:xfrm>
            <a:off x="2627313" y="352425"/>
            <a:ext cx="3529012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Métodos de conservación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207167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1.bp.blogspot.com/_iFCQmBA0Hb8/TP_cg_HhudI/AAAAAAAABYE/juVQdLmCa10/s320/aditiv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500313"/>
            <a:ext cx="38163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0825" y="866775"/>
            <a:ext cx="8497888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ADITIVOS ALIMENTARIOS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 sustancias que añaden al alimento para conservar su olor, sabor, o mejorar sus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características o conservación.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Colorantes: función estética y psicológica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Conservantes: impedir crecimiento de microorganismos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Antioxidantes: evitar la oxidación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Agentes de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textura: modificar la consistencia de los alimentos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Código: E-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100 – E - 500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7167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elproyectomatriz.files.wordpress.com/2009/07/transgeni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85938"/>
            <a:ext cx="485775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6013" y="557213"/>
            <a:ext cx="72723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ALIMENTOS TRANSGENICOS: organismo modificados genéticamente, se les incorporan caracteres de otros seres vivos.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388" y="2060575"/>
            <a:ext cx="32496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Más productividad, calidad, resistencia.</a:t>
            </a:r>
          </a:p>
          <a:p>
            <a:pPr marL="285750" indent="-285750">
              <a:buFontTx/>
              <a:buChar char="-"/>
              <a:defRPr/>
            </a:pP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Ej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 tomates transgénicos. Evita que sea infectado por un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parásito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500688" y="5429250"/>
            <a:ext cx="3095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¿ CONTROVERSIA?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86188" y="1143000"/>
            <a:ext cx="7000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ADN</a:t>
            </a:r>
          </a:p>
        </p:txBody>
      </p:sp>
      <p:pic>
        <p:nvPicPr>
          <p:cNvPr id="43015" name="Picture 7" descr="http://www.gifanimados.com/medicina/adn/DNA-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0"/>
            <a:ext cx="514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7" descr="http://www.gifanimados.com/medicina/adn/DNA-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00063"/>
            <a:ext cx="514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7167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14688" y="857250"/>
            <a:ext cx="2030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ALIMENTOS TRANSGENICOS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388" y="2060575"/>
            <a:ext cx="73215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TRABAJO DE EXPOSICIÓN: Los alimentos transgénicos</a:t>
            </a:r>
          </a:p>
          <a:p>
            <a:pPr marL="285750" indent="-285750"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Beneficios que aporta la manipulación genética de los alimentos</a:t>
            </a:r>
          </a:p>
          <a:p>
            <a:pPr marL="285750" indent="-285750"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Polémica: ¿es correcta esta práctica? ¿Es moral, ética? ¿De dónde viene la polémica cuando se habla de alimentos transgénicos?</a:t>
            </a:r>
          </a:p>
          <a:p>
            <a:pPr marL="285750" indent="-285750"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¿Cómo se realiza la manipulación genética? ¿Qué características se añaden o quitan a los alimentos?</a:t>
            </a:r>
          </a:p>
          <a:p>
            <a:pPr marL="285750" indent="-285750"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Ejemplos de algunos alimentos transgénicos, con sus propiedades, etc.</a:t>
            </a:r>
          </a:p>
        </p:txBody>
      </p:sp>
      <p:pic>
        <p:nvPicPr>
          <p:cNvPr id="44036" name="Picture 7" descr="http://www.gifanimados.com/medicina/adn/DNA-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0"/>
            <a:ext cx="514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http://www.gifanimados.com/medicina/adn/DNA-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00063"/>
            <a:ext cx="514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07167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untofape.com/wp-content/uploads/2010/09/alimentaci%C3%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28875"/>
            <a:ext cx="48577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388" y="842963"/>
            <a:ext cx="3529012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¿Son diferentes nutrición y alimentación?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¿que son los nutrientes?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¿En que se basa una dieta equilibrada?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¿Qué es importante en la manipulación y consumo del alimento?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8572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64291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00010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35729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http://www.gifanimados.com/medicina/adn/DNA-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0"/>
            <a:ext cx="514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7" descr="http://www.gifanimados.com/medicina/adn/DNA-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00063"/>
            <a:ext cx="514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45065" name="10 CuadroTexto"/>
          <p:cNvSpPr txBox="1">
            <a:spLocks noChangeArrowheads="1"/>
          </p:cNvSpPr>
          <p:nvPr/>
        </p:nvSpPr>
        <p:spPr bwMode="auto">
          <a:xfrm>
            <a:off x="1000125" y="1643063"/>
            <a:ext cx="7000875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700" dirty="0" smtClean="0"/>
              <a:t>Actividades propuestas</a:t>
            </a:r>
            <a:endParaRPr lang="es-ES" altLang="es-ES" sz="2700" dirty="0"/>
          </a:p>
        </p:txBody>
      </p:sp>
      <p:pic>
        <p:nvPicPr>
          <p:cNvPr id="45066" name="Picture 2" descr="C:\Users\Vik\Desktop\VICTOR\0. COLEGIO\CASVI\Animados\estudiantes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786063"/>
            <a:ext cx="1504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3" descr="C:\Users\Vik\Desktop\VICTOR\0. COLEGIO\CASVI\Animados\estudiantes-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690813"/>
            <a:ext cx="59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071670" y="21429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84275"/>
            <a:ext cx="88931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COMERCIALIZACIÓN Y MANIPULACIÓN DE ALIMENTOS</a:t>
            </a:r>
          </a:p>
        </p:txBody>
      </p:sp>
      <p:pic>
        <p:nvPicPr>
          <p:cNvPr id="46083" name="Picture 5" descr="http://www.alimentosyseguridad.com/wp-content/uploads/2010/04/como_leer_etiquetas_de_alim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328863"/>
            <a:ext cx="408781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84275"/>
            <a:ext cx="8893175" cy="220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COMERCIALIZACIÓN Y MANIPULACIÓN DE ALIMENTOS</a:t>
            </a:r>
          </a:p>
          <a:p>
            <a:pPr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 cadena alimentaria es la serie de etapas por los que pasa un alimento hasta que llega al consumidor final.</a:t>
            </a:r>
          </a:p>
          <a:p>
            <a:pPr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1.- Producción y envasado: normas higiénicas</a:t>
            </a:r>
          </a:p>
          <a:p>
            <a:pPr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2.- Almacenamiento y transporte: control (temperatura, humedad, aislamiento). Condiciones higiénicas</a:t>
            </a:r>
          </a:p>
          <a:p>
            <a:pPr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3.- Comercialización: etiqueta.</a:t>
            </a:r>
          </a:p>
        </p:txBody>
      </p:sp>
      <p:pic>
        <p:nvPicPr>
          <p:cNvPr id="47107" name="Picture 2" descr="http://etiquetas-nueva-imagen.com/biblioteca/etiqueta-alim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86125"/>
            <a:ext cx="1543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poderdelconsumidor.com.ar/images/etiquet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00188"/>
            <a:ext cx="638492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68420" y="719720"/>
            <a:ext cx="35750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La etiqueta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4.bp.blogspot.com/_uXKk8OXldZw/S7zutFG5f5I/AAAAAAAAC2s/ebspKEARpc0/s1600/alimentos+mem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089275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950" y="703263"/>
            <a:ext cx="46799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CUIDADO CON LOS ALIMENTOS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7950" y="1109663"/>
            <a:ext cx="4751388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Lavar bien las manos.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Consumir los alimentos inmediatamente después de prepararlos. 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Pelar o lavar la fruta.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Refrigerar como </a:t>
            </a:r>
            <a:r>
              <a:rPr lang="es-E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maximo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 4ºC y congelar por debajo de -18ºC.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No congelar alimentos ya descongelados.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No consumir latas de conservas abombadas u oxidadas.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Fecha de caducidad.</a:t>
            </a:r>
          </a:p>
          <a:p>
            <a:pPr marL="285750" indent="-285750">
              <a:buFontTx/>
              <a:buChar char="-"/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ttp://4.bp.blogspot.com/_RQJnlW6MgRY/TSScQ2MThZI/AAAAAAAAAyQ/PiTkzDpQMi8/s1600/grados-de-obesida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51013"/>
            <a:ext cx="6786562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6215063" y="1928813"/>
          <a:ext cx="20510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cuación" r:id="rId4" imgW="1193760" imgH="419040" progId="Equation.3">
                  <p:embed/>
                </p:oleObj>
              </mc:Choice>
              <mc:Fallback>
                <p:oleObj name="Ecuación" r:id="rId4" imgW="11937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1928813"/>
                        <a:ext cx="2051050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1361496" y="583480"/>
            <a:ext cx="5925148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INDICE DE MASA CORPORAL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http://4.bp.blogspot.com/_RQJnlW6MgRY/TSScQ2MThZI/AAAAAAAAAyQ/PiTkzDpQMi8/s1600/grados-de-obesida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00250"/>
            <a:ext cx="541178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61496" y="583480"/>
            <a:ext cx="5925148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INDICE DE MASA CORPORAL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285875" y="1208088"/>
          <a:ext cx="20510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cuación" r:id="rId4" imgW="1193760" imgH="419040" progId="Equation.3">
                  <p:embed/>
                </p:oleObj>
              </mc:Choice>
              <mc:Fallback>
                <p:oleObj name="Ecuación" r:id="rId4" imgW="11937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208088"/>
                        <a:ext cx="2051050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4 CuadroTexto"/>
          <p:cNvSpPr txBox="1">
            <a:spLocks noChangeArrowheads="1"/>
          </p:cNvSpPr>
          <p:nvPr/>
        </p:nvSpPr>
        <p:spPr bwMode="auto">
          <a:xfrm>
            <a:off x="5857875" y="1714500"/>
            <a:ext cx="278606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Ejemplo:</a:t>
            </a:r>
          </a:p>
          <a:p>
            <a:pPr eaLnBrk="1" hangingPunct="1"/>
            <a:endParaRPr lang="es-ES" altLang="es-ES" b="1"/>
          </a:p>
          <a:p>
            <a:pPr eaLnBrk="1" hangingPunct="1"/>
            <a:r>
              <a:rPr lang="es-ES" altLang="es-ES" b="1"/>
              <a:t>Masa=75 kg</a:t>
            </a:r>
          </a:p>
          <a:p>
            <a:pPr eaLnBrk="1" hangingPunct="1"/>
            <a:r>
              <a:rPr lang="es-ES" altLang="es-ES" b="1"/>
              <a:t>Altura=1’78 m</a:t>
            </a:r>
          </a:p>
          <a:p>
            <a:pPr eaLnBrk="1" hangingPunct="1"/>
            <a:endParaRPr lang="es-ES" altLang="es-ES" b="1"/>
          </a:p>
          <a:p>
            <a:pPr eaLnBrk="1" hangingPunct="1"/>
            <a:r>
              <a:rPr lang="es-ES" altLang="es-ES" b="1"/>
              <a:t>IMC=23’67</a:t>
            </a:r>
          </a:p>
          <a:p>
            <a:pPr eaLnBrk="1" hangingPunct="1"/>
            <a:endParaRPr lang="es-ES" altLang="es-ES" b="1"/>
          </a:p>
          <a:p>
            <a:pPr eaLnBrk="1" hangingPunct="1"/>
            <a:endParaRPr lang="es-ES" altLang="es-ES" b="1"/>
          </a:p>
          <a:p>
            <a:pPr eaLnBrk="1" hangingPunct="1"/>
            <a:endParaRPr lang="es-ES" altLang="es-ES" b="1"/>
          </a:p>
          <a:p>
            <a:pPr eaLnBrk="1" hangingPunct="1"/>
            <a:endParaRPr lang="es-ES" altLang="es-ES" b="1"/>
          </a:p>
          <a:p>
            <a:pPr algn="ctr" eaLnBrk="1" hangingPunct="1"/>
            <a:r>
              <a:rPr lang="es-ES" altLang="es-ES" b="1"/>
              <a:t>OJO CON ESTA MEDIDA</a:t>
            </a:r>
          </a:p>
          <a:p>
            <a:pPr algn="ctr" eaLnBrk="1" hangingPunct="1"/>
            <a:r>
              <a:rPr lang="es-ES" altLang="es-ES" b="1"/>
              <a:t>¡Depende de muchos factores!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2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010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5729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14480" y="214290"/>
            <a:ext cx="214314" cy="2143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C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0183" name="10 CuadroTexto"/>
          <p:cNvSpPr txBox="1">
            <a:spLocks noChangeArrowheads="1"/>
          </p:cNvSpPr>
          <p:nvPr/>
        </p:nvSpPr>
        <p:spPr bwMode="auto">
          <a:xfrm>
            <a:off x="1000125" y="1643063"/>
            <a:ext cx="7000875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700" dirty="0" smtClean="0"/>
              <a:t>Actividades propuestas</a:t>
            </a:r>
            <a:endParaRPr lang="es-ES" altLang="es-ES" sz="2700" dirty="0"/>
          </a:p>
        </p:txBody>
      </p:sp>
      <p:pic>
        <p:nvPicPr>
          <p:cNvPr id="50184" name="Picture 2" descr="C:\Users\Vik\Desktop\VICTOR\0. COLEGIO\CASVI\Animados\estudiantes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357438"/>
            <a:ext cx="1504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3" descr="C:\Users\Vik\Desktop\VICTOR\0. COLEGIO\CASVI\Animados\estudiantes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262188"/>
            <a:ext cx="59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rysximu.files.wordpress.com/2010/07/alimentacion_balanceada_en_preescolar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3021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16463" y="692150"/>
            <a:ext cx="41767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ALIMENTACIÓN: proceso voluntario de ingestión de alimento.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NUTRICIÓN: proceso involuntario, por el que se transforma el alimento en nutriente.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6659563" y="1916113"/>
            <a:ext cx="1008062" cy="1368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572000" y="3500438"/>
            <a:ext cx="43211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NUTRIENTE: sustancia que utilizan las células para obtener energía o fabricar moléculas.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8572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4291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00010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35729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QkRyvl4h3rU/ThiYqk89kxI/AAAAAAAAB-Q/WU-gK8N6-7c/s1600/Macro-e-micro-nutrien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5294312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504" y="5065360"/>
            <a:ext cx="46089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nutrientes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643563" y="1285875"/>
            <a:ext cx="3214687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FUNCIÓN ENERGÉTICA: aportar energía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FUNCIÓN PLÁSTICA O ESTRUCTURAL: formar nuevos tejidos y órganos o repararlos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FUNCIÓN REGULADORA DEL ORGANISMO: suministrar sustancias que controlan las reacciones químicas del organismo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8572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4291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00010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35729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blogodisea.com/wp-content/uploads/2009/08/simpson-homer-comida-television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268663"/>
            <a:ext cx="40957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388" y="835025"/>
            <a:ext cx="86407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LOS NUTRIENTES SE CLASIFICAN EN INORGÁNICOS (agua y sales minerales) Y ORGÁNICOS (glúcidos, lípidos, proteínas y vitaminas).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1.- INORGÁNICOS: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AGUA: transporta sustancias por el organismo e interviene en las reacciones químicas.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SALES MINERALES: son estructurales y reguladoras. El calcio, el fosforo, forman los dientes y huesos.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4291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00010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35729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8572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mer Simpson en el país del choco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071938"/>
            <a:ext cx="50276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388" y="857250"/>
            <a:ext cx="8640762" cy="280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LOS NUTRIENTES SE CLASIFICAN EN INORGÁNICOS (agua y sales minerales) Y ORGÁNICOS (glúcidos, lípidos, proteínas y vitaminas).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2.- ORGÁNICOS: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GLUCIDOS, AZUCARES O HIDRATOS DE CARBONO: energía. Glucosa, sacarosa, almidón, glucógeno.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LÍPIDOS: son las grasas, energía. Función estructural o reguladora.  Las grasas están formadas por ácidos grasos, glicerol.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PROTEÍNAS: estructurales, ayudan a las células y tejidos a desarrollarse. Formadas por aminoácidos.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VITAMINAS: función reguladora.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0010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35729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8572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4291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_luTWhJ3ajQA/TPgrTB0PPHI/AAAAAAAAAAU/0Jufe5JlQpE/s1600/alimentos_nutrient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35004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ttp://3.bp.blogspot.com/_rS5b4GjO4hc/S8SjR4CpHYI/AAAAAAAAAI0/K0HHttrI9KQ/s1600/alimentos_nutrient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46188"/>
            <a:ext cx="3571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35729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8572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64291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00010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357290" y="14285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28572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4291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1000100" y="428604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green cave design template">
  <a:themeElements>
    <a:clrScheme name="Personalizado 4">
      <a:dk1>
        <a:srgbClr val="FFFFFF"/>
      </a:dk1>
      <a:lt1>
        <a:srgbClr val="005A58"/>
      </a:lt1>
      <a:dk2>
        <a:srgbClr val="FFFFFF"/>
      </a:dk2>
      <a:lt2>
        <a:srgbClr val="005A58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Tema de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1754</Words>
  <Application>Microsoft Office PowerPoint</Application>
  <PresentationFormat>Presentación en pantalla (4:3)</PresentationFormat>
  <Paragraphs>253</Paragraphs>
  <Slides>47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54" baseType="lpstr">
      <vt:lpstr>Corbel</vt:lpstr>
      <vt:lpstr>Arial</vt:lpstr>
      <vt:lpstr>Arial Black</vt:lpstr>
      <vt:lpstr>Calibri</vt:lpstr>
      <vt:lpstr>Blue-green cave design template</vt:lpstr>
      <vt:lpstr>Gráfico de Microsoft Office Excel</vt:lpstr>
      <vt:lpstr>Microsoft Editor de ecuaciones 3.0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Mirian&amp;Dani</dc:creator>
  <cp:lastModifiedBy>Victor Concejero Sanz</cp:lastModifiedBy>
  <cp:revision>42</cp:revision>
  <dcterms:created xsi:type="dcterms:W3CDTF">2011-08-23T15:06:21Z</dcterms:created>
  <dcterms:modified xsi:type="dcterms:W3CDTF">2021-11-09T10:12:04Z</dcterms:modified>
</cp:coreProperties>
</file>