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72" r:id="rId3"/>
    <p:sldId id="273" r:id="rId4"/>
    <p:sldId id="274" r:id="rId5"/>
    <p:sldId id="304" r:id="rId6"/>
    <p:sldId id="296" r:id="rId7"/>
    <p:sldId id="275" r:id="rId8"/>
    <p:sldId id="276" r:id="rId9"/>
    <p:sldId id="277" r:id="rId10"/>
    <p:sldId id="278" r:id="rId11"/>
    <p:sldId id="279" r:id="rId12"/>
    <p:sldId id="285" r:id="rId13"/>
    <p:sldId id="298" r:id="rId14"/>
    <p:sldId id="292" r:id="rId15"/>
    <p:sldId id="294" r:id="rId16"/>
    <p:sldId id="305" r:id="rId17"/>
    <p:sldId id="295" r:id="rId18"/>
    <p:sldId id="302" r:id="rId1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6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3AA9F-1666-4200-9C6C-A4C8F969A570}" type="datetimeFigureOut">
              <a:rPr lang="es-ES" smtClean="0"/>
              <a:t>31/10/2021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1DE41-5256-48CE-B0F4-D3B6B7B5FB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833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3AA9F-1666-4200-9C6C-A4C8F969A570}" type="datetimeFigureOut">
              <a:rPr lang="es-ES" smtClean="0"/>
              <a:t>31/10/2021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1DE41-5256-48CE-B0F4-D3B6B7B5FB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4061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3AA9F-1666-4200-9C6C-A4C8F969A570}" type="datetimeFigureOut">
              <a:rPr lang="es-ES" smtClean="0"/>
              <a:t>31/10/2021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1DE41-5256-48CE-B0F4-D3B6B7B5FBC8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546318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3AA9F-1666-4200-9C6C-A4C8F969A570}" type="datetimeFigureOut">
              <a:rPr lang="es-ES" smtClean="0"/>
              <a:t>31/10/2021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1DE41-5256-48CE-B0F4-D3B6B7B5FB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70776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3AA9F-1666-4200-9C6C-A4C8F969A570}" type="datetimeFigureOut">
              <a:rPr lang="es-ES" smtClean="0"/>
              <a:t>31/10/2021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1DE41-5256-48CE-B0F4-D3B6B7B5FBC8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82280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3AA9F-1666-4200-9C6C-A4C8F969A570}" type="datetimeFigureOut">
              <a:rPr lang="es-ES" smtClean="0"/>
              <a:t>31/10/2021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1DE41-5256-48CE-B0F4-D3B6B7B5FB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67962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3AA9F-1666-4200-9C6C-A4C8F969A570}" type="datetimeFigureOut">
              <a:rPr lang="es-ES" smtClean="0"/>
              <a:t>31/10/2021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1DE41-5256-48CE-B0F4-D3B6B7B5FB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62091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3AA9F-1666-4200-9C6C-A4C8F969A570}" type="datetimeFigureOut">
              <a:rPr lang="es-ES" smtClean="0"/>
              <a:t>31/10/2021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1DE41-5256-48CE-B0F4-D3B6B7B5FB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8050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3AA9F-1666-4200-9C6C-A4C8F969A570}" type="datetimeFigureOut">
              <a:rPr lang="es-ES" smtClean="0"/>
              <a:t>31/10/2021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1DE41-5256-48CE-B0F4-D3B6B7B5FB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8791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3AA9F-1666-4200-9C6C-A4C8F969A570}" type="datetimeFigureOut">
              <a:rPr lang="es-ES" smtClean="0"/>
              <a:t>31/10/2021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1DE41-5256-48CE-B0F4-D3B6B7B5FB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2029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3AA9F-1666-4200-9C6C-A4C8F969A570}" type="datetimeFigureOut">
              <a:rPr lang="es-ES" smtClean="0"/>
              <a:t>31/10/2021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1DE41-5256-48CE-B0F4-D3B6B7B5FB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0686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3AA9F-1666-4200-9C6C-A4C8F969A570}" type="datetimeFigureOut">
              <a:rPr lang="es-ES" smtClean="0"/>
              <a:t>31/10/2021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1DE41-5256-48CE-B0F4-D3B6B7B5FB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0328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3AA9F-1666-4200-9C6C-A4C8F969A570}" type="datetimeFigureOut">
              <a:rPr lang="es-ES" smtClean="0"/>
              <a:t>31/10/2021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1DE41-5256-48CE-B0F4-D3B6B7B5FB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0822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3AA9F-1666-4200-9C6C-A4C8F969A570}" type="datetimeFigureOut">
              <a:rPr lang="es-ES" smtClean="0"/>
              <a:t>31/10/2021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1DE41-5256-48CE-B0F4-D3B6B7B5FB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693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3AA9F-1666-4200-9C6C-A4C8F969A570}" type="datetimeFigureOut">
              <a:rPr lang="es-ES" smtClean="0"/>
              <a:t>31/10/2021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1DE41-5256-48CE-B0F4-D3B6B7B5FB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7208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3AA9F-1666-4200-9C6C-A4C8F969A570}" type="datetimeFigureOut">
              <a:rPr lang="es-ES" smtClean="0"/>
              <a:t>31/10/2021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1DE41-5256-48CE-B0F4-D3B6B7B5FB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264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3AA9F-1666-4200-9C6C-A4C8F969A570}" type="datetimeFigureOut">
              <a:rPr lang="es-ES" smtClean="0"/>
              <a:t>31/10/2021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061DE41-5256-48CE-B0F4-D3B6B7B5FB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9647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png"/><Relationship Id="rId3" Type="http://schemas.openxmlformats.org/officeDocument/2006/relationships/image" Target="../media/image630.png"/><Relationship Id="rId7" Type="http://schemas.openxmlformats.org/officeDocument/2006/relationships/image" Target="../media/image67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60.png"/><Relationship Id="rId5" Type="http://schemas.openxmlformats.org/officeDocument/2006/relationships/image" Target="../media/image650.png"/><Relationship Id="rId10" Type="http://schemas.openxmlformats.org/officeDocument/2006/relationships/image" Target="../media/image2.png"/><Relationship Id="rId4" Type="http://schemas.openxmlformats.org/officeDocument/2006/relationships/image" Target="../media/image64.png"/><Relationship Id="rId9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png"/><Relationship Id="rId3" Type="http://schemas.openxmlformats.org/officeDocument/2006/relationships/image" Target="../media/image690.png"/><Relationship Id="rId7" Type="http://schemas.openxmlformats.org/officeDocument/2006/relationships/image" Target="../media/image73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2.png"/><Relationship Id="rId5" Type="http://schemas.openxmlformats.org/officeDocument/2006/relationships/image" Target="../media/image71.png"/><Relationship Id="rId4" Type="http://schemas.openxmlformats.org/officeDocument/2006/relationships/image" Target="../media/image70.png"/><Relationship Id="rId9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7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70.png"/><Relationship Id="rId2" Type="http://schemas.openxmlformats.org/officeDocument/2006/relationships/image" Target="../media/image11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19.png"/><Relationship Id="rId4" Type="http://schemas.openxmlformats.org/officeDocument/2006/relationships/image" Target="../media/image118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121.png"/><Relationship Id="rId7" Type="http://schemas.openxmlformats.org/officeDocument/2006/relationships/image" Target="../media/image125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4.png"/><Relationship Id="rId5" Type="http://schemas.openxmlformats.org/officeDocument/2006/relationships/image" Target="../media/image123.png"/><Relationship Id="rId4" Type="http://schemas.openxmlformats.org/officeDocument/2006/relationships/image" Target="../media/image7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5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0.png"/><Relationship Id="rId7" Type="http://schemas.openxmlformats.org/officeDocument/2006/relationships/image" Target="../media/image2.png"/><Relationship Id="rId2" Type="http://schemas.openxmlformats.org/officeDocument/2006/relationships/image" Target="../media/image47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png"/><Relationship Id="rId5" Type="http://schemas.openxmlformats.org/officeDocument/2006/relationships/image" Target="../media/image500.png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7" Type="http://schemas.openxmlformats.org/officeDocument/2006/relationships/image" Target="../media/image2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.png"/><Relationship Id="rId4" Type="http://schemas.openxmlformats.org/officeDocument/2006/relationships/image" Target="../media/image5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60.png"/><Relationship Id="rId4" Type="http://schemas.openxmlformats.org/officeDocument/2006/relationships/image" Target="../media/image59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6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Radicales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751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FF0000"/>
                </a:solidFill>
              </a:rPr>
              <a:t>3. Raíces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714103" y="1561067"/>
            <a:ext cx="79160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eriod" startAt="3"/>
            </a:pPr>
            <a:r>
              <a:rPr lang="es-ES" b="1" u="sng" dirty="0" smtClean="0">
                <a:solidFill>
                  <a:srgbClr val="002060"/>
                </a:solidFill>
              </a:rPr>
              <a:t>Raíces no cuadradas</a:t>
            </a:r>
          </a:p>
        </p:txBody>
      </p:sp>
      <p:pic>
        <p:nvPicPr>
          <p:cNvPr id="18434" name="Picture 2" descr="http://www.prof2000.pt/users/nunof/pagina/radical_radicando_indic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8293" y="566682"/>
            <a:ext cx="2595341" cy="1406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931817" y="4567645"/>
                <a:ext cx="1123577" cy="3152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s-ES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s-E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g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12354</m:t>
                          </m:r>
                        </m:e>
                      </m:rad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s-ES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817" y="4567645"/>
                <a:ext cx="1123577" cy="315214"/>
              </a:xfrm>
              <a:prstGeom prst="rect">
                <a:avLst/>
              </a:prstGeom>
              <a:blipFill rotWithShape="0">
                <a:blip r:embed="rId3"/>
                <a:stretch>
                  <a:fillRect r="-1087" b="-9615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931816" y="5072742"/>
                <a:ext cx="1296702" cy="3152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s-ES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g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−25468</m:t>
                          </m:r>
                        </m:e>
                      </m:rad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s-ES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816" y="5072742"/>
                <a:ext cx="1296702" cy="315214"/>
              </a:xfrm>
              <a:prstGeom prst="rect">
                <a:avLst/>
              </a:prstGeom>
              <a:blipFill rotWithShape="0">
                <a:blip r:embed="rId4"/>
                <a:stretch>
                  <a:fillRect r="-469" b="-9615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3074124" y="4567645"/>
                <a:ext cx="1251818" cy="3152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s-ES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g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147589</m:t>
                          </m:r>
                        </m:e>
                      </m:rad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s-ES" dirty="0"/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4124" y="4567645"/>
                <a:ext cx="1251818" cy="315214"/>
              </a:xfrm>
              <a:prstGeom prst="rect">
                <a:avLst/>
              </a:prstGeom>
              <a:blipFill rotWithShape="0">
                <a:blip r:embed="rId5"/>
                <a:stretch>
                  <a:fillRect r="-971" b="-9615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/>
              <p:cNvSpPr txBox="1"/>
              <p:nvPr/>
            </p:nvSpPr>
            <p:spPr>
              <a:xfrm>
                <a:off x="3074124" y="5072742"/>
                <a:ext cx="1424942" cy="3152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s-ES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g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−147589</m:t>
                          </m:r>
                        </m:e>
                      </m:rad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s-ES" dirty="0"/>
              </a:p>
            </p:txBody>
          </p:sp>
        </mc:Choice>
        <mc:Fallback xmlns="">
          <p:sp>
            <p:nvSpPr>
              <p:cNvPr id="12" name="Cuadro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4124" y="5072742"/>
                <a:ext cx="1424942" cy="315214"/>
              </a:xfrm>
              <a:prstGeom prst="rect">
                <a:avLst/>
              </a:prstGeom>
              <a:blipFill rotWithShape="0">
                <a:blip r:embed="rId6"/>
                <a:stretch>
                  <a:fillRect r="-855" b="-9615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/>
              <p:cNvSpPr txBox="1"/>
              <p:nvPr/>
            </p:nvSpPr>
            <p:spPr>
              <a:xfrm>
                <a:off x="5181598" y="4567645"/>
                <a:ext cx="610616" cy="3096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s-ES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g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rad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s-ES" dirty="0"/>
              </a:p>
            </p:txBody>
          </p:sp>
        </mc:Choice>
        <mc:Fallback xmlns="">
          <p:sp>
            <p:nvSpPr>
              <p:cNvPr id="13" name="Cuadro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598" y="4567645"/>
                <a:ext cx="610616" cy="309637"/>
              </a:xfrm>
              <a:prstGeom prst="rect">
                <a:avLst/>
              </a:prstGeom>
              <a:blipFill rotWithShape="0">
                <a:blip r:embed="rId7"/>
                <a:stretch>
                  <a:fillRect r="-2000" b="-9804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/>
              <p:cNvSpPr txBox="1"/>
              <p:nvPr/>
            </p:nvSpPr>
            <p:spPr>
              <a:xfrm>
                <a:off x="5181598" y="5103220"/>
                <a:ext cx="692369" cy="3096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s-ES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17</m:t>
                          </m:r>
                        </m:deg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rad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s-ES" dirty="0"/>
              </a:p>
            </p:txBody>
          </p:sp>
        </mc:Choice>
        <mc:Fallback xmlns="">
          <p:sp>
            <p:nvSpPr>
              <p:cNvPr id="14" name="CuadroTex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598" y="5103220"/>
                <a:ext cx="692369" cy="309637"/>
              </a:xfrm>
              <a:prstGeom prst="rect">
                <a:avLst/>
              </a:prstGeom>
              <a:blipFill rotWithShape="0">
                <a:blip r:embed="rId8"/>
                <a:stretch>
                  <a:fillRect r="-877" b="-9804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ángulo 15"/>
          <p:cNvSpPr/>
          <p:nvPr/>
        </p:nvSpPr>
        <p:spPr>
          <a:xfrm>
            <a:off x="8229600" y="0"/>
            <a:ext cx="914400" cy="914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ysClr val="windowText" lastClr="000000"/>
                </a:solidFill>
              </a:rPr>
              <a:t>8/10</a:t>
            </a:r>
            <a:endParaRPr lang="es-ES" dirty="0">
              <a:solidFill>
                <a:sysClr val="windowText" lastClr="000000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1215" y="2614991"/>
            <a:ext cx="7522419" cy="1412581"/>
          </a:xfrm>
          <a:prstGeom prst="rect">
            <a:avLst/>
          </a:prstGeom>
        </p:spPr>
      </p:pic>
      <p:sp>
        <p:nvSpPr>
          <p:cNvPr id="17" name="Rectángulo 16"/>
          <p:cNvSpPr/>
          <p:nvPr/>
        </p:nvSpPr>
        <p:spPr>
          <a:xfrm>
            <a:off x="5365965" y="2614990"/>
            <a:ext cx="426249" cy="378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Rectángulo 17"/>
          <p:cNvSpPr/>
          <p:nvPr/>
        </p:nvSpPr>
        <p:spPr>
          <a:xfrm>
            <a:off x="5373832" y="3048965"/>
            <a:ext cx="426249" cy="2897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Rectángulo 18"/>
          <p:cNvSpPr/>
          <p:nvPr/>
        </p:nvSpPr>
        <p:spPr>
          <a:xfrm>
            <a:off x="6675866" y="2967702"/>
            <a:ext cx="426249" cy="378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Rectángulo 19"/>
          <p:cNvSpPr/>
          <p:nvPr/>
        </p:nvSpPr>
        <p:spPr>
          <a:xfrm>
            <a:off x="5373832" y="3298230"/>
            <a:ext cx="1788705" cy="3371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Rectángulo 20"/>
          <p:cNvSpPr/>
          <p:nvPr/>
        </p:nvSpPr>
        <p:spPr>
          <a:xfrm>
            <a:off x="2654407" y="3704178"/>
            <a:ext cx="5339228" cy="2616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2" name="Imagen 2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6300" y="6248400"/>
            <a:ext cx="647700" cy="609600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560496" y="4103372"/>
            <a:ext cx="20393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¿Nº de soluciones?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166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2" grpId="0"/>
      <p:bldP spid="13" grpId="0"/>
      <p:bldP spid="14" grpId="0"/>
      <p:bldP spid="17" grpId="0" animBg="1"/>
      <p:bldP spid="18" grpId="0" animBg="1"/>
      <p:bldP spid="19" grpId="0" animBg="1"/>
      <p:bldP spid="20" grpId="0" animBg="1"/>
      <p:bldP spid="21" grpId="0" animBg="1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FF0000"/>
                </a:solidFill>
              </a:rPr>
              <a:t>3. Raíces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714103" y="1561067"/>
            <a:ext cx="7916091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eriod" startAt="4"/>
            </a:pPr>
            <a:r>
              <a:rPr lang="es-ES" b="1" u="sng" dirty="0" smtClean="0">
                <a:solidFill>
                  <a:srgbClr val="002060"/>
                </a:solidFill>
              </a:rPr>
              <a:t>Raíz de una fracción</a:t>
            </a:r>
          </a:p>
        </p:txBody>
      </p:sp>
      <p:pic>
        <p:nvPicPr>
          <p:cNvPr id="18434" name="Picture 2" descr="http://www.prof2000.pt/users/nunof/pagina/radical_radicando_indic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5779" y="781170"/>
            <a:ext cx="2595341" cy="1406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/>
              <p:cNvSpPr txBox="1"/>
              <p:nvPr/>
            </p:nvSpPr>
            <p:spPr>
              <a:xfrm>
                <a:off x="1611084" y="2481940"/>
                <a:ext cx="373692" cy="818366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s-ES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s-ES" dirty="0"/>
              </a:p>
            </p:txBody>
          </p:sp>
        </mc:Choice>
        <mc:Fallback xmlns="">
          <p:sp>
            <p:nvSpPr>
              <p:cNvPr id="14" name="CuadroTex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1084" y="2481940"/>
                <a:ext cx="373692" cy="818366"/>
              </a:xfrm>
              <a:prstGeom prst="rect">
                <a:avLst/>
              </a:prstGeom>
              <a:blipFill rotWithShape="0">
                <a:blip r:embed="rId3"/>
                <a:stretch>
                  <a:fillRect b="-746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uadroTexto 2"/>
          <p:cNvSpPr txBox="1"/>
          <p:nvPr/>
        </p:nvSpPr>
        <p:spPr>
          <a:xfrm>
            <a:off x="3457304" y="2558700"/>
            <a:ext cx="3814354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dirty="0" smtClean="0"/>
              <a:t>Se hace la raíz “arriba” y “abajo” por separado</a:t>
            </a:r>
            <a:endParaRPr lang="es-E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uadroTexto 14"/>
              <p:cNvSpPr txBox="1"/>
              <p:nvPr/>
            </p:nvSpPr>
            <p:spPr>
              <a:xfrm>
                <a:off x="1611084" y="3851846"/>
                <a:ext cx="1166473" cy="818366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s-ES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</m:e>
                      </m:rad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=±</m:t>
                      </m:r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s-ES" dirty="0"/>
              </a:p>
            </p:txBody>
          </p:sp>
        </mc:Choice>
        <mc:Fallback xmlns="">
          <p:sp>
            <p:nvSpPr>
              <p:cNvPr id="15" name="CuadroTexto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1084" y="3851846"/>
                <a:ext cx="1166473" cy="81836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uadroTexto 15"/>
              <p:cNvSpPr txBox="1"/>
              <p:nvPr/>
            </p:nvSpPr>
            <p:spPr>
              <a:xfrm>
                <a:off x="2830954" y="4009151"/>
                <a:ext cx="646011" cy="520399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±</m:t>
                      </m:r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s-ES" dirty="0"/>
              </a:p>
            </p:txBody>
          </p:sp>
        </mc:Choice>
        <mc:Fallback xmlns="">
          <p:sp>
            <p:nvSpPr>
              <p:cNvPr id="16" name="CuadroTexto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0954" y="4009151"/>
                <a:ext cx="646011" cy="520399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uadroTexto 16"/>
              <p:cNvSpPr txBox="1"/>
              <p:nvPr/>
            </p:nvSpPr>
            <p:spPr>
              <a:xfrm>
                <a:off x="1580723" y="5322356"/>
                <a:ext cx="1474121" cy="818366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:</m:t>
                      </m:r>
                      <m:rad>
                        <m:radPr>
                          <m:degHide m:val="on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25</m:t>
                              </m:r>
                            </m:num>
                            <m:den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</m:den>
                          </m:f>
                        </m:e>
                      </m:rad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=±</m:t>
                      </m:r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s-ES" dirty="0"/>
              </a:p>
            </p:txBody>
          </p:sp>
        </mc:Choice>
        <mc:Fallback xmlns="">
          <p:sp>
            <p:nvSpPr>
              <p:cNvPr id="17" name="CuadroTex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0723" y="5322356"/>
                <a:ext cx="1474121" cy="818366"/>
              </a:xfrm>
              <a:prstGeom prst="rect">
                <a:avLst/>
              </a:prstGeom>
              <a:blipFill rotWithShape="0">
                <a:blip r:embed="rId6"/>
                <a:stretch>
                  <a:fillRect b="-746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uadroTexto 17"/>
              <p:cNvSpPr txBox="1"/>
              <p:nvPr/>
            </p:nvSpPr>
            <p:spPr>
              <a:xfrm>
                <a:off x="3834816" y="5322356"/>
                <a:ext cx="1345881" cy="818366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:</m:t>
                      </m:r>
                      <m:rad>
                        <m:radPr>
                          <m:degHide m:val="on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rad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=±</m:t>
                      </m:r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s-ES" dirty="0"/>
              </a:p>
            </p:txBody>
          </p:sp>
        </mc:Choice>
        <mc:Fallback xmlns="">
          <p:sp>
            <p:nvSpPr>
              <p:cNvPr id="18" name="CuadroTexto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4816" y="5322356"/>
                <a:ext cx="1345881" cy="818366"/>
              </a:xfrm>
              <a:prstGeom prst="rect">
                <a:avLst/>
              </a:prstGeom>
              <a:blipFill rotWithShape="0">
                <a:blip r:embed="rId7"/>
                <a:stretch>
                  <a:fillRect b="-746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uadroTexto 18"/>
              <p:cNvSpPr txBox="1"/>
              <p:nvPr/>
            </p:nvSpPr>
            <p:spPr>
              <a:xfrm>
                <a:off x="5960669" y="5322356"/>
                <a:ext cx="1626407" cy="818366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:</m:t>
                      </m:r>
                      <m:rad>
                        <m:radPr>
                          <m:degHide m:val="on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25</m:t>
                              </m:r>
                            </m:den>
                          </m:f>
                        </m:e>
                      </m:rad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=±</m:t>
                      </m:r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s-ES" dirty="0"/>
              </a:p>
            </p:txBody>
          </p:sp>
        </mc:Choice>
        <mc:Fallback xmlns="">
          <p:sp>
            <p:nvSpPr>
              <p:cNvPr id="19" name="CuadroTexto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0669" y="5322356"/>
                <a:ext cx="1626407" cy="818366"/>
              </a:xfrm>
              <a:prstGeom prst="rect">
                <a:avLst/>
              </a:prstGeom>
              <a:blipFill>
                <a:blip r:embed="rId8"/>
                <a:stretch>
                  <a:fillRect b="-746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ángulo 12"/>
          <p:cNvSpPr/>
          <p:nvPr/>
        </p:nvSpPr>
        <p:spPr>
          <a:xfrm>
            <a:off x="8229600" y="0"/>
            <a:ext cx="914400" cy="914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ysClr val="windowText" lastClr="000000"/>
                </a:solidFill>
              </a:rPr>
              <a:t>9/10</a:t>
            </a:r>
            <a:endParaRPr lang="es-ES" dirty="0">
              <a:solidFill>
                <a:sysClr val="windowText" lastClr="000000"/>
              </a:solidFill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2616350" y="4035035"/>
            <a:ext cx="187905" cy="2259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Rectángulo 20"/>
          <p:cNvSpPr/>
          <p:nvPr/>
        </p:nvSpPr>
        <p:spPr>
          <a:xfrm>
            <a:off x="2627888" y="4416552"/>
            <a:ext cx="187905" cy="2259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Rectángulo 21"/>
          <p:cNvSpPr/>
          <p:nvPr/>
        </p:nvSpPr>
        <p:spPr>
          <a:xfrm>
            <a:off x="3077462" y="4029236"/>
            <a:ext cx="399503" cy="5003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Rectángulo 24"/>
          <p:cNvSpPr/>
          <p:nvPr/>
        </p:nvSpPr>
        <p:spPr>
          <a:xfrm>
            <a:off x="2643049" y="5358932"/>
            <a:ext cx="434413" cy="7817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Rectángulo 25"/>
          <p:cNvSpPr/>
          <p:nvPr/>
        </p:nvSpPr>
        <p:spPr>
          <a:xfrm>
            <a:off x="4797391" y="5322356"/>
            <a:ext cx="383305" cy="7817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Rectángulo 26"/>
          <p:cNvSpPr/>
          <p:nvPr/>
        </p:nvSpPr>
        <p:spPr>
          <a:xfrm>
            <a:off x="7041413" y="5327377"/>
            <a:ext cx="545663" cy="8183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3" name="Imagen 2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6300" y="6248400"/>
            <a:ext cx="6477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745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5" grpId="0" animBg="1"/>
      <p:bldP spid="26" grpId="0" animBg="1"/>
      <p:bldP spid="2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bg1"/>
                </a:solidFill>
              </a:rPr>
              <a:t>Ejercicios</a:t>
            </a:r>
            <a:endParaRPr lang="es-ES" dirty="0">
              <a:solidFill>
                <a:schemeClr val="bg1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55648" y="1324864"/>
            <a:ext cx="4770534" cy="1215136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754145" y="1185918"/>
            <a:ext cx="869149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" dirty="0" smtClean="0"/>
              <a:t>28 p32</a:t>
            </a:r>
            <a:endParaRPr lang="es-ES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16606" y="2987191"/>
            <a:ext cx="6500095" cy="1819923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754144" y="2979884"/>
            <a:ext cx="869149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" dirty="0" smtClean="0"/>
              <a:t>34 p32</a:t>
            </a:r>
            <a:endParaRPr lang="es-ES" dirty="0"/>
          </a:p>
        </p:txBody>
      </p:sp>
      <p:sp>
        <p:nvSpPr>
          <p:cNvPr id="9" name="CuadroTexto 8"/>
          <p:cNvSpPr txBox="1"/>
          <p:nvPr/>
        </p:nvSpPr>
        <p:spPr>
          <a:xfrm>
            <a:off x="754144" y="3429151"/>
            <a:ext cx="869149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" dirty="0" smtClean="0"/>
              <a:t>35 p32</a:t>
            </a:r>
            <a:endParaRPr lang="es-ES" dirty="0"/>
          </a:p>
        </p:txBody>
      </p:sp>
      <p:sp>
        <p:nvSpPr>
          <p:cNvPr id="11" name="CuadroTexto 10"/>
          <p:cNvSpPr txBox="1"/>
          <p:nvPr/>
        </p:nvSpPr>
        <p:spPr>
          <a:xfrm>
            <a:off x="754144" y="3892274"/>
            <a:ext cx="869149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" dirty="0" smtClean="0"/>
              <a:t>36 p32</a:t>
            </a:r>
            <a:endParaRPr lang="es-E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/>
              <p:cNvSpPr txBox="1"/>
              <p:nvPr/>
            </p:nvSpPr>
            <p:spPr>
              <a:xfrm>
                <a:off x="1623293" y="5069639"/>
                <a:ext cx="4816127" cy="11910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s-ES" dirty="0" smtClean="0"/>
                  <a:t>Resuelve: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3"/>
                                <m:mcJc m:val="center"/>
                              </m:mcPr>
                            </m:mc>
                          </m:mcs>
                          <m:ctrlPr>
                            <a:rPr lang="es-ES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) </m:t>
                            </m:r>
                            <m:rad>
                              <m:radPr>
                                <m:degHide m:val="on"/>
                                <m:ctrlP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f>
                                  <m:fPr>
                                    <m:ctrlP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  <m:t>9</m:t>
                                    </m:r>
                                  </m:den>
                                </m:f>
                              </m:e>
                            </m:rad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ad>
                              <m:radPr>
                                <m:degHide m:val="on"/>
                                <m:ctrlP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rad>
                          </m:e>
                          <m:e/>
                          <m:e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) 3−</m:t>
                            </m:r>
                            <m:rad>
                              <m:radPr>
                                <m:degHide m:val="on"/>
                                <m:ctrlP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f>
                                  <m:fPr>
                                    <m:ctrlP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  <m:t>25</m:t>
                                    </m:r>
                                  </m:num>
                                  <m:den>
                                    <m: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  <m:t>16</m:t>
                                    </m:r>
                                  </m:den>
                                </m:f>
                              </m:e>
                            </m:rad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ad>
                                  <m:radPr>
                                    <m:degHide m:val="on"/>
                                    <m:ctrlP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e>
                                </m:rad>
                              </m:den>
                            </m:f>
                          </m:e>
                        </m:mr>
                      </m:m>
                    </m:oMath>
                  </m:oMathPara>
                </a14:m>
                <a:endParaRPr lang="es-ES" dirty="0"/>
              </a:p>
            </p:txBody>
          </p:sp>
        </mc:Choice>
        <mc:Fallback xmlns="">
          <p:sp>
            <p:nvSpPr>
              <p:cNvPr id="12" name="Cuadro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3293" y="5069639"/>
                <a:ext cx="4816127" cy="1191032"/>
              </a:xfrm>
              <a:prstGeom prst="rect">
                <a:avLst/>
              </a:prstGeom>
              <a:blipFill rotWithShape="0">
                <a:blip r:embed="rId5"/>
                <a:stretch>
                  <a:fillRect l="-1013" t="-3590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ángulo 12"/>
          <p:cNvSpPr/>
          <p:nvPr/>
        </p:nvSpPr>
        <p:spPr>
          <a:xfrm>
            <a:off x="8229600" y="0"/>
            <a:ext cx="914400" cy="914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ysClr val="windowText" lastClr="000000"/>
                </a:solidFill>
              </a:rPr>
              <a:t>10/10</a:t>
            </a:r>
            <a:endParaRPr lang="es-ES" dirty="0">
              <a:solidFill>
                <a:sysClr val="windowText" lastClr="000000"/>
              </a:solidFill>
            </a:endParaRPr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6300" y="6248400"/>
            <a:ext cx="6477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87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bg1"/>
                </a:solidFill>
              </a:rPr>
              <a:t>Ejercicios</a:t>
            </a:r>
            <a:endParaRPr lang="es-ES" dirty="0">
              <a:solidFill>
                <a:schemeClr val="bg1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85872" y="2031460"/>
            <a:ext cx="6484776" cy="2323323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6300" y="6248400"/>
            <a:ext cx="6477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746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s-ES" dirty="0" smtClean="0">
                <a:solidFill>
                  <a:srgbClr val="FF0000"/>
                </a:solidFill>
              </a:rPr>
              <a:t>6. Radicales</a:t>
            </a:r>
            <a:endParaRPr lang="es-ES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609599" y="2008743"/>
                <a:ext cx="8151224" cy="673326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s-ES" dirty="0" smtClean="0"/>
                  <a:t>Se llaman radicales a trabajar con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s-ES" dirty="0" smtClean="0"/>
                  <a:t>,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s-ES" dirty="0" smtClean="0"/>
                  <a:t>, </a:t>
                </a:r>
                <a:r>
                  <a:rPr lang="es-ES" dirty="0" err="1" smtClean="0"/>
                  <a:t>etc</a:t>
                </a:r>
                <a:r>
                  <a:rPr lang="es-ES" dirty="0" smtClean="0"/>
                  <a:t> sin hacer las operaciones, sólo operando con ellos</a:t>
                </a:r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599" y="2008743"/>
                <a:ext cx="8151224" cy="673326"/>
              </a:xfrm>
              <a:prstGeom prst="rect">
                <a:avLst/>
              </a:prstGeom>
              <a:blipFill rotWithShape="0">
                <a:blip r:embed="rId2"/>
                <a:stretch>
                  <a:fillRect l="-598" t="-1818" r="-598" b="-13636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1657635" y="4066191"/>
                <a:ext cx="3411575" cy="309637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+3</m:t>
                      </m:r>
                      <m:rad>
                        <m:radPr>
                          <m:degHide m:val="on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−4</m:t>
                      </m:r>
                      <m:rad>
                        <m:radPr>
                          <m:degHide m:val="on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=−2</m:t>
                      </m:r>
                      <m:rad>
                        <m:radPr>
                          <m:degHide m:val="on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+3</m:t>
                      </m:r>
                      <m:rad>
                        <m:radPr>
                          <m:degHide m:val="on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s-ES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7635" y="4066191"/>
                <a:ext cx="3411575" cy="309637"/>
              </a:xfrm>
              <a:prstGeom prst="rect">
                <a:avLst/>
              </a:prstGeom>
              <a:blipFill rotWithShape="0">
                <a:blip r:embed="rId3"/>
                <a:stretch>
                  <a:fillRect l="-1071" r="-893" b="-9804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609599" y="2786241"/>
                <a:ext cx="8151224" cy="991682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s-ES" dirty="0" smtClean="0"/>
                  <a:t>Por ejemplo: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5"/>
                                <m:mcJc m:val="center"/>
                              </m:mcPr>
                            </m:mc>
                          </m:mcs>
                          <m:ctrlPr>
                            <a:rPr lang="es-ES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ad>
                              <m:radPr>
                                <m:degHide m:val="on"/>
                                <m:ctrlPr>
                                  <a:rPr lang="es-ES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s-E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+3</m:t>
                            </m:r>
                            <m:rad>
                              <m:radPr>
                                <m:degHide m:val="on"/>
                                <m:ctrlPr>
                                  <a:rPr lang="es-ES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s-E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  <m:rad>
                              <m:radPr>
                                <m:degHide m:val="on"/>
                                <m:ctrlP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e>
                          <m:e/>
                          <m:e/>
                          <m:e/>
                          <m:e>
                            <m:f>
                              <m:fPr>
                                <m:ctrlP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  <m:rad>
                              <m:radPr>
                                <m:degHide m:val="on"/>
                                <m:ctrlPr>
                                  <a:rPr lang="es-ES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s-E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+3</m:t>
                            </m:r>
                            <m:rad>
                              <m:radPr>
                                <m:degHide m:val="on"/>
                                <m:ctrlP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d>
                              <m:dPr>
                                <m:ctrlP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num>
                                  <m:den>
                                    <m: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</m:d>
                            <m:rad>
                              <m:radPr>
                                <m:degHide m:val="on"/>
                                <m:ctrlP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e>
                        </m:mr>
                      </m:m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ad>
                        <m:radPr>
                          <m:degHide m:val="on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s-ES" dirty="0" smtClean="0"/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599" y="2786241"/>
                <a:ext cx="8151224" cy="991682"/>
              </a:xfrm>
              <a:prstGeom prst="rect">
                <a:avLst/>
              </a:prstGeom>
              <a:blipFill rotWithShape="0">
                <a:blip r:embed="rId4"/>
                <a:stretch>
                  <a:fillRect l="-598" t="-3681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/>
              <p:cNvSpPr txBox="1"/>
              <p:nvPr/>
            </p:nvSpPr>
            <p:spPr>
              <a:xfrm>
                <a:off x="1657635" y="4622034"/>
                <a:ext cx="5031121" cy="622350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ad>
                        <m:radPr>
                          <m:degHide m:val="on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+2</m:t>
                      </m:r>
                      <m:rad>
                        <m:radPr>
                          <m:degHide m:val="on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rad>
                        <m:radPr>
                          <m:degHide m:val="on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ad>
                        <m:radPr>
                          <m:degHide m:val="on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s-ES" dirty="0"/>
              </a:p>
            </p:txBody>
          </p:sp>
        </mc:Choice>
        <mc:Fallback xmlns="">
          <p:sp>
            <p:nvSpPr>
              <p:cNvPr id="13" name="Cuadro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7635" y="4622034"/>
                <a:ext cx="5031121" cy="62235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ángulo 7"/>
          <p:cNvSpPr/>
          <p:nvPr/>
        </p:nvSpPr>
        <p:spPr>
          <a:xfrm>
            <a:off x="8247017" y="-1"/>
            <a:ext cx="896983" cy="896983"/>
          </a:xfrm>
          <a:prstGeom prst="rect">
            <a:avLst/>
          </a:prstGeom>
          <a:solidFill>
            <a:srgbClr val="99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ysClr val="windowText" lastClr="000000"/>
                </a:solidFill>
              </a:rPr>
              <a:t>1/3</a:t>
            </a:r>
            <a:endParaRPr lang="es-ES" dirty="0">
              <a:solidFill>
                <a:sysClr val="windowText" lastClr="000000"/>
              </a:solidFill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2728400" y="3155845"/>
            <a:ext cx="435424" cy="5248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Rectángulo 13"/>
          <p:cNvSpPr/>
          <p:nvPr/>
        </p:nvSpPr>
        <p:spPr>
          <a:xfrm>
            <a:off x="6184832" y="3155844"/>
            <a:ext cx="590872" cy="5248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Rectángulo 14"/>
          <p:cNvSpPr/>
          <p:nvPr/>
        </p:nvSpPr>
        <p:spPr>
          <a:xfrm>
            <a:off x="7472827" y="3130064"/>
            <a:ext cx="590872" cy="5248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Rectángulo 15"/>
          <p:cNvSpPr/>
          <p:nvPr/>
        </p:nvSpPr>
        <p:spPr>
          <a:xfrm>
            <a:off x="3783454" y="3955906"/>
            <a:ext cx="1285755" cy="5248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Rectángulo 16"/>
          <p:cNvSpPr/>
          <p:nvPr/>
        </p:nvSpPr>
        <p:spPr>
          <a:xfrm>
            <a:off x="3783455" y="4658718"/>
            <a:ext cx="596522" cy="5248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Rectángulo 17"/>
          <p:cNvSpPr/>
          <p:nvPr/>
        </p:nvSpPr>
        <p:spPr>
          <a:xfrm>
            <a:off x="5588310" y="4658718"/>
            <a:ext cx="1100446" cy="5248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9" name="Imagen 1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6300" y="6248400"/>
            <a:ext cx="6477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820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s-ES" dirty="0" smtClean="0">
                <a:solidFill>
                  <a:srgbClr val="FF0000"/>
                </a:solidFill>
              </a:rPr>
              <a:t>6. Radicales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609599" y="2008743"/>
            <a:ext cx="8151224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ES" dirty="0" smtClean="0"/>
              <a:t>Hay una técnica que permite extraer factores de una raíz, dejando el resultado más “limpio”, y pudiendo operar con él.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1495710" y="4730895"/>
                <a:ext cx="1767279" cy="346313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</m:rad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rad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=2</m:t>
                      </m:r>
                      <m:rad>
                        <m:radPr>
                          <m:degHide m:val="on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s-ES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5710" y="4730895"/>
                <a:ext cx="1767279" cy="346313"/>
              </a:xfrm>
              <a:prstGeom prst="rect">
                <a:avLst/>
              </a:prstGeom>
              <a:blipFill rotWithShape="0">
                <a:blip r:embed="rId2"/>
                <a:stretch>
                  <a:fillRect r="-2759" b="-8772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CuadroTexto 10"/>
          <p:cNvSpPr txBox="1"/>
          <p:nvPr/>
        </p:nvSpPr>
        <p:spPr>
          <a:xfrm>
            <a:off x="609599" y="2786241"/>
            <a:ext cx="8151224" cy="1477328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ES" dirty="0" smtClean="0"/>
              <a:t>La estrategia se basa en dos pasos: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 smtClean="0"/>
              <a:t>Descomponer en factores el número dentro de la raíz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 smtClean="0"/>
              <a:t>Si la raíz es cuadrada, por cada 2 números iguales, uno sale fuera.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 smtClean="0"/>
              <a:t>Si la raíz es cúbica (3), por cada 3 números iguales, uno sale fuera.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 err="1" smtClean="0"/>
              <a:t>etc</a:t>
            </a:r>
            <a:endParaRPr lang="es-ES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/>
              <p:cNvSpPr txBox="1"/>
              <p:nvPr/>
            </p:nvSpPr>
            <p:spPr>
              <a:xfrm>
                <a:off x="1495710" y="5426705"/>
                <a:ext cx="2265236" cy="345416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s-E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24</m:t>
                          </m:r>
                        </m:e>
                      </m:rad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es-ES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s-ES" i="1"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sSup>
                            <m:sSup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·3</m:t>
                          </m:r>
                        </m:e>
                      </m:rad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=2</m:t>
                      </m:r>
                      <m:rad>
                        <m:radPr>
                          <m:ctrlPr>
                            <a:rPr lang="es-ES" i="1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s-ES" i="1"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s-ES" dirty="0"/>
              </a:p>
            </p:txBody>
          </p:sp>
        </mc:Choice>
        <mc:Fallback xmlns="">
          <p:sp>
            <p:nvSpPr>
              <p:cNvPr id="14" name="CuadroTex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5710" y="5426705"/>
                <a:ext cx="2265236" cy="345416"/>
              </a:xfrm>
              <a:prstGeom prst="rect">
                <a:avLst/>
              </a:prstGeom>
              <a:blipFill rotWithShape="0">
                <a:blip r:embed="rId3"/>
                <a:stretch>
                  <a:fillRect r="-1613" b="-8772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uadroTexto 16"/>
              <p:cNvSpPr txBox="1"/>
              <p:nvPr/>
            </p:nvSpPr>
            <p:spPr>
              <a:xfrm>
                <a:off x="1509128" y="6129338"/>
                <a:ext cx="2136995" cy="344838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s-E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81</m:t>
                          </m:r>
                        </m:e>
                      </m:rad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es-ES" i="1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s-ES" i="1"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sSup>
                            <m:sSup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e>
                      </m:rad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=3·</m:t>
                      </m:r>
                      <m:rad>
                        <m:radPr>
                          <m:ctrlPr>
                            <a:rPr lang="es-ES" i="1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s-ES" i="1"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s-ES" dirty="0"/>
              </a:p>
            </p:txBody>
          </p:sp>
        </mc:Choice>
        <mc:Fallback xmlns="">
          <p:sp>
            <p:nvSpPr>
              <p:cNvPr id="17" name="CuadroTex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9128" y="6129338"/>
                <a:ext cx="2136995" cy="344838"/>
              </a:xfrm>
              <a:prstGeom prst="rect">
                <a:avLst/>
              </a:prstGeom>
              <a:blipFill>
                <a:blip r:embed="rId4"/>
                <a:stretch>
                  <a:fillRect r="-1714" b="-7018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uadroTexto 19"/>
              <p:cNvSpPr txBox="1"/>
              <p:nvPr/>
            </p:nvSpPr>
            <p:spPr>
              <a:xfrm>
                <a:off x="4685211" y="4779117"/>
                <a:ext cx="3137013" cy="345736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e>
                      </m:rad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e>
                      </m:rad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·</m:t>
                      </m:r>
                      <m:rad>
                        <m:radPr>
                          <m:degHide m:val="on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rad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s-ES" dirty="0"/>
              </a:p>
            </p:txBody>
          </p:sp>
        </mc:Choice>
        <mc:Fallback xmlns="">
          <p:sp>
            <p:nvSpPr>
              <p:cNvPr id="20" name="CuadroTexto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5211" y="4779117"/>
                <a:ext cx="3137013" cy="345736"/>
              </a:xfrm>
              <a:prstGeom prst="rect">
                <a:avLst/>
              </a:prstGeom>
              <a:blipFill rotWithShape="0">
                <a:blip r:embed="rId5"/>
                <a:stretch>
                  <a:fillRect r="-1167" b="-7018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uadroTexto 21"/>
              <p:cNvSpPr txBox="1"/>
              <p:nvPr/>
            </p:nvSpPr>
            <p:spPr>
              <a:xfrm>
                <a:off x="4685211" y="5426704"/>
                <a:ext cx="2170466" cy="348300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32</m:t>
                          </m:r>
                        </m:e>
                      </m:rad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e>
                      </m:rad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·</m:t>
                      </m:r>
                      <m:rad>
                        <m:radPr>
                          <m:degHide m:val="on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s-ES" dirty="0"/>
              </a:p>
            </p:txBody>
          </p:sp>
        </mc:Choice>
        <mc:Fallback xmlns="">
          <p:sp>
            <p:nvSpPr>
              <p:cNvPr id="22" name="CuadroTexto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5211" y="5426704"/>
                <a:ext cx="2170466" cy="348300"/>
              </a:xfrm>
              <a:prstGeom prst="rect">
                <a:avLst/>
              </a:prstGeom>
              <a:blipFill rotWithShape="0">
                <a:blip r:embed="rId6"/>
                <a:stretch>
                  <a:fillRect r="-1685" b="-8772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CuadroTexto 22"/>
              <p:cNvSpPr txBox="1"/>
              <p:nvPr/>
            </p:nvSpPr>
            <p:spPr>
              <a:xfrm>
                <a:off x="4685211" y="6115281"/>
                <a:ext cx="2968698" cy="346313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64</m:t>
                          </m:r>
                        </m:e>
                      </m:rad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</m:e>
                      </m:rad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ad>
                        <m:radPr>
                          <m:degHide m:val="on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rad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=8</m:t>
                      </m:r>
                    </m:oMath>
                  </m:oMathPara>
                </a14:m>
                <a:endParaRPr lang="es-ES" dirty="0"/>
              </a:p>
            </p:txBody>
          </p:sp>
        </mc:Choice>
        <mc:Fallback xmlns="">
          <p:sp>
            <p:nvSpPr>
              <p:cNvPr id="23" name="CuadroTexto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5211" y="6115281"/>
                <a:ext cx="2968698" cy="346313"/>
              </a:xfrm>
              <a:prstGeom prst="rect">
                <a:avLst/>
              </a:prstGeom>
              <a:blipFill rotWithShape="0">
                <a:blip r:embed="rId7"/>
                <a:stretch>
                  <a:fillRect r="-1027" b="-8772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ángulo 12"/>
          <p:cNvSpPr/>
          <p:nvPr/>
        </p:nvSpPr>
        <p:spPr>
          <a:xfrm>
            <a:off x="8247017" y="-1"/>
            <a:ext cx="896983" cy="896983"/>
          </a:xfrm>
          <a:prstGeom prst="rect">
            <a:avLst/>
          </a:prstGeom>
          <a:solidFill>
            <a:srgbClr val="99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ysClr val="windowText" lastClr="000000"/>
                </a:solidFill>
              </a:rPr>
              <a:t>2/3</a:t>
            </a:r>
            <a:endParaRPr lang="es-ES" dirty="0">
              <a:solidFill>
                <a:sysClr val="windowText" lastClr="000000"/>
              </a:solidFill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2300545" y="4837886"/>
            <a:ext cx="214055" cy="2869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1</a:t>
            </a:r>
            <a:endParaRPr lang="es-ES" dirty="0"/>
          </a:p>
        </p:txBody>
      </p:sp>
      <p:sp>
        <p:nvSpPr>
          <p:cNvPr id="16" name="Rectángulo 15"/>
          <p:cNvSpPr/>
          <p:nvPr/>
        </p:nvSpPr>
        <p:spPr>
          <a:xfrm>
            <a:off x="2781767" y="4730895"/>
            <a:ext cx="481222" cy="3351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2</a:t>
            </a:r>
            <a:endParaRPr lang="es-ES" dirty="0"/>
          </a:p>
        </p:txBody>
      </p:sp>
      <p:sp>
        <p:nvSpPr>
          <p:cNvPr id="18" name="Rectángulo 17"/>
          <p:cNvSpPr/>
          <p:nvPr/>
        </p:nvSpPr>
        <p:spPr>
          <a:xfrm>
            <a:off x="2478024" y="5508668"/>
            <a:ext cx="481222" cy="3351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3</a:t>
            </a:r>
            <a:endParaRPr lang="es-ES" dirty="0"/>
          </a:p>
        </p:txBody>
      </p:sp>
      <p:sp>
        <p:nvSpPr>
          <p:cNvPr id="19" name="Rectángulo 18"/>
          <p:cNvSpPr/>
          <p:nvPr/>
        </p:nvSpPr>
        <p:spPr>
          <a:xfrm>
            <a:off x="3282591" y="5453058"/>
            <a:ext cx="481222" cy="3351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4</a:t>
            </a:r>
            <a:endParaRPr lang="es-ES" dirty="0"/>
          </a:p>
        </p:txBody>
      </p:sp>
      <p:sp>
        <p:nvSpPr>
          <p:cNvPr id="21" name="Rectángulo 20"/>
          <p:cNvSpPr/>
          <p:nvPr/>
        </p:nvSpPr>
        <p:spPr>
          <a:xfrm>
            <a:off x="2480712" y="6177860"/>
            <a:ext cx="239708" cy="3351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5</a:t>
            </a:r>
            <a:endParaRPr lang="es-ES" dirty="0"/>
          </a:p>
        </p:txBody>
      </p:sp>
      <p:sp>
        <p:nvSpPr>
          <p:cNvPr id="24" name="Rectángulo 23"/>
          <p:cNvSpPr/>
          <p:nvPr/>
        </p:nvSpPr>
        <p:spPr>
          <a:xfrm>
            <a:off x="2963668" y="6184222"/>
            <a:ext cx="299321" cy="3224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6</a:t>
            </a:r>
            <a:endParaRPr lang="es-ES" dirty="0"/>
          </a:p>
        </p:txBody>
      </p:sp>
      <p:sp>
        <p:nvSpPr>
          <p:cNvPr id="25" name="Rectángulo 24"/>
          <p:cNvSpPr/>
          <p:nvPr/>
        </p:nvSpPr>
        <p:spPr>
          <a:xfrm>
            <a:off x="3426162" y="6204014"/>
            <a:ext cx="291981" cy="3351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7</a:t>
            </a:r>
            <a:endParaRPr lang="es-ES" dirty="0"/>
          </a:p>
        </p:txBody>
      </p:sp>
      <p:sp>
        <p:nvSpPr>
          <p:cNvPr id="27" name="Rectángulo 26"/>
          <p:cNvSpPr/>
          <p:nvPr/>
        </p:nvSpPr>
        <p:spPr>
          <a:xfrm>
            <a:off x="5624453" y="4898490"/>
            <a:ext cx="227707" cy="2263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8</a:t>
            </a:r>
            <a:endParaRPr lang="es-ES" dirty="0"/>
          </a:p>
        </p:txBody>
      </p:sp>
      <p:sp>
        <p:nvSpPr>
          <p:cNvPr id="28" name="Rectángulo 27"/>
          <p:cNvSpPr/>
          <p:nvPr/>
        </p:nvSpPr>
        <p:spPr>
          <a:xfrm>
            <a:off x="6055706" y="4837886"/>
            <a:ext cx="799971" cy="2869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Rectángulo 28"/>
          <p:cNvSpPr/>
          <p:nvPr/>
        </p:nvSpPr>
        <p:spPr>
          <a:xfrm>
            <a:off x="7105541" y="4837886"/>
            <a:ext cx="264523" cy="2944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Rectángulo 29"/>
          <p:cNvSpPr/>
          <p:nvPr/>
        </p:nvSpPr>
        <p:spPr>
          <a:xfrm>
            <a:off x="7612597" y="4814372"/>
            <a:ext cx="264523" cy="2944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Rectángulo 30"/>
          <p:cNvSpPr/>
          <p:nvPr/>
        </p:nvSpPr>
        <p:spPr>
          <a:xfrm>
            <a:off x="5606045" y="5508667"/>
            <a:ext cx="246116" cy="2759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Rectángulo 31"/>
          <p:cNvSpPr/>
          <p:nvPr/>
        </p:nvSpPr>
        <p:spPr>
          <a:xfrm>
            <a:off x="6130658" y="5476531"/>
            <a:ext cx="826653" cy="2955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3" name="Rectángulo 32"/>
          <p:cNvSpPr/>
          <p:nvPr/>
        </p:nvSpPr>
        <p:spPr>
          <a:xfrm>
            <a:off x="5604759" y="6221296"/>
            <a:ext cx="247401" cy="2291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Rectángulo 33"/>
          <p:cNvSpPr/>
          <p:nvPr/>
        </p:nvSpPr>
        <p:spPr>
          <a:xfrm>
            <a:off x="6109450" y="6123798"/>
            <a:ext cx="585101" cy="3537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Rectángulo 34"/>
          <p:cNvSpPr/>
          <p:nvPr/>
        </p:nvSpPr>
        <p:spPr>
          <a:xfrm>
            <a:off x="6951842" y="6115281"/>
            <a:ext cx="229480" cy="3622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Rectángulo 35"/>
          <p:cNvSpPr/>
          <p:nvPr/>
        </p:nvSpPr>
        <p:spPr>
          <a:xfrm>
            <a:off x="7438613" y="6123798"/>
            <a:ext cx="229480" cy="3622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7" name="Imagen 3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6300" y="6248400"/>
            <a:ext cx="6477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569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5" grpId="0" animBg="1"/>
      <p:bldP spid="16" grpId="0" animBg="1"/>
      <p:bldP spid="18" grpId="0" animBg="1"/>
      <p:bldP spid="19" grpId="0" animBg="1"/>
      <p:bldP spid="21" grpId="0" animBg="1"/>
      <p:bldP spid="24" grpId="0" animBg="1"/>
      <p:bldP spid="25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s-ES" dirty="0" smtClean="0">
                <a:solidFill>
                  <a:srgbClr val="FF0000"/>
                </a:solidFill>
              </a:rPr>
              <a:t>6. Radicales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8247017" y="-1"/>
            <a:ext cx="896983" cy="896983"/>
          </a:xfrm>
          <a:prstGeom prst="rect">
            <a:avLst/>
          </a:prstGeom>
          <a:solidFill>
            <a:srgbClr val="99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ysClr val="windowText" lastClr="000000"/>
                </a:solidFill>
              </a:rPr>
              <a:t>2.5/3</a:t>
            </a:r>
            <a:endParaRPr lang="es-ES" dirty="0">
              <a:solidFill>
                <a:sysClr val="windowText" lastClr="000000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248" y="1219144"/>
            <a:ext cx="7163109" cy="5638856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6300" y="6248400"/>
            <a:ext cx="6477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9980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s-ES" dirty="0" smtClean="0">
                <a:solidFill>
                  <a:schemeClr val="bg1"/>
                </a:solidFill>
              </a:rPr>
              <a:t>Ejercicios</a:t>
            </a:r>
            <a:endParaRPr lang="es-ES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609599" y="1793031"/>
                <a:ext cx="4304383" cy="245560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s-ES" dirty="0" smtClean="0"/>
                  <a:t>Extrae factores en las siguientes raíces:</a:t>
                </a:r>
              </a:p>
              <a:p>
                <a:endParaRPr lang="es-E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3"/>
                                <m:mcJc m:val="center"/>
                              </m:mcPr>
                            </m:mc>
                          </m:mcs>
                          <m:ctrlPr>
                            <a:rPr lang="es-ES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) </m:t>
                            </m:r>
                            <m:rad>
                              <m:radPr>
                                <m:degHide m:val="on"/>
                                <m:ctrlP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32</m:t>
                                </m:r>
                              </m:e>
                            </m:rad>
                          </m:e>
                          <m:e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  <m:rad>
                              <m:radPr>
                                <m:ctrlPr>
                                  <a:rPr lang="es-ES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>
                                <m:r>
                                  <m:rPr>
                                    <m:brk m:alnAt="7"/>
                                  </m:rP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g>
                              <m:e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81</m:t>
                                </m:r>
                              </m:e>
                            </m:rad>
                          </m:e>
                          <m:e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  <m:rad>
                              <m:radPr>
                                <m:ctrlPr>
                                  <a:rPr lang="es-ES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g>
                              <m:e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625</m:t>
                                </m:r>
                              </m:e>
                            </m:rad>
                          </m:e>
                        </m:mr>
                      </m:m>
                    </m:oMath>
                  </m:oMathPara>
                </a14:m>
                <a:endParaRPr lang="es-ES" dirty="0" smtClean="0"/>
              </a:p>
              <a:p>
                <a:endParaRPr lang="es-ES" dirty="0"/>
              </a:p>
              <a:p>
                <a:r>
                  <a:rPr lang="es-ES" dirty="0" smtClean="0"/>
                  <a:t>Opera: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) </m:t>
                      </m:r>
                      <m:rad>
                        <m:radPr>
                          <m:degHide m:val="on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</m:rad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40</m:t>
                          </m:r>
                        </m:e>
                      </m:rad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+3</m:t>
                      </m:r>
                      <m:rad>
                        <m:radPr>
                          <m:degHide m:val="on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160</m:t>
                          </m:r>
                        </m:e>
                      </m:rad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50</m:t>
                          </m:r>
                        </m:e>
                      </m:rad>
                    </m:oMath>
                  </m:oMathPara>
                </a14:m>
                <a:endParaRPr lang="es-ES" dirty="0" smtClean="0"/>
              </a:p>
              <a:p>
                <a:endParaRPr lang="es-ES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) </m:t>
                      </m:r>
                      <m:rad>
                        <m:rad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s-E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54</m:t>
                          </m:r>
                        </m:e>
                      </m:rad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ctrlPr>
                            <a:rPr lang="es-ES" i="1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</m:rad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−2</m:t>
                      </m:r>
                      <m:rad>
                        <m:radPr>
                          <m:ctrlPr>
                            <a:rPr lang="es-ES" i="1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s-E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e>
                      </m:rad>
                    </m:oMath>
                  </m:oMathPara>
                </a14:m>
                <a:endParaRPr lang="es-ES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599" y="1793031"/>
                <a:ext cx="4304383" cy="2455609"/>
              </a:xfrm>
              <a:prstGeom prst="rect">
                <a:avLst/>
              </a:prstGeom>
              <a:blipFill rotWithShape="0">
                <a:blip r:embed="rId3"/>
                <a:stretch>
                  <a:fillRect l="-1133" t="-1489" r="-425" b="-248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uadroTexto 5"/>
          <p:cNvSpPr txBox="1"/>
          <p:nvPr/>
        </p:nvSpPr>
        <p:spPr>
          <a:xfrm>
            <a:off x="5068077" y="3990427"/>
            <a:ext cx="3778470" cy="203132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s-ES" dirty="0" smtClean="0"/>
              <a:t>Descompón en factores el radicando</a:t>
            </a:r>
          </a:p>
          <a:p>
            <a:pPr marL="342900" indent="-342900">
              <a:buAutoNum type="arabicPeriod"/>
            </a:pPr>
            <a:r>
              <a:rPr lang="es-ES" dirty="0" smtClean="0"/>
              <a:t>En las raíces cuadradas, cada 2 números sale uno fuera; en las cúbicas, cada tres</a:t>
            </a:r>
          </a:p>
          <a:p>
            <a:pPr marL="342900" indent="-342900">
              <a:buAutoNum type="arabicPeriod"/>
            </a:pPr>
            <a:r>
              <a:rPr lang="es-ES" dirty="0" smtClean="0"/>
              <a:t>Opera aquellos con la misma raíz</a:t>
            </a:r>
            <a:endParaRPr lang="es-ES" dirty="0"/>
          </a:p>
        </p:txBody>
      </p:sp>
      <p:sp>
        <p:nvSpPr>
          <p:cNvPr id="7" name="Rectángulo 6"/>
          <p:cNvSpPr/>
          <p:nvPr/>
        </p:nvSpPr>
        <p:spPr>
          <a:xfrm>
            <a:off x="8247017" y="-1"/>
            <a:ext cx="896983" cy="896983"/>
          </a:xfrm>
          <a:prstGeom prst="rect">
            <a:avLst/>
          </a:prstGeom>
          <a:solidFill>
            <a:srgbClr val="99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ysClr val="windowText" lastClr="000000"/>
                </a:solidFill>
              </a:rPr>
              <a:t>3/3</a:t>
            </a:r>
            <a:endParaRPr lang="es-ES" dirty="0">
              <a:solidFill>
                <a:sysClr val="windowText" lastClr="000000"/>
              </a:solidFill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6300" y="6248400"/>
            <a:ext cx="6477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9559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s-ES" dirty="0" smtClean="0">
                <a:solidFill>
                  <a:schemeClr val="bg1"/>
                </a:solidFill>
              </a:rPr>
              <a:t>Ejercicios</a:t>
            </a:r>
            <a:endParaRPr lang="es-ES" dirty="0">
              <a:solidFill>
                <a:schemeClr val="bg1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54318" y="2227590"/>
            <a:ext cx="3704253" cy="1744825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6300" y="6248400"/>
            <a:ext cx="6477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159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FF0000"/>
                </a:solidFill>
              </a:rPr>
              <a:t>3. Raíces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714103" y="1561067"/>
            <a:ext cx="7916091" cy="120032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es-ES" b="1" u="sng" dirty="0" smtClean="0">
                <a:solidFill>
                  <a:srgbClr val="002060"/>
                </a:solidFill>
              </a:rPr>
              <a:t>Concepto.</a:t>
            </a:r>
          </a:p>
          <a:p>
            <a:pPr marL="342900" indent="-342900" algn="just">
              <a:buAutoNum type="arabicPeriod"/>
            </a:pPr>
            <a:endParaRPr lang="es-ES" b="1" u="sng" dirty="0" smtClean="0">
              <a:solidFill>
                <a:srgbClr val="002060"/>
              </a:solidFill>
            </a:endParaRPr>
          </a:p>
          <a:p>
            <a:pPr algn="just"/>
            <a:r>
              <a:rPr lang="es-ES" dirty="0" smtClean="0"/>
              <a:t>Una raíz (cuadrada) consiste en buscar un número que multiplicado por sí mismo dos veces dé como resultado el número dentro de la raíz</a:t>
            </a:r>
            <a:endParaRPr lang="es-E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ángulo 20"/>
              <p:cNvSpPr/>
              <p:nvPr/>
            </p:nvSpPr>
            <p:spPr>
              <a:xfrm>
                <a:off x="1545766" y="3256577"/>
                <a:ext cx="770660" cy="4009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rad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s-ES" dirty="0"/>
              </a:p>
            </p:txBody>
          </p:sp>
        </mc:Choice>
        <mc:Fallback xmlns="">
          <p:sp>
            <p:nvSpPr>
              <p:cNvPr id="21" name="Rectángulo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5766" y="3256577"/>
                <a:ext cx="770660" cy="40094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ángulo 11"/>
              <p:cNvSpPr/>
              <p:nvPr/>
            </p:nvSpPr>
            <p:spPr>
              <a:xfrm>
                <a:off x="2225034" y="3288189"/>
                <a:ext cx="38183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s-ES" dirty="0"/>
              </a:p>
            </p:txBody>
          </p:sp>
        </mc:Choice>
        <mc:Fallback xmlns="">
          <p:sp>
            <p:nvSpPr>
              <p:cNvPr id="12" name="Rectángulo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5034" y="3288189"/>
                <a:ext cx="381835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218" name="Picture 2" descr="http://i1235.photobucket.com/albums/ff435/matavirus/tino/tn-memes-no-face-of-course-no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5226" y="2937238"/>
            <a:ext cx="1381645" cy="1176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CuadroTexto 13"/>
          <p:cNvSpPr txBox="1"/>
          <p:nvPr/>
        </p:nvSpPr>
        <p:spPr>
          <a:xfrm>
            <a:off x="809897" y="4356514"/>
            <a:ext cx="7916091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ES" dirty="0" smtClean="0"/>
              <a:t>Existen dos números que elevados al cuadrado (multiplicados por sí mismos dos veces) dan 4:</a:t>
            </a:r>
            <a:endParaRPr lang="es-E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ángulo 14"/>
              <p:cNvSpPr/>
              <p:nvPr/>
            </p:nvSpPr>
            <p:spPr>
              <a:xfrm>
                <a:off x="1443459" y="5501366"/>
                <a:ext cx="1136145" cy="4009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rad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=±2</m:t>
                      </m:r>
                    </m:oMath>
                  </m:oMathPara>
                </a14:m>
                <a:endParaRPr lang="es-ES" dirty="0"/>
              </a:p>
            </p:txBody>
          </p:sp>
        </mc:Choice>
        <mc:Fallback xmlns="">
          <p:sp>
            <p:nvSpPr>
              <p:cNvPr id="15" name="Rectángulo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3459" y="5501366"/>
                <a:ext cx="1136145" cy="400944"/>
              </a:xfrm>
              <a:prstGeom prst="rect">
                <a:avLst/>
              </a:prstGeom>
              <a:blipFill rotWithShape="0">
                <a:blip r:embed="rId5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ángulo 16"/>
              <p:cNvSpPr/>
              <p:nvPr/>
            </p:nvSpPr>
            <p:spPr>
              <a:xfrm>
                <a:off x="2790757" y="5213531"/>
                <a:ext cx="2902718" cy="9766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p>
                                  <m:sSupPr>
                                    <m:ctrlP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m:rPr>
                                        <m:brk m:alnAt="7"/>
                                      </m:rP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m:rPr>
                                    <m:brk m:alnAt="7"/>
                                  </m:rP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4                                   </m:t>
                                </m:r>
                              </m:e>
                            </m:mr>
                            <m:mr>
                              <m:e/>
                            </m:mr>
                            <m:mr>
                              <m:e>
                                <m:sSup>
                                  <m:sSupPr>
                                    <m:ctrlP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s-E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s-ES" b="0" i="1" smtClean="0">
                                            <a:latin typeface="Cambria Math" panose="02040503050406030204" pitchFamily="18" charset="0"/>
                                          </a:rPr>
                                          <m:t>−2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d>
                                  <m:dPr>
                                    <m:ctrlP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  <m:t>−2</m:t>
                                    </m:r>
                                  </m:e>
                                </m:d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·</m:t>
                                </m:r>
                                <m:d>
                                  <m:dPr>
                                    <m:ctrlP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  <m:t>−2</m:t>
                                    </m:r>
                                  </m:e>
                                </m:d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=4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s-ES" dirty="0"/>
              </a:p>
            </p:txBody>
          </p:sp>
        </mc:Choice>
        <mc:Fallback xmlns="">
          <p:sp>
            <p:nvSpPr>
              <p:cNvPr id="17" name="Rectángulo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0757" y="5213531"/>
                <a:ext cx="2902718" cy="97661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ángulo 10"/>
          <p:cNvSpPr/>
          <p:nvPr/>
        </p:nvSpPr>
        <p:spPr>
          <a:xfrm>
            <a:off x="8229600" y="0"/>
            <a:ext cx="914400" cy="914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ysClr val="windowText" lastClr="000000"/>
                </a:solidFill>
              </a:rPr>
              <a:t>1/10</a:t>
            </a:r>
            <a:endParaRPr lang="es-ES" dirty="0">
              <a:solidFill>
                <a:sysClr val="windowText" lastClr="000000"/>
              </a:solidFill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2306772" y="3267706"/>
            <a:ext cx="545663" cy="378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Rectángulo 15"/>
          <p:cNvSpPr/>
          <p:nvPr/>
        </p:nvSpPr>
        <p:spPr>
          <a:xfrm>
            <a:off x="2139517" y="5539941"/>
            <a:ext cx="545663" cy="378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Rectángulo 17"/>
          <p:cNvSpPr/>
          <p:nvPr/>
        </p:nvSpPr>
        <p:spPr>
          <a:xfrm>
            <a:off x="3510623" y="5246937"/>
            <a:ext cx="302425" cy="378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Rectángulo 18"/>
          <p:cNvSpPr/>
          <p:nvPr/>
        </p:nvSpPr>
        <p:spPr>
          <a:xfrm>
            <a:off x="3856048" y="5811460"/>
            <a:ext cx="551360" cy="378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Rectángulo 19"/>
          <p:cNvSpPr/>
          <p:nvPr/>
        </p:nvSpPr>
        <p:spPr>
          <a:xfrm>
            <a:off x="4546871" y="5824825"/>
            <a:ext cx="551360" cy="378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Rectángulo 21"/>
          <p:cNvSpPr/>
          <p:nvPr/>
        </p:nvSpPr>
        <p:spPr>
          <a:xfrm>
            <a:off x="5320355" y="5818142"/>
            <a:ext cx="551360" cy="378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3" name="Imagen 2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6300" y="6248400"/>
            <a:ext cx="6477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259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  <p:bldP spid="17" grpId="0"/>
      <p:bldP spid="13" grpId="0" animBg="1"/>
      <p:bldP spid="16" grpId="0" animBg="1"/>
      <p:bldP spid="18" grpId="0" animBg="1"/>
      <p:bldP spid="19" grpId="0" animBg="1"/>
      <p:bldP spid="20" grpId="0" animBg="1"/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FF0000"/>
                </a:solidFill>
              </a:rPr>
              <a:t>3. Raíces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714103" y="1561067"/>
            <a:ext cx="7916091" cy="92333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es-ES" b="1" u="sng" dirty="0" smtClean="0">
                <a:solidFill>
                  <a:srgbClr val="002060"/>
                </a:solidFill>
              </a:rPr>
              <a:t>Concepto.</a:t>
            </a:r>
          </a:p>
          <a:p>
            <a:pPr marL="342900" indent="-342900" algn="just">
              <a:buAutoNum type="arabicPeriod"/>
            </a:pPr>
            <a:endParaRPr lang="es-ES" b="1" u="sng" dirty="0" smtClean="0">
              <a:solidFill>
                <a:srgbClr val="002060"/>
              </a:solidFill>
            </a:endParaRPr>
          </a:p>
          <a:p>
            <a:pPr algn="just"/>
            <a:r>
              <a:rPr lang="es-ES" dirty="0" smtClean="0"/>
              <a:t>Sólo hay una raíz cuadrada que tiene una sola solución</a:t>
            </a:r>
            <a:endParaRPr lang="es-E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ángulo 20"/>
              <p:cNvSpPr/>
              <p:nvPr/>
            </p:nvSpPr>
            <p:spPr>
              <a:xfrm>
                <a:off x="1545766" y="2803736"/>
                <a:ext cx="963021" cy="4019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rad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ES" dirty="0"/>
              </a:p>
            </p:txBody>
          </p:sp>
        </mc:Choice>
        <mc:Fallback xmlns="">
          <p:sp>
            <p:nvSpPr>
              <p:cNvPr id="21" name="Rectángulo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5766" y="2803736"/>
                <a:ext cx="963021" cy="40197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CuadroTexto 13"/>
          <p:cNvSpPr txBox="1"/>
          <p:nvPr/>
        </p:nvSpPr>
        <p:spPr>
          <a:xfrm>
            <a:off x="775063" y="3450053"/>
            <a:ext cx="7916091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ES" dirty="0" smtClean="0"/>
              <a:t>¿Qué ocurre si buscamos raíces cuadradas negativas?</a:t>
            </a:r>
            <a:endParaRPr lang="es-E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ángulo 14"/>
              <p:cNvSpPr/>
              <p:nvPr/>
            </p:nvSpPr>
            <p:spPr>
              <a:xfrm>
                <a:off x="1565002" y="4373261"/>
                <a:ext cx="943785" cy="400944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e>
                      </m:rad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s-ES" dirty="0"/>
              </a:p>
            </p:txBody>
          </p:sp>
        </mc:Choice>
        <mc:Fallback xmlns="">
          <p:sp>
            <p:nvSpPr>
              <p:cNvPr id="15" name="Rectángulo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5002" y="4373261"/>
                <a:ext cx="943785" cy="40094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ángulo 16"/>
              <p:cNvSpPr/>
              <p:nvPr/>
            </p:nvSpPr>
            <p:spPr>
              <a:xfrm>
                <a:off x="2843008" y="4085426"/>
                <a:ext cx="2902718" cy="976614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p>
                                  <m:sSupPr>
                                    <m:ctrlP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m:rPr>
                                        <m:brk m:alnAt="7"/>
                                      </m:rP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m:rPr>
                                    <m:brk m:alnAt="7"/>
                                  </m:rP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4                                   </m:t>
                                </m:r>
                              </m:e>
                            </m:mr>
                            <m:mr>
                              <m:e/>
                            </m:mr>
                            <m:mr>
                              <m:e>
                                <m:sSup>
                                  <m:sSupPr>
                                    <m:ctrlP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s-E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s-ES" b="0" i="1" smtClean="0">
                                            <a:latin typeface="Cambria Math" panose="02040503050406030204" pitchFamily="18" charset="0"/>
                                          </a:rPr>
                                          <m:t>−2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d>
                                  <m:dPr>
                                    <m:ctrlP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  <m:t>−2</m:t>
                                    </m:r>
                                  </m:e>
                                </m:d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·</m:t>
                                </m:r>
                                <m:d>
                                  <m:dPr>
                                    <m:ctrlP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  <m:t>−2</m:t>
                                    </m:r>
                                  </m:e>
                                </m:d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=4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s-ES" dirty="0"/>
              </a:p>
            </p:txBody>
          </p:sp>
        </mc:Choice>
        <mc:Fallback xmlns="">
          <p:sp>
            <p:nvSpPr>
              <p:cNvPr id="17" name="Rectángulo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008" y="4085426"/>
                <a:ext cx="2902718" cy="97661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ángulo 10"/>
          <p:cNvSpPr/>
          <p:nvPr/>
        </p:nvSpPr>
        <p:spPr>
          <a:xfrm>
            <a:off x="8229600" y="0"/>
            <a:ext cx="914400" cy="914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ysClr val="windowText" lastClr="000000"/>
                </a:solidFill>
              </a:rPr>
              <a:t>2/10</a:t>
            </a:r>
            <a:endParaRPr lang="es-ES" dirty="0">
              <a:solidFill>
                <a:sysClr val="windowText" lastClr="000000"/>
              </a:solidFill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1545766" y="2820022"/>
            <a:ext cx="963021" cy="378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ángulo 12"/>
              <p:cNvSpPr/>
              <p:nvPr/>
            </p:nvSpPr>
            <p:spPr>
              <a:xfrm>
                <a:off x="6013527" y="4373261"/>
                <a:ext cx="2383794" cy="400944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e>
                      </m:rad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∄ 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𝑛𝑜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𝑒𝑥𝑖𝑠𝑡𝑒</m:t>
                          </m:r>
                        </m:e>
                      </m:d>
                    </m:oMath>
                  </m:oMathPara>
                </a14:m>
                <a:endParaRPr lang="es-ES" dirty="0"/>
              </a:p>
            </p:txBody>
          </p:sp>
        </mc:Choice>
        <mc:Fallback xmlns="">
          <p:sp>
            <p:nvSpPr>
              <p:cNvPr id="13" name="Rectángulo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3527" y="4373261"/>
                <a:ext cx="2383794" cy="400944"/>
              </a:xfrm>
              <a:prstGeom prst="rect">
                <a:avLst/>
              </a:prstGeom>
              <a:blipFill rotWithShape="0">
                <a:blip r:embed="rId6"/>
                <a:stretch>
                  <a:fillRect b="-3030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ángulo 15"/>
          <p:cNvSpPr/>
          <p:nvPr/>
        </p:nvSpPr>
        <p:spPr>
          <a:xfrm>
            <a:off x="6827847" y="4373261"/>
            <a:ext cx="1569474" cy="378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8" name="Imagen 1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6300" y="6248400"/>
            <a:ext cx="6477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016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7" grpId="0" animBg="1"/>
      <p:bldP spid="12" grpId="0" animBg="1"/>
      <p:bldP spid="13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FF0000"/>
                </a:solidFill>
              </a:rPr>
              <a:t>3. Raíces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714103" y="1561067"/>
            <a:ext cx="7916091" cy="34163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es-ES" b="1" u="sng" dirty="0" smtClean="0">
                <a:solidFill>
                  <a:srgbClr val="002060"/>
                </a:solidFill>
              </a:rPr>
              <a:t>Concepto.</a:t>
            </a:r>
          </a:p>
          <a:p>
            <a:pPr algn="just"/>
            <a:endParaRPr lang="es-ES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ES" dirty="0" smtClean="0"/>
              <a:t>Calcular una </a:t>
            </a:r>
            <a:r>
              <a:rPr lang="es-ES" b="1" u="sng" dirty="0" smtClean="0"/>
              <a:t>raíz cuadrada</a:t>
            </a:r>
            <a:r>
              <a:rPr lang="es-ES" dirty="0" smtClean="0"/>
              <a:t> consiste en calcular qué número elevado al cuadrado da como resultado el radicando.</a:t>
            </a:r>
          </a:p>
          <a:p>
            <a:pPr lvl="1" algn="just"/>
            <a:endParaRPr lang="es-ES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ES" dirty="0" smtClean="0"/>
              <a:t>Las raíces cuadradas de números </a:t>
            </a:r>
            <a:r>
              <a:rPr lang="es-ES" b="1" dirty="0" smtClean="0">
                <a:solidFill>
                  <a:srgbClr val="00B050"/>
                </a:solidFill>
              </a:rPr>
              <a:t>positivos</a:t>
            </a:r>
            <a:r>
              <a:rPr lang="es-ES" dirty="0" smtClean="0"/>
              <a:t> tienen 2 soluciones, una positiva y una negativa.</a:t>
            </a:r>
          </a:p>
          <a:p>
            <a:pPr lvl="1" algn="just"/>
            <a:endParaRPr lang="es-ES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ES" dirty="0" smtClean="0"/>
              <a:t>La raíz de </a:t>
            </a:r>
            <a:r>
              <a:rPr lang="es-ES" b="1" dirty="0" smtClean="0">
                <a:solidFill>
                  <a:srgbClr val="0070C0"/>
                </a:solidFill>
              </a:rPr>
              <a:t>cero</a:t>
            </a:r>
            <a:r>
              <a:rPr lang="es-ES" dirty="0" smtClean="0"/>
              <a:t> tiene una solución, cero.</a:t>
            </a:r>
          </a:p>
          <a:p>
            <a:pPr lvl="1" algn="just"/>
            <a:endParaRPr lang="es-ES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ES" dirty="0" smtClean="0"/>
              <a:t>Las raíces cuadradas de números </a:t>
            </a:r>
            <a:r>
              <a:rPr lang="es-ES" b="1" dirty="0" smtClean="0">
                <a:solidFill>
                  <a:srgbClr val="FF0000"/>
                </a:solidFill>
              </a:rPr>
              <a:t>negativos</a:t>
            </a:r>
            <a:r>
              <a:rPr lang="es-ES" dirty="0" smtClean="0">
                <a:solidFill>
                  <a:srgbClr val="FF0000"/>
                </a:solidFill>
              </a:rPr>
              <a:t> </a:t>
            </a:r>
            <a:r>
              <a:rPr lang="es-ES" dirty="0" smtClean="0"/>
              <a:t>no existen (ningún número al cuadrado puede dar negativo)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/>
              <p:cNvSpPr txBox="1"/>
              <p:nvPr/>
            </p:nvSpPr>
            <p:spPr>
              <a:xfrm>
                <a:off x="3267075" y="5326459"/>
                <a:ext cx="1793440" cy="280077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rad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ES" dirty="0"/>
              </a:p>
            </p:txBody>
          </p:sp>
        </mc:Choice>
        <mc:Fallback xmlns="">
          <p:sp>
            <p:nvSpPr>
              <p:cNvPr id="3" name="Cuadro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7075" y="5326459"/>
                <a:ext cx="1793440" cy="280077"/>
              </a:xfrm>
              <a:prstGeom prst="rect">
                <a:avLst/>
              </a:prstGeom>
              <a:blipFill rotWithShape="0">
                <a:blip r:embed="rId2"/>
                <a:stretch>
                  <a:fillRect r="-340" b="-4348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1478533" y="5928854"/>
                <a:ext cx="5679504" cy="300531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5"/>
                                <m:mcJc m:val="center"/>
                              </m:mcPr>
                            </m:mc>
                          </m:mcs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ad>
                              <m:radPr>
                                <m:degHide m:val="on"/>
                                <m:ctrlPr>
                                  <a:rPr lang="es-ES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s-ES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rad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=±</m:t>
                            </m:r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   </m:t>
                            </m:r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𝑠𝑖</m:t>
                            </m:r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   </m:t>
                            </m:r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&gt;0</m:t>
                            </m:r>
                            <m:r>
                              <m:rPr>
                                <m:nor/>
                              </m:rPr>
                              <a:rPr lang="es-ES" dirty="0"/>
                              <m:t> </m:t>
                            </m:r>
                          </m:e>
                          <m:e/>
                          <m:e>
                            <m:rad>
                              <m:radPr>
                                <m:degHide m:val="on"/>
                                <m:ctrlPr>
                                  <a:rPr lang="es-ES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s-ES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rad>
                            <m:r>
                              <a:rPr lang="es-ES" b="0" i="1" dirty="0" smtClean="0">
                                <a:latin typeface="Cambria Math" panose="02040503050406030204" pitchFamily="18" charset="0"/>
                              </a:rPr>
                              <m:t>=0</m:t>
                            </m:r>
                          </m:e>
                          <m:e/>
                          <m:e>
                            <m:rad>
                              <m:radPr>
                                <m:degHide m:val="on"/>
                                <m:ctrlPr>
                                  <a:rPr lang="es-ES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s-ES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rad>
                            <m:r>
                              <a:rPr lang="es-ES" b="0" i="1" dirty="0" smtClean="0">
                                <a:latin typeface="Cambria Math" panose="02040503050406030204" pitchFamily="18" charset="0"/>
                              </a:rPr>
                              <m:t>  </m:t>
                            </m:r>
                            <m:r>
                              <a:rPr lang="es-E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∄   </m:t>
                            </m:r>
                            <m:r>
                              <a:rPr lang="es-E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𝑠𝑖</m:t>
                            </m:r>
                            <m:r>
                              <a:rPr lang="es-E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 </m:t>
                            </m:r>
                            <m:r>
                              <a:rPr lang="es-E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s-E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&lt;0</m:t>
                            </m:r>
                          </m:e>
                        </m:mr>
                      </m:m>
                    </m:oMath>
                  </m:oMathPara>
                </a14:m>
                <a:endParaRPr lang="es-ES" dirty="0"/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8533" y="5928854"/>
                <a:ext cx="5679504" cy="300531"/>
              </a:xfrm>
              <a:prstGeom prst="rect">
                <a:avLst/>
              </a:prstGeom>
              <a:blipFill rotWithShape="0">
                <a:blip r:embed="rId3"/>
                <a:stretch>
                  <a:fillRect r="-430" b="-22449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ángulo 6"/>
          <p:cNvSpPr/>
          <p:nvPr/>
        </p:nvSpPr>
        <p:spPr>
          <a:xfrm>
            <a:off x="8229600" y="0"/>
            <a:ext cx="914400" cy="914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ysClr val="windowText" lastClr="000000"/>
                </a:solidFill>
              </a:rPr>
              <a:t>3/10</a:t>
            </a:r>
            <a:endParaRPr lang="es-ES" dirty="0">
              <a:solidFill>
                <a:sysClr val="windowText" lastClr="000000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5785431" y="2187221"/>
            <a:ext cx="2844763" cy="2908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Rectángulo 8"/>
          <p:cNvSpPr/>
          <p:nvPr/>
        </p:nvSpPr>
        <p:spPr>
          <a:xfrm>
            <a:off x="1502611" y="2431665"/>
            <a:ext cx="5529125" cy="3031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Rectángulo 9"/>
          <p:cNvSpPr/>
          <p:nvPr/>
        </p:nvSpPr>
        <p:spPr>
          <a:xfrm>
            <a:off x="6749810" y="2973101"/>
            <a:ext cx="207502" cy="3031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Rectángulo 11"/>
          <p:cNvSpPr/>
          <p:nvPr/>
        </p:nvSpPr>
        <p:spPr>
          <a:xfrm>
            <a:off x="8125848" y="2973101"/>
            <a:ext cx="504345" cy="3031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Rectángulo 12"/>
          <p:cNvSpPr/>
          <p:nvPr/>
        </p:nvSpPr>
        <p:spPr>
          <a:xfrm>
            <a:off x="2365128" y="3276281"/>
            <a:ext cx="1694808" cy="3031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Rectángulo 13"/>
          <p:cNvSpPr/>
          <p:nvPr/>
        </p:nvSpPr>
        <p:spPr>
          <a:xfrm>
            <a:off x="2572365" y="3817717"/>
            <a:ext cx="1167531" cy="3031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Rectángulo 14"/>
          <p:cNvSpPr/>
          <p:nvPr/>
        </p:nvSpPr>
        <p:spPr>
          <a:xfrm>
            <a:off x="5201666" y="3817717"/>
            <a:ext cx="583766" cy="3031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Rectángulo 15"/>
          <p:cNvSpPr/>
          <p:nvPr/>
        </p:nvSpPr>
        <p:spPr>
          <a:xfrm>
            <a:off x="6447970" y="4366357"/>
            <a:ext cx="1232990" cy="3031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7" name="Imagen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6300" y="6248400"/>
            <a:ext cx="6477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2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FF0000"/>
                </a:solidFill>
              </a:rPr>
              <a:t>3. Raíces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8229600" y="0"/>
            <a:ext cx="914400" cy="914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ysClr val="windowText" lastClr="000000"/>
                </a:solidFill>
              </a:rPr>
              <a:t>3.5/10</a:t>
            </a:r>
            <a:endParaRPr lang="es-ES" dirty="0">
              <a:solidFill>
                <a:sysClr val="windowText" lastClr="000000"/>
              </a:solidFill>
            </a:endParaRPr>
          </a:p>
        </p:txBody>
      </p:sp>
      <p:pic>
        <p:nvPicPr>
          <p:cNvPr id="2050" name="Picture 2" descr="http://media.campustimes.org/2012/02/Forever-Alone-Math-Comi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207" y="1270000"/>
            <a:ext cx="4672584" cy="4672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img3.wikia.nocookie.net/__cb20140508170204/creepypasta/images/5/5c/Sad-forever-alone-face-only-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3791" y="2590800"/>
            <a:ext cx="1775148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6300" y="6248400"/>
            <a:ext cx="6477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220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FF0000"/>
                </a:solidFill>
              </a:rPr>
              <a:t>3. Raíces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714103" y="1561067"/>
            <a:ext cx="7916091" cy="1477328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es-ES" b="1" u="sng" dirty="0" smtClean="0">
                <a:solidFill>
                  <a:srgbClr val="002060"/>
                </a:solidFill>
              </a:rPr>
              <a:t>Concepto.</a:t>
            </a:r>
          </a:p>
          <a:p>
            <a:pPr algn="just"/>
            <a:endParaRPr lang="es-ES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ES" dirty="0" smtClean="0"/>
              <a:t>Ahora bien: si la raíz cuadrada está </a:t>
            </a:r>
            <a:r>
              <a:rPr lang="es-ES" b="1" u="sng" dirty="0" smtClean="0"/>
              <a:t>dentro de una operación combinada</a:t>
            </a:r>
            <a:r>
              <a:rPr lang="es-ES" b="1" dirty="0" smtClean="0"/>
              <a:t>, </a:t>
            </a:r>
            <a:r>
              <a:rPr lang="es-ES" dirty="0" smtClean="0"/>
              <a:t>se toma sólo la raíz positiva (con el signo que lleve detrás)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/>
              <p:cNvSpPr txBox="1"/>
              <p:nvPr/>
            </p:nvSpPr>
            <p:spPr>
              <a:xfrm>
                <a:off x="1990015" y="3570811"/>
                <a:ext cx="951479" cy="308611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rad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=±2</m:t>
                      </m:r>
                    </m:oMath>
                  </m:oMathPara>
                </a14:m>
                <a:endParaRPr lang="es-ES" dirty="0"/>
              </a:p>
            </p:txBody>
          </p:sp>
        </mc:Choice>
        <mc:Fallback xmlns="">
          <p:sp>
            <p:nvSpPr>
              <p:cNvPr id="3" name="Cuadro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0015" y="3570811"/>
                <a:ext cx="951479" cy="308611"/>
              </a:xfrm>
              <a:prstGeom prst="rect">
                <a:avLst/>
              </a:prstGeom>
              <a:blipFill rotWithShape="0">
                <a:blip r:embed="rId2"/>
                <a:stretch>
                  <a:fillRect r="-4459" b="-18000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1990013" y="4290689"/>
                <a:ext cx="2015873" cy="308611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1+</m:t>
                      </m:r>
                      <m:rad>
                        <m:radPr>
                          <m:degHide m:val="on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rad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=1+2=3</m:t>
                      </m:r>
                    </m:oMath>
                  </m:oMathPara>
                </a14:m>
                <a:endParaRPr lang="es-ES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0013" y="4290689"/>
                <a:ext cx="2015873" cy="308611"/>
              </a:xfrm>
              <a:prstGeom prst="rect">
                <a:avLst/>
              </a:prstGeom>
              <a:blipFill rotWithShape="0">
                <a:blip r:embed="rId4"/>
                <a:stretch>
                  <a:fillRect l="-1813" r="-2115" b="-10000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1990014" y="4836744"/>
                <a:ext cx="2188997" cy="308611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1−</m:t>
                      </m:r>
                      <m:rad>
                        <m:radPr>
                          <m:degHide m:val="on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rad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=1−2=−1</m:t>
                      </m:r>
                    </m:oMath>
                  </m:oMathPara>
                </a14:m>
                <a:endParaRPr lang="es-ES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0014" y="4836744"/>
                <a:ext cx="2188997" cy="308611"/>
              </a:xfrm>
              <a:prstGeom prst="rect">
                <a:avLst/>
              </a:prstGeom>
              <a:blipFill rotWithShape="0">
                <a:blip r:embed="rId5"/>
                <a:stretch>
                  <a:fillRect l="-1667" r="-1667" b="-9804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uadroTexto 8"/>
          <p:cNvSpPr txBox="1"/>
          <p:nvPr/>
        </p:nvSpPr>
        <p:spPr>
          <a:xfrm>
            <a:off x="1990014" y="3890997"/>
            <a:ext cx="6377103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ES" b="1" dirty="0" smtClean="0">
                <a:solidFill>
                  <a:srgbClr val="002060"/>
                </a:solidFill>
              </a:rPr>
              <a:t>PERO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8229600" y="0"/>
            <a:ext cx="914400" cy="914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ysClr val="windowText" lastClr="000000"/>
                </a:solidFill>
              </a:rPr>
              <a:t>4/10</a:t>
            </a:r>
            <a:endParaRPr lang="es-ES" dirty="0">
              <a:solidFill>
                <a:sysClr val="windowText" lastClr="000000"/>
              </a:solidFill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2538849" y="3558884"/>
            <a:ext cx="545663" cy="378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Rectángulo 11"/>
          <p:cNvSpPr/>
          <p:nvPr/>
        </p:nvSpPr>
        <p:spPr>
          <a:xfrm>
            <a:off x="3136503" y="4292911"/>
            <a:ext cx="438802" cy="378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Rectángulo 12"/>
          <p:cNvSpPr/>
          <p:nvPr/>
        </p:nvSpPr>
        <p:spPr>
          <a:xfrm>
            <a:off x="3783455" y="4299286"/>
            <a:ext cx="438802" cy="378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Rectángulo 13"/>
          <p:cNvSpPr/>
          <p:nvPr/>
        </p:nvSpPr>
        <p:spPr>
          <a:xfrm>
            <a:off x="3136503" y="4826525"/>
            <a:ext cx="438802" cy="378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Rectángulo 14"/>
          <p:cNvSpPr/>
          <p:nvPr/>
        </p:nvSpPr>
        <p:spPr>
          <a:xfrm>
            <a:off x="3783455" y="4836744"/>
            <a:ext cx="438802" cy="378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6" name="Imagen 1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6300" y="6248400"/>
            <a:ext cx="6477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8574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FF0000"/>
                </a:solidFill>
              </a:rPr>
              <a:t>3. Raíces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714103" y="1561067"/>
            <a:ext cx="7916091" cy="147732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eriod" startAt="2"/>
            </a:pPr>
            <a:r>
              <a:rPr lang="es-ES" b="1" u="sng" dirty="0" smtClean="0">
                <a:solidFill>
                  <a:srgbClr val="002060"/>
                </a:solidFill>
              </a:rPr>
              <a:t>Raíces de cuadrados perfectos y de otros números</a:t>
            </a:r>
          </a:p>
          <a:p>
            <a:pPr algn="just"/>
            <a:endParaRPr lang="es-ES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ES" dirty="0" smtClean="0"/>
              <a:t>Una raíz no tiene por qué dar un valor exacto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ES" dirty="0" smtClean="0"/>
              <a:t>Si el resultado es exacto, el número original se llama </a:t>
            </a:r>
            <a:r>
              <a:rPr lang="es-ES" b="1" dirty="0" smtClean="0"/>
              <a:t>cuadrado perfecto</a:t>
            </a:r>
            <a:r>
              <a:rPr lang="es-ES" dirty="0" smtClean="0"/>
              <a:t>.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2943497" y="3448594"/>
            <a:ext cx="5186035" cy="92333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s-ES" dirty="0" smtClean="0"/>
              <a:t>Y, si no es así, hay dos opciones: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 smtClean="0"/>
              <a:t>Estimar la raíz (aproximando)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 smtClean="0"/>
              <a:t>Utilizar la calculadora (resultado exacto)</a:t>
            </a:r>
            <a:endParaRPr lang="es-ES" dirty="0"/>
          </a:p>
        </p:txBody>
      </p:sp>
      <p:sp>
        <p:nvSpPr>
          <p:cNvPr id="9" name="Rectángulo 8"/>
          <p:cNvSpPr/>
          <p:nvPr/>
        </p:nvSpPr>
        <p:spPr>
          <a:xfrm>
            <a:off x="8229600" y="0"/>
            <a:ext cx="914400" cy="914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ysClr val="windowText" lastClr="000000"/>
                </a:solidFill>
              </a:rPr>
              <a:t>5/10</a:t>
            </a:r>
            <a:endParaRPr lang="es-ES" dirty="0">
              <a:solidFill>
                <a:sysClr val="windowText" lastClr="000000"/>
              </a:solidFill>
            </a:endParaRPr>
          </a:p>
        </p:txBody>
      </p:sp>
      <p:pic>
        <p:nvPicPr>
          <p:cNvPr id="17" name="Imagen 1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7346" y="3115056"/>
            <a:ext cx="1563584" cy="3438144"/>
          </a:xfrm>
          <a:prstGeom prst="rect">
            <a:avLst/>
          </a:prstGeom>
        </p:spPr>
      </p:pic>
      <p:pic>
        <p:nvPicPr>
          <p:cNvPr id="18" name="Imagen 1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10255" y="4692173"/>
            <a:ext cx="1683601" cy="1583659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4458044" y="4712292"/>
            <a:ext cx="987988" cy="378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Rectángulo 10"/>
          <p:cNvSpPr/>
          <p:nvPr/>
        </p:nvSpPr>
        <p:spPr>
          <a:xfrm>
            <a:off x="4458044" y="5090977"/>
            <a:ext cx="987988" cy="378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Rectángulo 11"/>
          <p:cNvSpPr/>
          <p:nvPr/>
        </p:nvSpPr>
        <p:spPr>
          <a:xfrm>
            <a:off x="4458044" y="5469662"/>
            <a:ext cx="987988" cy="378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Rectángulo 12"/>
          <p:cNvSpPr/>
          <p:nvPr/>
        </p:nvSpPr>
        <p:spPr>
          <a:xfrm>
            <a:off x="4458044" y="5855719"/>
            <a:ext cx="987988" cy="378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9" name="Imagen 1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22410" y="4523674"/>
            <a:ext cx="1581912" cy="1853986"/>
          </a:xfrm>
          <a:prstGeom prst="rect">
            <a:avLst/>
          </a:prstGeom>
        </p:spPr>
      </p:pic>
      <p:sp>
        <p:nvSpPr>
          <p:cNvPr id="14" name="Rectángulo 13"/>
          <p:cNvSpPr/>
          <p:nvPr/>
        </p:nvSpPr>
        <p:spPr>
          <a:xfrm>
            <a:off x="7300966" y="4998335"/>
            <a:ext cx="503356" cy="378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Rectángulo 14"/>
          <p:cNvSpPr/>
          <p:nvPr/>
        </p:nvSpPr>
        <p:spPr>
          <a:xfrm>
            <a:off x="7300966" y="5452895"/>
            <a:ext cx="503356" cy="378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Rectángulo 15"/>
          <p:cNvSpPr/>
          <p:nvPr/>
        </p:nvSpPr>
        <p:spPr>
          <a:xfrm>
            <a:off x="7340113" y="5869715"/>
            <a:ext cx="503356" cy="378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0" name="Imagen 1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6300" y="6248400"/>
            <a:ext cx="6477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76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FF0000"/>
                </a:solidFill>
              </a:rPr>
              <a:t>3. Raíces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714103" y="1561067"/>
            <a:ext cx="79160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eriod" startAt="3"/>
            </a:pPr>
            <a:r>
              <a:rPr lang="es-ES" b="1" u="sng" dirty="0" smtClean="0">
                <a:solidFill>
                  <a:srgbClr val="002060"/>
                </a:solidFill>
              </a:rPr>
              <a:t>Raíces no cuadradas</a:t>
            </a:r>
          </a:p>
        </p:txBody>
      </p:sp>
      <p:pic>
        <p:nvPicPr>
          <p:cNvPr id="18434" name="Picture 2" descr="http://www.prof2000.pt/users/nunof/pagina/radical_radicando_indic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2643" y="1930399"/>
            <a:ext cx="3707407" cy="2009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Texto 7"/>
          <p:cNvSpPr txBox="1"/>
          <p:nvPr/>
        </p:nvSpPr>
        <p:spPr>
          <a:xfrm>
            <a:off x="1497874" y="4406537"/>
            <a:ext cx="6075702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s-ES" dirty="0" smtClean="0"/>
              <a:t>Por ejemplo, la raíz cúbica.</a:t>
            </a:r>
          </a:p>
          <a:p>
            <a:r>
              <a:rPr lang="es-ES" dirty="0" smtClean="0"/>
              <a:t>Consiste en encontrar qué número elevado al cubo da 27</a:t>
            </a:r>
          </a:p>
        </p:txBody>
      </p:sp>
      <p:sp>
        <p:nvSpPr>
          <p:cNvPr id="7" name="Rectángulo 6"/>
          <p:cNvSpPr/>
          <p:nvPr/>
        </p:nvSpPr>
        <p:spPr>
          <a:xfrm>
            <a:off x="8229600" y="0"/>
            <a:ext cx="914400" cy="914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ysClr val="windowText" lastClr="000000"/>
                </a:solidFill>
              </a:rPr>
              <a:t>6/10</a:t>
            </a:r>
            <a:endParaRPr lang="es-ES" dirty="0">
              <a:solidFill>
                <a:sysClr val="windowText" lastClr="000000"/>
              </a:solidFill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6300" y="6248400"/>
            <a:ext cx="6477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23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71600" y="2221992"/>
            <a:ext cx="6153912" cy="1984248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FF0000"/>
                </a:solidFill>
              </a:rPr>
              <a:t>3. Raíces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714103" y="1561067"/>
            <a:ext cx="79160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eriod" startAt="3"/>
            </a:pPr>
            <a:r>
              <a:rPr lang="es-ES" b="1" u="sng" dirty="0" smtClean="0">
                <a:solidFill>
                  <a:srgbClr val="002060"/>
                </a:solidFill>
              </a:rPr>
              <a:t>Raíces no cuadradas</a:t>
            </a:r>
          </a:p>
        </p:txBody>
      </p:sp>
      <p:pic>
        <p:nvPicPr>
          <p:cNvPr id="18434" name="Picture 2" descr="http://www.prof2000.pt/users/nunof/pagina/radical_radicando_indic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6041" y="523764"/>
            <a:ext cx="2595341" cy="1406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1759132" y="4572000"/>
            <a:ext cx="3676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¿Encuentras alguna regla general?</a:t>
            </a:r>
            <a:endParaRPr lang="es-ES" dirty="0"/>
          </a:p>
        </p:txBody>
      </p:sp>
      <p:sp>
        <p:nvSpPr>
          <p:cNvPr id="8" name="Rectángulo 7"/>
          <p:cNvSpPr/>
          <p:nvPr/>
        </p:nvSpPr>
        <p:spPr>
          <a:xfrm>
            <a:off x="8229600" y="0"/>
            <a:ext cx="914400" cy="914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ysClr val="windowText" lastClr="000000"/>
                </a:solidFill>
              </a:rPr>
              <a:t>7/10</a:t>
            </a:r>
            <a:endParaRPr lang="es-ES" dirty="0">
              <a:solidFill>
                <a:sysClr val="windowText" lastClr="000000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3389703" y="2589017"/>
            <a:ext cx="545663" cy="378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Rectángulo 9"/>
          <p:cNvSpPr/>
          <p:nvPr/>
        </p:nvSpPr>
        <p:spPr>
          <a:xfrm>
            <a:off x="3393246" y="2967702"/>
            <a:ext cx="545663" cy="378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Rectángulo 10"/>
          <p:cNvSpPr/>
          <p:nvPr/>
        </p:nvSpPr>
        <p:spPr>
          <a:xfrm>
            <a:off x="3393246" y="3436976"/>
            <a:ext cx="545663" cy="378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Rectángulo 11"/>
          <p:cNvSpPr/>
          <p:nvPr/>
        </p:nvSpPr>
        <p:spPr>
          <a:xfrm>
            <a:off x="3389703" y="3815661"/>
            <a:ext cx="545663" cy="378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Rectángulo 12"/>
          <p:cNvSpPr/>
          <p:nvPr/>
        </p:nvSpPr>
        <p:spPr>
          <a:xfrm>
            <a:off x="6434871" y="2589017"/>
            <a:ext cx="545663" cy="378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Rectángulo 13"/>
          <p:cNvSpPr/>
          <p:nvPr/>
        </p:nvSpPr>
        <p:spPr>
          <a:xfrm>
            <a:off x="6434871" y="2975429"/>
            <a:ext cx="545663" cy="378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Rectángulo 15"/>
          <p:cNvSpPr/>
          <p:nvPr/>
        </p:nvSpPr>
        <p:spPr>
          <a:xfrm>
            <a:off x="6434871" y="3815660"/>
            <a:ext cx="545663" cy="378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7" name="Imagen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6300" y="6248400"/>
            <a:ext cx="647700" cy="6096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/>
              <p:cNvSpPr txBox="1"/>
              <p:nvPr/>
            </p:nvSpPr>
            <p:spPr>
              <a:xfrm>
                <a:off x="6329277" y="3372514"/>
                <a:ext cx="40135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±</m:t>
                      </m:r>
                    </m:oMath>
                  </m:oMathPara>
                </a14:m>
                <a:endParaRPr lang="es-ES" dirty="0"/>
              </a:p>
            </p:txBody>
          </p:sp>
        </mc:Choice>
        <mc:Fallback xmlns="">
          <p:sp>
            <p:nvSpPr>
              <p:cNvPr id="3" name="Cuadro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9277" y="3372514"/>
                <a:ext cx="401358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ángulo 14"/>
          <p:cNvSpPr/>
          <p:nvPr/>
        </p:nvSpPr>
        <p:spPr>
          <a:xfrm>
            <a:off x="6431676" y="3410848"/>
            <a:ext cx="545663" cy="378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5797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6" grpId="0" animBg="1"/>
      <p:bldP spid="15" grpId="0" animBg="1"/>
    </p:bldLst>
  </p:timing>
</p:sld>
</file>

<file path=ppt/theme/theme1.xml><?xml version="1.0" encoding="utf-8"?>
<a:theme xmlns:a="http://schemas.openxmlformats.org/drawingml/2006/main" name="Faceta">
  <a:themeElements>
    <a:clrScheme name="Rojo naranja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839</TotalTime>
  <Words>489</Words>
  <Application>Microsoft Office PowerPoint</Application>
  <PresentationFormat>Presentación en pantalla (4:3)</PresentationFormat>
  <Paragraphs>138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3" baseType="lpstr">
      <vt:lpstr>Arial</vt:lpstr>
      <vt:lpstr>Cambria Math</vt:lpstr>
      <vt:lpstr>Trebuchet MS</vt:lpstr>
      <vt:lpstr>Wingdings 3</vt:lpstr>
      <vt:lpstr>Faceta</vt:lpstr>
      <vt:lpstr>Radicales</vt:lpstr>
      <vt:lpstr>3. Raíces</vt:lpstr>
      <vt:lpstr>3. Raíces</vt:lpstr>
      <vt:lpstr>3. Raíces</vt:lpstr>
      <vt:lpstr>3. Raíces</vt:lpstr>
      <vt:lpstr>3. Raíces</vt:lpstr>
      <vt:lpstr>3. Raíces</vt:lpstr>
      <vt:lpstr>3. Raíces</vt:lpstr>
      <vt:lpstr>3. Raíces</vt:lpstr>
      <vt:lpstr>3. Raíces</vt:lpstr>
      <vt:lpstr>3. Raíces</vt:lpstr>
      <vt:lpstr>Ejercicios</vt:lpstr>
      <vt:lpstr>Ejercicios</vt:lpstr>
      <vt:lpstr>6. Radicales</vt:lpstr>
      <vt:lpstr>6. Radicales</vt:lpstr>
      <vt:lpstr>6. Radicales</vt:lpstr>
      <vt:lpstr>Ejercicios</vt:lpstr>
      <vt:lpstr>Ejercicios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Naturales y enteros</dc:title>
  <dc:creator>User</dc:creator>
  <cp:lastModifiedBy>Victor Concejero Sanz</cp:lastModifiedBy>
  <cp:revision>59</cp:revision>
  <dcterms:created xsi:type="dcterms:W3CDTF">2014-07-01T06:15:16Z</dcterms:created>
  <dcterms:modified xsi:type="dcterms:W3CDTF">2021-10-31T07:13:15Z</dcterms:modified>
</cp:coreProperties>
</file>