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sldIdLst>
    <p:sldId id="256" r:id="rId2"/>
    <p:sldId id="354" r:id="rId3"/>
    <p:sldId id="280" r:id="rId4"/>
    <p:sldId id="281" r:id="rId5"/>
    <p:sldId id="282" r:id="rId6"/>
    <p:sldId id="283" r:id="rId7"/>
    <p:sldId id="284" r:id="rId8"/>
    <p:sldId id="285" r:id="rId9"/>
    <p:sldId id="362" r:id="rId10"/>
    <p:sldId id="287" r:id="rId11"/>
    <p:sldId id="363" r:id="rId12"/>
    <p:sldId id="288" r:id="rId13"/>
    <p:sldId id="289" r:id="rId14"/>
    <p:sldId id="290" r:id="rId15"/>
    <p:sldId id="291" r:id="rId16"/>
    <p:sldId id="292" r:id="rId17"/>
    <p:sldId id="293" r:id="rId18"/>
    <p:sldId id="294" r:id="rId19"/>
    <p:sldId id="295" r:id="rId20"/>
    <p:sldId id="296" r:id="rId21"/>
    <p:sldId id="400" r:id="rId22"/>
    <p:sldId id="401" r:id="rId23"/>
    <p:sldId id="382" r:id="rId24"/>
    <p:sldId id="386" r:id="rId25"/>
    <p:sldId id="394" r:id="rId26"/>
    <p:sldId id="297" r:id="rId27"/>
    <p:sldId id="307" r:id="rId28"/>
    <p:sldId id="310" r:id="rId29"/>
    <p:sldId id="298" r:id="rId30"/>
    <p:sldId id="299" r:id="rId31"/>
    <p:sldId id="300" r:id="rId32"/>
    <p:sldId id="301" r:id="rId33"/>
    <p:sldId id="302" r:id="rId34"/>
    <p:sldId id="303" r:id="rId35"/>
    <p:sldId id="304" r:id="rId36"/>
    <p:sldId id="305" r:id="rId37"/>
    <p:sldId id="387" r:id="rId38"/>
    <p:sldId id="402" r:id="rId39"/>
    <p:sldId id="403" r:id="rId40"/>
    <p:sldId id="404" r:id="rId41"/>
    <p:sldId id="395" r:id="rId42"/>
    <p:sldId id="383" r:id="rId43"/>
    <p:sldId id="306" r:id="rId44"/>
    <p:sldId id="309" r:id="rId45"/>
    <p:sldId id="308" r:id="rId46"/>
    <p:sldId id="311" r:id="rId47"/>
    <p:sldId id="312" r:id="rId48"/>
    <p:sldId id="313" r:id="rId49"/>
    <p:sldId id="314" r:id="rId50"/>
    <p:sldId id="317" r:id="rId51"/>
    <p:sldId id="322" r:id="rId52"/>
    <p:sldId id="324" r:id="rId53"/>
    <p:sldId id="325" r:id="rId54"/>
    <p:sldId id="326" r:id="rId55"/>
    <p:sldId id="327" r:id="rId56"/>
    <p:sldId id="328" r:id="rId57"/>
    <p:sldId id="329" r:id="rId58"/>
    <p:sldId id="330" r:id="rId59"/>
    <p:sldId id="392" r:id="rId60"/>
    <p:sldId id="318" r:id="rId61"/>
    <p:sldId id="388" r:id="rId62"/>
    <p:sldId id="396" r:id="rId63"/>
    <p:sldId id="319" r:id="rId64"/>
    <p:sldId id="338" r:id="rId65"/>
    <p:sldId id="364" r:id="rId66"/>
    <p:sldId id="365" r:id="rId67"/>
    <p:sldId id="349" r:id="rId68"/>
    <p:sldId id="340" r:id="rId69"/>
    <p:sldId id="356" r:id="rId70"/>
    <p:sldId id="341" r:id="rId71"/>
    <p:sldId id="344" r:id="rId72"/>
    <p:sldId id="350" r:id="rId73"/>
    <p:sldId id="357" r:id="rId74"/>
    <p:sldId id="361" r:id="rId75"/>
    <p:sldId id="345" r:id="rId76"/>
    <p:sldId id="389" r:id="rId77"/>
    <p:sldId id="397" r:id="rId78"/>
    <p:sldId id="346" r:id="rId79"/>
    <p:sldId id="352" r:id="rId80"/>
    <p:sldId id="353" r:id="rId81"/>
    <p:sldId id="355" r:id="rId82"/>
    <p:sldId id="358" r:id="rId83"/>
    <p:sldId id="359" r:id="rId84"/>
    <p:sldId id="366" r:id="rId85"/>
    <p:sldId id="390" r:id="rId86"/>
    <p:sldId id="393" r:id="rId87"/>
    <p:sldId id="367" r:id="rId88"/>
    <p:sldId id="398" r:id="rId89"/>
    <p:sldId id="368" r:id="rId90"/>
    <p:sldId id="369" r:id="rId91"/>
    <p:sldId id="384" r:id="rId92"/>
    <p:sldId id="370" r:id="rId93"/>
    <p:sldId id="371" r:id="rId94"/>
    <p:sldId id="372" r:id="rId95"/>
    <p:sldId id="373" r:id="rId96"/>
    <p:sldId id="374" r:id="rId97"/>
    <p:sldId id="375" r:id="rId98"/>
    <p:sldId id="376" r:id="rId99"/>
    <p:sldId id="377" r:id="rId100"/>
    <p:sldId id="378" r:id="rId101"/>
    <p:sldId id="391" r:id="rId102"/>
    <p:sldId id="399" r:id="rId103"/>
    <p:sldId id="379" r:id="rId104"/>
    <p:sldId id="380" r:id="rId105"/>
    <p:sldId id="385" r:id="rId106"/>
    <p:sldId id="381" r:id="rId107"/>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FFFF"/>
    <a:srgbClr val="85A7D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82" autoAdjust="0"/>
    <p:restoredTop sz="94638" autoAdjust="0"/>
  </p:normalViewPr>
  <p:slideViewPr>
    <p:cSldViewPr>
      <p:cViewPr varScale="1">
        <p:scale>
          <a:sx n="109" d="100"/>
          <a:sy n="109" d="100"/>
        </p:scale>
        <p:origin x="92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27.wmf"/><Relationship Id="rId1" Type="http://schemas.openxmlformats.org/officeDocument/2006/relationships/image" Target="../media/image126.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7A847CFC-816F-41D0-AAC0-9BF4FEBC753E}" type="datetimeFigureOut">
              <a:rPr lang="es-ES" smtClean="0"/>
              <a:pPr/>
              <a:t>08/05/2019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32FADFE-3B8F-471C-ABF0-DBC7717ECBBC}" type="slidenum">
              <a:rPr lang="es-ES" smtClean="0"/>
              <a:pPr/>
              <a:t>‹Nº›</a:t>
            </a:fld>
            <a:endParaRPr lang="es-ES"/>
          </a:p>
        </p:txBody>
      </p:sp>
    </p:spTree>
    <p:extLst>
      <p:ext uri="{BB962C8B-B14F-4D97-AF65-F5344CB8AC3E}">
        <p14:creationId xmlns:p14="http://schemas.microsoft.com/office/powerpoint/2010/main" val="1296753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A847CFC-816F-41D0-AAC0-9BF4FEBC753E}" type="datetimeFigureOut">
              <a:rPr lang="es-ES" smtClean="0"/>
              <a:pPr/>
              <a:t>08/05/2019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32FADFE-3B8F-471C-ABF0-DBC7717ECBBC}" type="slidenum">
              <a:rPr lang="es-ES" smtClean="0"/>
              <a:pPr/>
              <a:t>‹Nº›</a:t>
            </a:fld>
            <a:endParaRPr lang="es-ES"/>
          </a:p>
        </p:txBody>
      </p:sp>
    </p:spTree>
    <p:extLst>
      <p:ext uri="{BB962C8B-B14F-4D97-AF65-F5344CB8AC3E}">
        <p14:creationId xmlns:p14="http://schemas.microsoft.com/office/powerpoint/2010/main" val="7469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A847CFC-816F-41D0-AAC0-9BF4FEBC753E}" type="datetimeFigureOut">
              <a:rPr lang="es-ES" smtClean="0"/>
              <a:pPr/>
              <a:t>08/05/2019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32FADFE-3B8F-471C-ABF0-DBC7717ECBBC}" type="slidenum">
              <a:rPr lang="es-ES" smtClean="0"/>
              <a:pPr/>
              <a:t>‹Nº›</a:t>
            </a:fld>
            <a:endParaRPr lang="es-E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41485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A847CFC-816F-41D0-AAC0-9BF4FEBC753E}" type="datetimeFigureOut">
              <a:rPr lang="es-ES" smtClean="0"/>
              <a:pPr/>
              <a:t>08/05/2019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32FADFE-3B8F-471C-ABF0-DBC7717ECBBC}" type="slidenum">
              <a:rPr lang="es-ES" smtClean="0"/>
              <a:pPr/>
              <a:t>‹Nº›</a:t>
            </a:fld>
            <a:endParaRPr lang="es-ES"/>
          </a:p>
        </p:txBody>
      </p:sp>
    </p:spTree>
    <p:extLst>
      <p:ext uri="{BB962C8B-B14F-4D97-AF65-F5344CB8AC3E}">
        <p14:creationId xmlns:p14="http://schemas.microsoft.com/office/powerpoint/2010/main" val="740158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A847CFC-816F-41D0-AAC0-9BF4FEBC753E}" type="datetimeFigureOut">
              <a:rPr lang="es-ES" smtClean="0"/>
              <a:pPr/>
              <a:t>08/05/2019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32FADFE-3B8F-471C-ABF0-DBC7717ECBBC}" type="slidenum">
              <a:rPr lang="es-ES" smtClean="0"/>
              <a:pPr/>
              <a:t>‹Nº›</a:t>
            </a:fld>
            <a:endParaRPr lang="es-E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18665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A847CFC-816F-41D0-AAC0-9BF4FEBC753E}" type="datetimeFigureOut">
              <a:rPr lang="es-ES" smtClean="0"/>
              <a:pPr/>
              <a:t>08/05/2019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32FADFE-3B8F-471C-ABF0-DBC7717ECBBC}" type="slidenum">
              <a:rPr lang="es-ES" smtClean="0"/>
              <a:pPr/>
              <a:t>‹Nº›</a:t>
            </a:fld>
            <a:endParaRPr lang="es-ES"/>
          </a:p>
        </p:txBody>
      </p:sp>
    </p:spTree>
    <p:extLst>
      <p:ext uri="{BB962C8B-B14F-4D97-AF65-F5344CB8AC3E}">
        <p14:creationId xmlns:p14="http://schemas.microsoft.com/office/powerpoint/2010/main" val="725270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A847CFC-816F-41D0-AAC0-9BF4FEBC753E}" type="datetimeFigureOut">
              <a:rPr lang="es-ES" smtClean="0"/>
              <a:pPr/>
              <a:t>08/05/2019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32FADFE-3B8F-471C-ABF0-DBC7717ECBBC}" type="slidenum">
              <a:rPr lang="es-ES" smtClean="0"/>
              <a:pPr/>
              <a:t>‹Nº›</a:t>
            </a:fld>
            <a:endParaRPr lang="es-ES"/>
          </a:p>
        </p:txBody>
      </p:sp>
    </p:spTree>
    <p:extLst>
      <p:ext uri="{BB962C8B-B14F-4D97-AF65-F5344CB8AC3E}">
        <p14:creationId xmlns:p14="http://schemas.microsoft.com/office/powerpoint/2010/main" val="2439548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A847CFC-816F-41D0-AAC0-9BF4FEBC753E}" type="datetimeFigureOut">
              <a:rPr lang="es-ES" smtClean="0"/>
              <a:pPr/>
              <a:t>08/05/2019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32FADFE-3B8F-471C-ABF0-DBC7717ECBBC}" type="slidenum">
              <a:rPr lang="es-ES" smtClean="0"/>
              <a:pPr/>
              <a:t>‹Nº›</a:t>
            </a:fld>
            <a:endParaRPr lang="es-ES"/>
          </a:p>
        </p:txBody>
      </p:sp>
    </p:spTree>
    <p:extLst>
      <p:ext uri="{BB962C8B-B14F-4D97-AF65-F5344CB8AC3E}">
        <p14:creationId xmlns:p14="http://schemas.microsoft.com/office/powerpoint/2010/main" val="36046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A847CFC-816F-41D0-AAC0-9BF4FEBC753E}" type="datetimeFigureOut">
              <a:rPr lang="es-ES" smtClean="0"/>
              <a:pPr/>
              <a:t>08/05/2019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32FADFE-3B8F-471C-ABF0-DBC7717ECBBC}" type="slidenum">
              <a:rPr lang="es-ES" smtClean="0"/>
              <a:pPr/>
              <a:t>‹Nº›</a:t>
            </a:fld>
            <a:endParaRPr lang="es-ES"/>
          </a:p>
        </p:txBody>
      </p:sp>
    </p:spTree>
    <p:extLst>
      <p:ext uri="{BB962C8B-B14F-4D97-AF65-F5344CB8AC3E}">
        <p14:creationId xmlns:p14="http://schemas.microsoft.com/office/powerpoint/2010/main" val="2996918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A847CFC-816F-41D0-AAC0-9BF4FEBC753E}" type="datetimeFigureOut">
              <a:rPr lang="es-ES" smtClean="0"/>
              <a:pPr/>
              <a:t>08/05/2019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32FADFE-3B8F-471C-ABF0-DBC7717ECBBC}" type="slidenum">
              <a:rPr lang="es-ES" smtClean="0"/>
              <a:pPr/>
              <a:t>‹Nº›</a:t>
            </a:fld>
            <a:endParaRPr lang="es-ES"/>
          </a:p>
        </p:txBody>
      </p:sp>
    </p:spTree>
    <p:extLst>
      <p:ext uri="{BB962C8B-B14F-4D97-AF65-F5344CB8AC3E}">
        <p14:creationId xmlns:p14="http://schemas.microsoft.com/office/powerpoint/2010/main" val="4026511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7A847CFC-816F-41D0-AAC0-9BF4FEBC753E}" type="datetimeFigureOut">
              <a:rPr lang="es-ES" smtClean="0"/>
              <a:pPr/>
              <a:t>08/05/2019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32FADFE-3B8F-471C-ABF0-DBC7717ECBBC}" type="slidenum">
              <a:rPr lang="es-ES" smtClean="0"/>
              <a:pPr/>
              <a:t>‹Nº›</a:t>
            </a:fld>
            <a:endParaRPr lang="es-ES"/>
          </a:p>
        </p:txBody>
      </p:sp>
    </p:spTree>
    <p:extLst>
      <p:ext uri="{BB962C8B-B14F-4D97-AF65-F5344CB8AC3E}">
        <p14:creationId xmlns:p14="http://schemas.microsoft.com/office/powerpoint/2010/main" val="3485294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7A847CFC-816F-41D0-AAC0-9BF4FEBC753E}" type="datetimeFigureOut">
              <a:rPr lang="es-ES" smtClean="0"/>
              <a:pPr/>
              <a:t>08/05/2019</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132FADFE-3B8F-471C-ABF0-DBC7717ECBBC}" type="slidenum">
              <a:rPr lang="es-ES" smtClean="0"/>
              <a:pPr/>
              <a:t>‹Nº›</a:t>
            </a:fld>
            <a:endParaRPr lang="es-ES"/>
          </a:p>
        </p:txBody>
      </p:sp>
    </p:spTree>
    <p:extLst>
      <p:ext uri="{BB962C8B-B14F-4D97-AF65-F5344CB8AC3E}">
        <p14:creationId xmlns:p14="http://schemas.microsoft.com/office/powerpoint/2010/main" val="273570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7A847CFC-816F-41D0-AAC0-9BF4FEBC753E}" type="datetimeFigureOut">
              <a:rPr lang="es-ES" smtClean="0"/>
              <a:pPr/>
              <a:t>08/05/2019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132FADFE-3B8F-471C-ABF0-DBC7717ECBBC}" type="slidenum">
              <a:rPr lang="es-ES" smtClean="0"/>
              <a:pPr/>
              <a:t>‹Nº›</a:t>
            </a:fld>
            <a:endParaRPr lang="es-ES"/>
          </a:p>
        </p:txBody>
      </p:sp>
    </p:spTree>
    <p:extLst>
      <p:ext uri="{BB962C8B-B14F-4D97-AF65-F5344CB8AC3E}">
        <p14:creationId xmlns:p14="http://schemas.microsoft.com/office/powerpoint/2010/main" val="2777979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847CFC-816F-41D0-AAC0-9BF4FEBC753E}" type="datetimeFigureOut">
              <a:rPr lang="es-ES" smtClean="0"/>
              <a:pPr/>
              <a:t>08/05/2019</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132FADFE-3B8F-471C-ABF0-DBC7717ECBBC}" type="slidenum">
              <a:rPr lang="es-ES" smtClean="0"/>
              <a:pPr/>
              <a:t>‹Nº›</a:t>
            </a:fld>
            <a:endParaRPr lang="es-ES"/>
          </a:p>
        </p:txBody>
      </p:sp>
    </p:spTree>
    <p:extLst>
      <p:ext uri="{BB962C8B-B14F-4D97-AF65-F5344CB8AC3E}">
        <p14:creationId xmlns:p14="http://schemas.microsoft.com/office/powerpoint/2010/main" val="3091838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A847CFC-816F-41D0-AAC0-9BF4FEBC753E}" type="datetimeFigureOut">
              <a:rPr lang="es-ES" smtClean="0"/>
              <a:pPr/>
              <a:t>08/05/2019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32FADFE-3B8F-471C-ABF0-DBC7717ECBBC}" type="slidenum">
              <a:rPr lang="es-ES" smtClean="0"/>
              <a:pPr/>
              <a:t>‹Nº›</a:t>
            </a:fld>
            <a:endParaRPr lang="es-ES"/>
          </a:p>
        </p:txBody>
      </p:sp>
    </p:spTree>
    <p:extLst>
      <p:ext uri="{BB962C8B-B14F-4D97-AF65-F5344CB8AC3E}">
        <p14:creationId xmlns:p14="http://schemas.microsoft.com/office/powerpoint/2010/main" val="3892165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A847CFC-816F-41D0-AAC0-9BF4FEBC753E}" type="datetimeFigureOut">
              <a:rPr lang="es-ES" smtClean="0"/>
              <a:pPr/>
              <a:t>08/05/2019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32FADFE-3B8F-471C-ABF0-DBC7717ECBBC}" type="slidenum">
              <a:rPr lang="es-ES" smtClean="0"/>
              <a:pPr/>
              <a:t>‹Nº›</a:t>
            </a:fld>
            <a:endParaRPr lang="es-ES"/>
          </a:p>
        </p:txBody>
      </p:sp>
    </p:spTree>
    <p:extLst>
      <p:ext uri="{BB962C8B-B14F-4D97-AF65-F5344CB8AC3E}">
        <p14:creationId xmlns:p14="http://schemas.microsoft.com/office/powerpoint/2010/main" val="3111391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A847CFC-816F-41D0-AAC0-9BF4FEBC753E}" type="datetimeFigureOut">
              <a:rPr lang="es-ES" smtClean="0"/>
              <a:pPr/>
              <a:t>08/05/2019</a:t>
            </a:fld>
            <a:endParaRPr lang="es-E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132FADFE-3B8F-471C-ABF0-DBC7717ECBBC}" type="slidenum">
              <a:rPr lang="es-ES" smtClean="0"/>
              <a:pPr/>
              <a:t>‹Nº›</a:t>
            </a:fld>
            <a:endParaRPr lang="es-ES"/>
          </a:p>
        </p:txBody>
      </p:sp>
    </p:spTree>
    <p:extLst>
      <p:ext uri="{BB962C8B-B14F-4D97-AF65-F5344CB8AC3E}">
        <p14:creationId xmlns:p14="http://schemas.microsoft.com/office/powerpoint/2010/main" val="5648441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 Target="slide18.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23.jpeg"/><Relationship Id="rId4" Type="http://schemas.openxmlformats.org/officeDocument/2006/relationships/image" Target="../media/image22.jpeg"/></Relationships>
</file>

<file path=ppt/slides/_rels/slide100.xml.rels><?xml version="1.0" encoding="UTF-8" standalone="yes"?>
<Relationships xmlns="http://schemas.openxmlformats.org/package/2006/relationships"><Relationship Id="rId3" Type="http://schemas.openxmlformats.org/officeDocument/2006/relationships/image" Target="../media/image177.gif"/><Relationship Id="rId2" Type="http://schemas.openxmlformats.org/officeDocument/2006/relationships/image" Target="../media/image191.jpe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0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2.gif"/><Relationship Id="rId1" Type="http://schemas.openxmlformats.org/officeDocument/2006/relationships/slideLayout" Target="../slideLayouts/slideLayout2.xml"/><Relationship Id="rId4" Type="http://schemas.openxmlformats.org/officeDocument/2006/relationships/image" Target="../media/image201.png"/></Relationships>
</file>

<file path=ppt/slides/_rels/slide102.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77.gi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image" Target="../media/image177.gif"/></Relationships>
</file>

<file path=ppt/slides/_rels/slide105.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2.xml"/><Relationship Id="rId6" Type="http://schemas.openxmlformats.org/officeDocument/2006/relationships/image" Target="../media/image209.jpeg"/><Relationship Id="rId5" Type="http://schemas.openxmlformats.org/officeDocument/2006/relationships/image" Target="../media/image208.jpeg"/><Relationship Id="rId4" Type="http://schemas.openxmlformats.org/officeDocument/2006/relationships/image" Target="../media/image207.jpeg"/></Relationships>
</file>

<file path=ppt/slides/_rels/slide106.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33.jpe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gif"/><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gif"/><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12.gif"/><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image" Target="../media/image7.gif"/><Relationship Id="rId3" Type="http://schemas.openxmlformats.org/officeDocument/2006/relationships/image" Target="../media/image2.gif"/><Relationship Id="rId7" Type="http://schemas.openxmlformats.org/officeDocument/2006/relationships/image" Target="../media/image4.gif"/><Relationship Id="rId12" Type="http://schemas.openxmlformats.org/officeDocument/2006/relationships/slide" Target="slide67.xml"/><Relationship Id="rId17" Type="http://schemas.openxmlformats.org/officeDocument/2006/relationships/image" Target="../media/image10.gif"/><Relationship Id="rId2" Type="http://schemas.openxmlformats.org/officeDocument/2006/relationships/slide" Target="slide3.xml"/><Relationship Id="rId16" Type="http://schemas.openxmlformats.org/officeDocument/2006/relationships/image" Target="../media/image9.gif"/><Relationship Id="rId1" Type="http://schemas.openxmlformats.org/officeDocument/2006/relationships/slideLayout" Target="../slideLayouts/slideLayout1.xml"/><Relationship Id="rId6" Type="http://schemas.openxmlformats.org/officeDocument/2006/relationships/slide" Target="slide29.xml"/><Relationship Id="rId11" Type="http://schemas.openxmlformats.org/officeDocument/2006/relationships/image" Target="../media/image6.gif"/><Relationship Id="rId5" Type="http://schemas.openxmlformats.org/officeDocument/2006/relationships/image" Target="../media/image3.gif"/><Relationship Id="rId15" Type="http://schemas.openxmlformats.org/officeDocument/2006/relationships/slide" Target="slide92.xml"/><Relationship Id="rId10" Type="http://schemas.openxmlformats.org/officeDocument/2006/relationships/slide" Target="slide64.xml"/><Relationship Id="rId4" Type="http://schemas.openxmlformats.org/officeDocument/2006/relationships/slide" Target="slide14.xml"/><Relationship Id="rId9" Type="http://schemas.openxmlformats.org/officeDocument/2006/relationships/image" Target="../media/image5.gif"/><Relationship Id="rId14"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30.jpeg"/><Relationship Id="rId7" Type="http://schemas.openxmlformats.org/officeDocument/2006/relationships/image" Target="../media/image35.gif"/><Relationship Id="rId12" Type="http://schemas.openxmlformats.org/officeDocument/2006/relationships/image" Target="../media/image46.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34.gif"/><Relationship Id="rId11" Type="http://schemas.openxmlformats.org/officeDocument/2006/relationships/image" Target="../media/image44.png"/><Relationship Id="rId5" Type="http://schemas.openxmlformats.org/officeDocument/2006/relationships/image" Target="../media/image42.png"/><Relationship Id="rId10" Type="http://schemas.openxmlformats.org/officeDocument/2006/relationships/image" Target="../media/image43.png"/><Relationship Id="rId4" Type="http://schemas.openxmlformats.org/officeDocument/2006/relationships/image" Target="../media/image41.png"/><Relationship Id="rId9" Type="http://schemas.openxmlformats.org/officeDocument/2006/relationships/image" Target="../media/image12.gif"/></Relationships>
</file>

<file path=ppt/slides/_rels/slide2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8.gif"/><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8.gif"/><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8.gif"/><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8.gif"/><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image" Target="../media/image35.gif"/><Relationship Id="rId7" Type="http://schemas.openxmlformats.org/officeDocument/2006/relationships/image" Target="../media/image12.gif"/><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2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gif"/><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66.gif"/><Relationship Id="rId1" Type="http://schemas.openxmlformats.org/officeDocument/2006/relationships/slideLayout" Target="../slideLayouts/slideLayout2.xml"/><Relationship Id="rId4" Type="http://schemas.openxmlformats.org/officeDocument/2006/relationships/image" Target="../media/image67.gif"/></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gif"/><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3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12.gif"/><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75.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2.gif"/><Relationship Id="rId7" Type="http://schemas.openxmlformats.org/officeDocument/2006/relationships/image" Target="../media/image79.png"/><Relationship Id="rId2" Type="http://schemas.openxmlformats.org/officeDocument/2006/relationships/image" Target="../media/image18.gif"/><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8.gif"/><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8.gif"/><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4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8.gif"/><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8.gif"/><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image" Target="../media/image90.jpeg"/></Relationships>
</file>

<file path=ppt/slides/_rels/slide4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93.jpeg"/><Relationship Id="rId4" Type="http://schemas.openxmlformats.org/officeDocument/2006/relationships/image" Target="../media/image92.gif"/></Relationships>
</file>

<file path=ppt/slides/_rels/slide4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4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95.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gif"/><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image" Target="../media/image65.jpeg"/></Relationships>
</file>

<file path=ppt/slides/_rels/slide48.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image" Target="../media/image66.gif"/><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4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51.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52.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53.xml.rels><?xml version="1.0" encoding="UTF-8" standalone="yes"?>
<Relationships xmlns="http://schemas.openxmlformats.org/package/2006/relationships"><Relationship Id="rId3" Type="http://schemas.openxmlformats.org/officeDocument/2006/relationships/image" Target="../media/image100.gif"/><Relationship Id="rId7" Type="http://schemas.openxmlformats.org/officeDocument/2006/relationships/image" Target="../media/image12.gif"/><Relationship Id="rId2"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5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00.gif"/><Relationship Id="rId7" Type="http://schemas.openxmlformats.org/officeDocument/2006/relationships/image" Target="../media/image95.png"/><Relationship Id="rId2"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12.gif"/></Relationships>
</file>

<file path=ppt/slides/_rels/slide55.xml.rels><?xml version="1.0" encoding="UTF-8" standalone="yes"?>
<Relationships xmlns="http://schemas.openxmlformats.org/package/2006/relationships"><Relationship Id="rId8" Type="http://schemas.openxmlformats.org/officeDocument/2006/relationships/image" Target="../media/image12.gif"/><Relationship Id="rId13" Type="http://schemas.openxmlformats.org/officeDocument/2006/relationships/image" Target="../media/image103.png"/><Relationship Id="rId3" Type="http://schemas.openxmlformats.org/officeDocument/2006/relationships/image" Target="../media/image100.gif"/><Relationship Id="rId7" Type="http://schemas.openxmlformats.org/officeDocument/2006/relationships/image" Target="../media/image98.png"/><Relationship Id="rId12" Type="http://schemas.openxmlformats.org/officeDocument/2006/relationships/image" Target="../media/image102.png"/><Relationship Id="rId2"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7.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56.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2.gif"/><Relationship Id="rId3" Type="http://schemas.openxmlformats.org/officeDocument/2006/relationships/image" Target="../media/image100.gif"/><Relationship Id="rId7" Type="http://schemas.openxmlformats.org/officeDocument/2006/relationships/image" Target="../media/image107.png"/><Relationship Id="rId12" Type="http://schemas.openxmlformats.org/officeDocument/2006/relationships/image" Target="../media/image98.png"/><Relationship Id="rId2" Type="http://schemas.openxmlformats.org/officeDocument/2006/relationships/image" Target="../media/image99.jpeg"/><Relationship Id="rId16"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96.png"/><Relationship Id="rId5" Type="http://schemas.openxmlformats.org/officeDocument/2006/relationships/image" Target="../media/image105.png"/><Relationship Id="rId15" Type="http://schemas.openxmlformats.org/officeDocument/2006/relationships/image" Target="../media/image110.png"/><Relationship Id="rId10" Type="http://schemas.openxmlformats.org/officeDocument/2006/relationships/image" Target="../media/image95.png"/><Relationship Id="rId4" Type="http://schemas.openxmlformats.org/officeDocument/2006/relationships/image" Target="../media/image104.png"/><Relationship Id="rId9" Type="http://schemas.openxmlformats.org/officeDocument/2006/relationships/image" Target="../media/image94.png"/><Relationship Id="rId14" Type="http://schemas.openxmlformats.org/officeDocument/2006/relationships/image" Target="../media/image109.png"/></Relationships>
</file>

<file path=ppt/slides/_rels/slide57.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100.gif"/><Relationship Id="rId7" Type="http://schemas.openxmlformats.org/officeDocument/2006/relationships/image" Target="../media/image98.png"/><Relationship Id="rId2"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114.png"/><Relationship Id="rId11" Type="http://schemas.openxmlformats.org/officeDocument/2006/relationships/image" Target="../media/image117.png"/><Relationship Id="rId5" Type="http://schemas.openxmlformats.org/officeDocument/2006/relationships/image" Target="../media/image113.png"/><Relationship Id="rId10" Type="http://schemas.openxmlformats.org/officeDocument/2006/relationships/image" Target="../media/image116.png"/><Relationship Id="rId4" Type="http://schemas.openxmlformats.org/officeDocument/2006/relationships/image" Target="../media/image112.png"/><Relationship Id="rId9" Type="http://schemas.openxmlformats.org/officeDocument/2006/relationships/image" Target="../media/image115.png"/></Relationships>
</file>

<file path=ppt/slides/_rels/slide58.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00.gif"/><Relationship Id="rId7" Type="http://schemas.openxmlformats.org/officeDocument/2006/relationships/image" Target="../media/image120.png"/><Relationship Id="rId2"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12.gif"/><Relationship Id="rId11" Type="http://schemas.openxmlformats.org/officeDocument/2006/relationships/image" Target="../media/image124.png"/><Relationship Id="rId5" Type="http://schemas.openxmlformats.org/officeDocument/2006/relationships/image" Target="../media/image119.png"/><Relationship Id="rId10" Type="http://schemas.openxmlformats.org/officeDocument/2006/relationships/image" Target="../media/image123.png"/><Relationship Id="rId4" Type="http://schemas.openxmlformats.org/officeDocument/2006/relationships/image" Target="../media/image118.png"/><Relationship Id="rId9" Type="http://schemas.openxmlformats.org/officeDocument/2006/relationships/image" Target="../media/image122.png"/></Relationships>
</file>

<file path=ppt/slides/_rels/slide5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00.gif"/><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image" Target="../media/image14.gif"/></Relationships>
</file>

<file path=ppt/slides/_rels/slide60.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128.jpeg"/><Relationship Id="rId7" Type="http://schemas.openxmlformats.org/officeDocument/2006/relationships/image" Target="../media/image127.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26.wmf"/><Relationship Id="rId4" Type="http://schemas.openxmlformats.org/officeDocument/2006/relationships/oleObject" Target="../embeddings/oleObject1.bin"/></Relationships>
</file>

<file path=ppt/slides/_rels/slide6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gif"/><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6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31.g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6.gif"/><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6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gif"/><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22.png"/><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90.png"/><Relationship Id="rId7" Type="http://schemas.openxmlformats.org/officeDocument/2006/relationships/image" Target="../media/image132.png"/><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140.jpeg"/><Relationship Id="rId4" Type="http://schemas.openxmlformats.org/officeDocument/2006/relationships/image" Target="../media/image139.jpeg"/><Relationship Id="rId9" Type="http://schemas.openxmlformats.org/officeDocument/2006/relationships/image" Target="../media/image1340.png"/></Relationships>
</file>

<file path=ppt/slides/_rels/slide7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image" Target="../media/image194.png"/></Relationships>
</file>

<file path=ppt/slides/_rels/slide72.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96.png"/><Relationship Id="rId7" Type="http://schemas.openxmlformats.org/officeDocument/2006/relationships/image" Target="../media/image200.png"/><Relationship Id="rId2" Type="http://schemas.openxmlformats.org/officeDocument/2006/relationships/image" Target="../media/image141.jpeg"/><Relationship Id="rId1" Type="http://schemas.openxmlformats.org/officeDocument/2006/relationships/slideLayout" Target="../slideLayouts/slideLayout2.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image" Target="../media/image197.png"/><Relationship Id="rId9" Type="http://schemas.openxmlformats.org/officeDocument/2006/relationships/image" Target="../media/image12.gif"/></Relationships>
</file>

<file path=ppt/slides/_rels/slide73.xml.rels><?xml version="1.0" encoding="UTF-8" standalone="yes"?>
<Relationships xmlns="http://schemas.openxmlformats.org/package/2006/relationships"><Relationship Id="rId3" Type="http://schemas.openxmlformats.org/officeDocument/2006/relationships/image" Target="../media/image144.gif"/><Relationship Id="rId2" Type="http://schemas.openxmlformats.org/officeDocument/2006/relationships/image" Target="../media/image143.gif"/><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7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45.gi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06.png"/><Relationship Id="rId7" Type="http://schemas.openxmlformats.org/officeDocument/2006/relationships/image" Target="../media/image12.gif"/><Relationship Id="rId2" Type="http://schemas.openxmlformats.org/officeDocument/2006/relationships/image" Target="../media/image205.png"/><Relationship Id="rId1" Type="http://schemas.openxmlformats.org/officeDocument/2006/relationships/slideLayout" Target="../slideLayouts/slideLayout2.xml"/><Relationship Id="rId6" Type="http://schemas.openxmlformats.org/officeDocument/2006/relationships/image" Target="../media/image208.png"/><Relationship Id="rId5" Type="http://schemas.openxmlformats.org/officeDocument/2006/relationships/image" Target="../media/image139.jpeg"/><Relationship Id="rId4" Type="http://schemas.openxmlformats.org/officeDocument/2006/relationships/image" Target="../media/image207.png"/></Relationships>
</file>

<file path=ppt/slides/_rels/slide76.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image" Target="../media/image12.gif"/><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 Id="rId9" Type="http://schemas.openxmlformats.org/officeDocument/2006/relationships/image" Target="../media/image152.png"/></Relationships>
</file>

<file path=ppt/slides/_rels/slide7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image" Target="../media/image155.jpeg"/></Relationships>
</file>

<file path=ppt/slides/_rels/slide79.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2.gif"/><Relationship Id="rId4" Type="http://schemas.openxmlformats.org/officeDocument/2006/relationships/image" Target="../media/image14.gif"/></Relationships>
</file>

<file path=ppt/slides/_rels/slide80.xml.rels><?xml version="1.0" encoding="UTF-8" standalone="yes"?>
<Relationships xmlns="http://schemas.openxmlformats.org/package/2006/relationships"><Relationship Id="rId3" Type="http://schemas.openxmlformats.org/officeDocument/2006/relationships/image" Target="../media/image157.gif"/><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8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gif"/><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82.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216.png"/><Relationship Id="rId7" Type="http://schemas.openxmlformats.org/officeDocument/2006/relationships/image" Target="../media/image220.png"/><Relationship Id="rId2"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7.png"/><Relationship Id="rId9" Type="http://schemas.openxmlformats.org/officeDocument/2006/relationships/image" Target="../media/image12.gif"/></Relationships>
</file>

<file path=ppt/slides/_rels/slide83.xml.rels><?xml version="1.0" encoding="UTF-8" standalone="yes"?>
<Relationships xmlns="http://schemas.openxmlformats.org/package/2006/relationships"><Relationship Id="rId3" Type="http://schemas.openxmlformats.org/officeDocument/2006/relationships/image" Target="../media/image222.png"/><Relationship Id="rId7" Type="http://schemas.openxmlformats.org/officeDocument/2006/relationships/image" Target="../media/image12.gif"/><Relationship Id="rId2"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image" Target="../media/image223.png"/></Relationships>
</file>

<file path=ppt/slides/_rels/slide8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226.png"/><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image" Target="../media/image228.png"/></Relationships>
</file>

<file path=ppt/slides/_rels/slide8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62.gif"/><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2.gif"/><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65.png"/><Relationship Id="rId4" Type="http://schemas.openxmlformats.org/officeDocument/2006/relationships/image" Target="../media/image164.png"/></Relationships>
</file>

<file path=ppt/slides/_rels/slide8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image" Target="../media/image169.jpeg"/></Relationships>
</file>

<file path=ppt/slides/_rels/slide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54.jpeg"/><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image" Target="../media/image171.jpeg"/></Relationships>
</file>

<file path=ppt/slides/_rels/slide91.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2.gif"/><Relationship Id="rId1" Type="http://schemas.openxmlformats.org/officeDocument/2006/relationships/slideLayout" Target="../slideLayouts/slideLayout2.xml"/><Relationship Id="rId5" Type="http://schemas.openxmlformats.org/officeDocument/2006/relationships/image" Target="../media/image174.jpeg"/><Relationship Id="rId4" Type="http://schemas.openxmlformats.org/officeDocument/2006/relationships/image" Target="../media/image173.jpeg"/></Relationships>
</file>

<file path=ppt/slides/_rels/slide92.xml.rels><?xml version="1.0" encoding="UTF-8" standalone="yes"?>
<Relationships xmlns="http://schemas.openxmlformats.org/package/2006/relationships"><Relationship Id="rId3" Type="http://schemas.openxmlformats.org/officeDocument/2006/relationships/image" Target="../media/image176.gif"/><Relationship Id="rId2" Type="http://schemas.openxmlformats.org/officeDocument/2006/relationships/image" Target="../media/image175.gif"/><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image" Target="../media/image177.gif"/></Relationships>
</file>

<file path=ppt/slides/_rels/slide93.xml.rels><?xml version="1.0" encoding="UTF-8" standalone="yes"?>
<Relationships xmlns="http://schemas.openxmlformats.org/package/2006/relationships"><Relationship Id="rId3" Type="http://schemas.openxmlformats.org/officeDocument/2006/relationships/image" Target="../media/image177.gif"/><Relationship Id="rId2" Type="http://schemas.openxmlformats.org/officeDocument/2006/relationships/image" Target="../media/image178.jpe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9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png"/><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image" Target="../media/image177.gif"/></Relationships>
</file>

<file path=ppt/slides/_rels/slide95.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image" Target="../media/image177.gif"/></Relationships>
</file>

<file path=ppt/slides/_rels/slide96.xml.rels><?xml version="1.0" encoding="UTF-8" standalone="yes"?>
<Relationships xmlns="http://schemas.openxmlformats.org/package/2006/relationships"><Relationship Id="rId3" Type="http://schemas.openxmlformats.org/officeDocument/2006/relationships/image" Target="../media/image177.gif"/><Relationship Id="rId2" Type="http://schemas.openxmlformats.org/officeDocument/2006/relationships/image" Target="../media/image183.jpe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97.xml.rels><?xml version="1.0" encoding="UTF-8" standalone="yes"?>
<Relationships xmlns="http://schemas.openxmlformats.org/package/2006/relationships"><Relationship Id="rId3" Type="http://schemas.openxmlformats.org/officeDocument/2006/relationships/image" Target="../media/image184.gif"/><Relationship Id="rId2" Type="http://schemas.openxmlformats.org/officeDocument/2006/relationships/image" Target="../media/image247.png"/><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image" Target="../media/image177.gif"/></Relationships>
</file>

<file path=ppt/slides/_rels/slide98.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186.jpeg"/><Relationship Id="rId7" Type="http://schemas.openxmlformats.org/officeDocument/2006/relationships/image" Target="../media/image189.png"/><Relationship Id="rId2" Type="http://schemas.openxmlformats.org/officeDocument/2006/relationships/image" Target="../media/image185.jpeg"/><Relationship Id="rId1" Type="http://schemas.openxmlformats.org/officeDocument/2006/relationships/slideLayout" Target="../slideLayouts/slideLayout2.xml"/><Relationship Id="rId6" Type="http://schemas.openxmlformats.org/officeDocument/2006/relationships/image" Target="../media/image188.png"/><Relationship Id="rId5" Type="http://schemas.openxmlformats.org/officeDocument/2006/relationships/image" Target="../media/image177.gif"/><Relationship Id="rId4" Type="http://schemas.openxmlformats.org/officeDocument/2006/relationships/image" Target="../media/image187.gif"/></Relationships>
</file>

<file path=ppt/slides/_rels/slide99.xml.rels><?xml version="1.0" encoding="UTF-8" standalone="yes"?>
<Relationships xmlns="http://schemas.openxmlformats.org/package/2006/relationships"><Relationship Id="rId3" Type="http://schemas.openxmlformats.org/officeDocument/2006/relationships/image" Target="../media/image177.gif"/><Relationship Id="rId2" Type="http://schemas.openxmlformats.org/officeDocument/2006/relationships/image" Target="../media/image190.gif"/><Relationship Id="rId1" Type="http://schemas.openxmlformats.org/officeDocument/2006/relationships/slideLayout" Target="../slideLayouts/slideLayout2.xml"/><Relationship Id="rId4" Type="http://schemas.openxmlformats.org/officeDocument/2006/relationships/image" Target="../media/image12.gi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25" descr="http://lavacaesferica.com/wp-content/uploads/2011/07/tierragirando.gif">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0"/>
            <a:ext cx="6858000" cy="6858000"/>
          </a:xfrm>
          <a:prstGeom prst="rect">
            <a:avLst/>
          </a:prstGeom>
          <a:noFill/>
          <a:ln w="9525">
            <a:noFill/>
            <a:miter lim="800000"/>
            <a:headEnd/>
            <a:tailEnd/>
          </a:ln>
        </p:spPr>
      </p:pic>
      <p:sp>
        <p:nvSpPr>
          <p:cNvPr id="2" name="1 Título"/>
          <p:cNvSpPr>
            <a:spLocks noGrp="1"/>
          </p:cNvSpPr>
          <p:nvPr>
            <p:ph type="ctrTitle"/>
          </p:nvPr>
        </p:nvSpPr>
        <p:spPr>
          <a:xfrm>
            <a:off x="571472" y="5245123"/>
            <a:ext cx="7772400" cy="1470025"/>
          </a:xfrm>
        </p:spPr>
        <p:txBody>
          <a:bodyPr/>
          <a:lstStyle/>
          <a:p>
            <a:r>
              <a:rPr lang="es-ES" dirty="0" smtClean="0">
                <a:solidFill>
                  <a:schemeClr val="bg1"/>
                </a:solidFill>
              </a:rPr>
              <a:t>T12 CUERPOS GEOMETRICOS</a:t>
            </a:r>
            <a:endParaRPr lang="es-E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06997" y="903432"/>
            <a:ext cx="7657161" cy="553998"/>
          </a:xfrm>
          <a:prstGeom prst="rect">
            <a:avLst/>
          </a:prstGeom>
          <a:noFill/>
        </p:spPr>
        <p:txBody>
          <a:bodyPr wrap="none" rtlCol="0">
            <a:spAutoFit/>
          </a:bodyPr>
          <a:lstStyle/>
          <a:p>
            <a:r>
              <a:rPr lang="es-ES" sz="3000" dirty="0" smtClean="0"/>
              <a:t>1. Cubo. Ampliación: </a:t>
            </a:r>
            <a:r>
              <a:rPr lang="es-ES" sz="3000" dirty="0" err="1" smtClean="0"/>
              <a:t>Teseracto</a:t>
            </a:r>
            <a:r>
              <a:rPr lang="es-ES" sz="3000" dirty="0" smtClean="0"/>
              <a:t> (</a:t>
            </a:r>
            <a:r>
              <a:rPr lang="es-ES" sz="3000" dirty="0" err="1" smtClean="0"/>
              <a:t>hipercubo</a:t>
            </a:r>
            <a:r>
              <a:rPr lang="es-ES" sz="3000" dirty="0" smtClean="0"/>
              <a:t>)</a:t>
            </a:r>
            <a:endParaRPr lang="es-ES" sz="3000" dirty="0"/>
          </a:p>
        </p:txBody>
      </p:sp>
      <p:sp>
        <p:nvSpPr>
          <p:cNvPr id="6" name="5 Rectángulo"/>
          <p:cNvSpPr/>
          <p:nvPr/>
        </p:nvSpPr>
        <p:spPr>
          <a:xfrm>
            <a:off x="357158" y="142852"/>
            <a:ext cx="6480000" cy="36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357158" y="142852"/>
            <a:ext cx="576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20" name="19 Tabla"/>
          <p:cNvGraphicFramePr>
            <a:graphicFrameLocks noGrp="1"/>
          </p:cNvGraphicFramePr>
          <p:nvPr>
            <p:extLst>
              <p:ext uri="{D42A27DB-BD31-4B8C-83A1-F6EECF244321}">
                <p14:modId xmlns:p14="http://schemas.microsoft.com/office/powerpoint/2010/main" val="1502557628"/>
              </p:ext>
            </p:extLst>
          </p:nvPr>
        </p:nvGraphicFramePr>
        <p:xfrm>
          <a:off x="6786578" y="2530794"/>
          <a:ext cx="1936243" cy="1112520"/>
        </p:xfrm>
        <a:graphic>
          <a:graphicData uri="http://schemas.openxmlformats.org/drawingml/2006/table">
            <a:tbl>
              <a:tblPr bandRow="1">
                <a:tableStyleId>{5C22544A-7EE6-4342-B048-85BDC9FD1C3A}</a:tableStyleId>
              </a:tblPr>
              <a:tblGrid>
                <a:gridCol w="1207199">
                  <a:extLst>
                    <a:ext uri="{9D8B030D-6E8A-4147-A177-3AD203B41FA5}">
                      <a16:colId xmlns:a16="http://schemas.microsoft.com/office/drawing/2014/main" val="20000"/>
                    </a:ext>
                  </a:extLst>
                </a:gridCol>
                <a:gridCol w="729044">
                  <a:extLst>
                    <a:ext uri="{9D8B030D-6E8A-4147-A177-3AD203B41FA5}">
                      <a16:colId xmlns:a16="http://schemas.microsoft.com/office/drawing/2014/main" val="20001"/>
                    </a:ext>
                  </a:extLst>
                </a:gridCol>
              </a:tblGrid>
              <a:tr h="370840">
                <a:tc>
                  <a:txBody>
                    <a:bodyPr/>
                    <a:lstStyle/>
                    <a:p>
                      <a:r>
                        <a:rPr lang="es-ES" dirty="0" smtClean="0"/>
                        <a:t>Caras</a:t>
                      </a:r>
                      <a:endParaRPr lang="es-ES" dirty="0"/>
                    </a:p>
                  </a:txBody>
                  <a:tcPr/>
                </a:tc>
                <a:tc>
                  <a:txBody>
                    <a:bodyPr/>
                    <a:lstStyle/>
                    <a:p>
                      <a:r>
                        <a:rPr lang="es-ES" dirty="0" smtClean="0"/>
                        <a:t>24</a:t>
                      </a:r>
                      <a:endParaRPr lang="es-ES" dirty="0"/>
                    </a:p>
                  </a:txBody>
                  <a:tcPr/>
                </a:tc>
                <a:extLst>
                  <a:ext uri="{0D108BD9-81ED-4DB2-BD59-A6C34878D82A}">
                    <a16:rowId xmlns:a16="http://schemas.microsoft.com/office/drawing/2014/main" val="10000"/>
                  </a:ext>
                </a:extLst>
              </a:tr>
              <a:tr h="370840">
                <a:tc>
                  <a:txBody>
                    <a:bodyPr/>
                    <a:lstStyle/>
                    <a:p>
                      <a:r>
                        <a:rPr lang="es-ES" dirty="0" smtClean="0"/>
                        <a:t>Aristas</a:t>
                      </a:r>
                      <a:endParaRPr lang="es-ES" dirty="0"/>
                    </a:p>
                  </a:txBody>
                  <a:tcPr/>
                </a:tc>
                <a:tc>
                  <a:txBody>
                    <a:bodyPr/>
                    <a:lstStyle/>
                    <a:p>
                      <a:r>
                        <a:rPr lang="es-ES" dirty="0" smtClean="0"/>
                        <a:t>32</a:t>
                      </a:r>
                      <a:endParaRPr lang="es-ES" dirty="0"/>
                    </a:p>
                  </a:txBody>
                  <a:tcPr/>
                </a:tc>
                <a:extLst>
                  <a:ext uri="{0D108BD9-81ED-4DB2-BD59-A6C34878D82A}">
                    <a16:rowId xmlns:a16="http://schemas.microsoft.com/office/drawing/2014/main" val="10001"/>
                  </a:ext>
                </a:extLst>
              </a:tr>
              <a:tr h="370840">
                <a:tc>
                  <a:txBody>
                    <a:bodyPr/>
                    <a:lstStyle/>
                    <a:p>
                      <a:r>
                        <a:rPr lang="es-ES" dirty="0" smtClean="0"/>
                        <a:t>Vértices</a:t>
                      </a:r>
                      <a:endParaRPr lang="es-ES" dirty="0"/>
                    </a:p>
                  </a:txBody>
                  <a:tcPr/>
                </a:tc>
                <a:tc>
                  <a:txBody>
                    <a:bodyPr/>
                    <a:lstStyle/>
                    <a:p>
                      <a:r>
                        <a:rPr lang="es-ES" dirty="0" smtClean="0"/>
                        <a:t>16</a:t>
                      </a:r>
                      <a:endParaRPr lang="es-ES" dirty="0"/>
                    </a:p>
                  </a:txBody>
                  <a:tcPr/>
                </a:tc>
                <a:extLst>
                  <a:ext uri="{0D108BD9-81ED-4DB2-BD59-A6C34878D82A}">
                    <a16:rowId xmlns:a16="http://schemas.microsoft.com/office/drawing/2014/main" val="10002"/>
                  </a:ext>
                </a:extLst>
              </a:tr>
            </a:tbl>
          </a:graphicData>
        </a:graphic>
      </p:graphicFrame>
      <p:pic>
        <p:nvPicPr>
          <p:cNvPr id="76802" name="Picture 2" descr="G:\Mirabal 1213\_ 3ºEV\2ºESO\Gif\tesseract.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1406" y="1643050"/>
            <a:ext cx="2438400" cy="2438400"/>
          </a:xfrm>
          <a:prstGeom prst="rect">
            <a:avLst/>
          </a:prstGeom>
          <a:noFill/>
        </p:spPr>
      </p:pic>
      <p:pic>
        <p:nvPicPr>
          <p:cNvPr id="76803" name="Picture 3" descr="G:\Mirabal 1213\_ 3ºEV\2ºESO\Gif\teseract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15074" y="4000504"/>
            <a:ext cx="2381250" cy="2381250"/>
          </a:xfrm>
          <a:prstGeom prst="rect">
            <a:avLst/>
          </a:prstGeom>
          <a:noFill/>
        </p:spPr>
      </p:pic>
      <p:pic>
        <p:nvPicPr>
          <p:cNvPr id="76805" name="Picture 5" descr="http://www.viajejet.com/wp-content/viajes/arco-de-la-defense-en-par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984" y="1653582"/>
            <a:ext cx="3786214" cy="5204418"/>
          </a:xfrm>
          <a:prstGeom prst="rect">
            <a:avLst/>
          </a:prstGeom>
          <a:noFill/>
        </p:spPr>
      </p:pic>
      <p:pic>
        <p:nvPicPr>
          <p:cNvPr id="76807" name="Picture 7" descr="http://www.caratulas.info/peliculas/C/Cube-Hipercubo-c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4000" y="557430"/>
            <a:ext cx="1800000" cy="1800000"/>
          </a:xfrm>
          <a:prstGeom prst="rect">
            <a:avLst/>
          </a:prstGeom>
          <a:noFill/>
        </p:spPr>
      </p:pic>
      <p:pic>
        <p:nvPicPr>
          <p:cNvPr id="10" name="Picture 8" descr="G:\Mirabal 1213\_ 3ºEV\2ºESO\Gif\hipno.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3688830" cy="553998"/>
          </a:xfrm>
          <a:prstGeom prst="rect">
            <a:avLst/>
          </a:prstGeom>
          <a:noFill/>
        </p:spPr>
        <p:txBody>
          <a:bodyPr wrap="none" rtlCol="0">
            <a:spAutoFit/>
          </a:bodyPr>
          <a:lstStyle/>
          <a:p>
            <a:r>
              <a:rPr lang="es-ES" sz="3000" dirty="0" smtClean="0"/>
              <a:t>6. Área zonas esfera</a:t>
            </a:r>
            <a:endParaRPr lang="es-ES" sz="3000" dirty="0"/>
          </a:p>
        </p:txBody>
      </p:sp>
      <p:pic>
        <p:nvPicPr>
          <p:cNvPr id="218114" name="Picture 2" descr="http://4.bp.blogspot.com/-oyIVDRJPb04/TbgH79oqOYI/AAAAAAAAAIA/3KSAUvnO6pQ/s1600/CASQUETE%2BY%2BZONA%2BESFERI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282" y="2428868"/>
            <a:ext cx="8806267" cy="3000396"/>
          </a:xfrm>
          <a:prstGeom prst="rect">
            <a:avLst/>
          </a:prstGeom>
          <a:noFill/>
        </p:spPr>
      </p:pic>
      <p:pic>
        <p:nvPicPr>
          <p:cNvPr id="15" name="Picture 3" descr="G:\Mirabal 1213\_ 3ºEV\2ºESO\Gif\noche tierra.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0694" y="1"/>
            <a:ext cx="785786" cy="628628"/>
          </a:xfrm>
          <a:prstGeom prst="rect">
            <a:avLst/>
          </a:prstGeom>
          <a:noFill/>
        </p:spPr>
      </p:pic>
      <p:pic>
        <p:nvPicPr>
          <p:cNvPr id="16" name="Picture 3" descr="G:\Mirabal 1213\_ 3ºEV\2ºESO\Gif\noche tierra.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5073" y="-24"/>
            <a:ext cx="785786" cy="628628"/>
          </a:xfrm>
          <a:prstGeom prst="rect">
            <a:avLst/>
          </a:prstGeom>
          <a:noFill/>
        </p:spPr>
      </p:pic>
      <p:pic>
        <p:nvPicPr>
          <p:cNvPr id="17" name="Picture 3" descr="G:\Mirabal 1213\_ 3ºEV\2ºESO\Gif\noche tierra.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9454" y="-24"/>
            <a:ext cx="785786" cy="628628"/>
          </a:xfrm>
          <a:prstGeom prst="rect">
            <a:avLst/>
          </a:prstGeom>
          <a:noFill/>
        </p:spPr>
      </p:pic>
      <p:pic>
        <p:nvPicPr>
          <p:cNvPr id="7" name="Picture 8" descr="G:\Mirabal 1213\_ 3ºEV\2ºESO\Gif\hipn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3 CuadroTexto"/>
          <p:cNvSpPr txBox="1"/>
          <p:nvPr/>
        </p:nvSpPr>
        <p:spPr>
          <a:xfrm>
            <a:off x="500034" y="642918"/>
            <a:ext cx="3634328" cy="553998"/>
          </a:xfrm>
          <a:prstGeom prst="rect">
            <a:avLst/>
          </a:prstGeom>
          <a:noFill/>
        </p:spPr>
        <p:txBody>
          <a:bodyPr wrap="none" rtlCol="0">
            <a:spAutoFit/>
          </a:bodyPr>
          <a:lstStyle/>
          <a:p>
            <a:r>
              <a:rPr lang="es-ES" sz="3000" dirty="0" smtClean="0"/>
              <a:t>6. Esfera. Ejercicios</a:t>
            </a:r>
            <a:endParaRPr lang="es-ES" sz="3000" dirty="0"/>
          </a:p>
        </p:txBody>
      </p:sp>
      <p:pic>
        <p:nvPicPr>
          <p:cNvPr id="7" name="Picture 8" descr="G:\Mirabal 1213\_ 3ºEV\2ºESO\Gif\hipn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grpSp>
        <p:nvGrpSpPr>
          <p:cNvPr id="6" name="Grupo 5"/>
          <p:cNvGrpSpPr/>
          <p:nvPr/>
        </p:nvGrpSpPr>
        <p:grpSpPr>
          <a:xfrm>
            <a:off x="827583" y="1700808"/>
            <a:ext cx="7864553" cy="2520690"/>
            <a:chOff x="827583" y="1700808"/>
            <a:chExt cx="7864553" cy="2520690"/>
          </a:xfrm>
        </p:grpSpPr>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27583" y="1700808"/>
              <a:ext cx="7864553" cy="2520690"/>
            </a:xfrm>
            <a:prstGeom prst="rect">
              <a:avLst/>
            </a:prstGeom>
          </p:spPr>
        </p:pic>
        <p:sp>
          <p:nvSpPr>
            <p:cNvPr id="5" name="Rectángulo 4"/>
            <p:cNvSpPr/>
            <p:nvPr/>
          </p:nvSpPr>
          <p:spPr>
            <a:xfrm>
              <a:off x="827583" y="2420888"/>
              <a:ext cx="3960441" cy="1800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3" name="Imagen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9592" y="2961153"/>
            <a:ext cx="3960441" cy="1008276"/>
          </a:xfrm>
          <a:prstGeom prst="rect">
            <a:avLst/>
          </a:prstGeom>
        </p:spPr>
      </p:pic>
    </p:spTree>
    <p:extLst>
      <p:ext uri="{BB962C8B-B14F-4D97-AF65-F5344CB8AC3E}">
        <p14:creationId xmlns:p14="http://schemas.microsoft.com/office/powerpoint/2010/main" val="19859629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3 CuadroTexto"/>
          <p:cNvSpPr txBox="1"/>
          <p:nvPr/>
        </p:nvSpPr>
        <p:spPr>
          <a:xfrm>
            <a:off x="500034" y="642918"/>
            <a:ext cx="3634328" cy="553998"/>
          </a:xfrm>
          <a:prstGeom prst="rect">
            <a:avLst/>
          </a:prstGeom>
          <a:noFill/>
        </p:spPr>
        <p:txBody>
          <a:bodyPr wrap="none" rtlCol="0">
            <a:spAutoFit/>
          </a:bodyPr>
          <a:lstStyle/>
          <a:p>
            <a:r>
              <a:rPr lang="es-ES" sz="3000" dirty="0" smtClean="0"/>
              <a:t>6. Esfera. Ejercicios</a:t>
            </a:r>
            <a:endParaRPr lang="es-ES" sz="3000" dirty="0"/>
          </a:p>
        </p:txBody>
      </p:sp>
      <p:pic>
        <p:nvPicPr>
          <p:cNvPr id="7" name="Picture 8" descr="G:\Mirabal 1213\_ 3ºEV\2ºESO\Gif\hipn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9512" y="2708920"/>
            <a:ext cx="7272808" cy="1512168"/>
          </a:xfrm>
          <a:prstGeom prst="rect">
            <a:avLst/>
          </a:prstGeom>
        </p:spPr>
      </p:pic>
    </p:spTree>
    <p:extLst>
      <p:ext uri="{BB962C8B-B14F-4D97-AF65-F5344CB8AC3E}">
        <p14:creationId xmlns:p14="http://schemas.microsoft.com/office/powerpoint/2010/main" val="29998698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4" name="3 CuadroTexto"/>
          <p:cNvSpPr txBox="1"/>
          <p:nvPr/>
        </p:nvSpPr>
        <p:spPr>
          <a:xfrm>
            <a:off x="500034" y="642918"/>
            <a:ext cx="5245860" cy="553998"/>
          </a:xfrm>
          <a:prstGeom prst="rect">
            <a:avLst/>
          </a:prstGeom>
          <a:solidFill>
            <a:schemeClr val="bg1"/>
          </a:solidFill>
        </p:spPr>
        <p:txBody>
          <a:bodyPr wrap="none" rtlCol="0">
            <a:spAutoFit/>
          </a:bodyPr>
          <a:lstStyle/>
          <a:p>
            <a:r>
              <a:rPr lang="es-ES" sz="3000" dirty="0" smtClean="0"/>
              <a:t>6. Esfera. Trabajo adicional 6</a:t>
            </a:r>
            <a:endParaRPr lang="es-ES" sz="3000" dirty="0"/>
          </a:p>
        </p:txBody>
      </p:sp>
      <p:sp>
        <p:nvSpPr>
          <p:cNvPr id="13" name="12 CuadroTexto"/>
          <p:cNvSpPr txBox="1"/>
          <p:nvPr/>
        </p:nvSpPr>
        <p:spPr>
          <a:xfrm>
            <a:off x="428596" y="1285860"/>
            <a:ext cx="8501122" cy="2246769"/>
          </a:xfrm>
          <a:prstGeom prst="rect">
            <a:avLst/>
          </a:prstGeom>
          <a:solidFill>
            <a:schemeClr val="bg1"/>
          </a:solidFill>
        </p:spPr>
        <p:txBody>
          <a:bodyPr wrap="square" rtlCol="0">
            <a:spAutoFit/>
          </a:bodyPr>
          <a:lstStyle/>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Toma uno de los planetas/satélites del sistema solar</a:t>
            </a:r>
          </a:p>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Busca su radio, y determina superficie y volumen</a:t>
            </a:r>
          </a:p>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Busca su composición (S, O, Hg…) y con la densidad trata de hallar la masa</a:t>
            </a:r>
          </a:p>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Compara esta masa con algo conocido (tu masa, la masa de un coche, etc.)</a:t>
            </a:r>
          </a:p>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Calcula el número de botellas de 2 litros que cabrían dentro</a:t>
            </a:r>
          </a:p>
        </p:txBody>
      </p:sp>
      <p:pic>
        <p:nvPicPr>
          <p:cNvPr id="18" name="Picture 3" descr="G:\Mirabal 1213\_ 3ºEV\2ºESO\Gif\noche tierra.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15073" y="-24"/>
            <a:ext cx="785786" cy="628628"/>
          </a:xfrm>
          <a:prstGeom prst="rect">
            <a:avLst/>
          </a:prstGeom>
          <a:noFill/>
        </p:spPr>
      </p:pic>
      <p:pic>
        <p:nvPicPr>
          <p:cNvPr id="19" name="Picture 3" descr="G:\Mirabal 1213\_ 3ºEV\2ºESO\Gif\noche tierra.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9454" y="-24"/>
            <a:ext cx="785786" cy="628628"/>
          </a:xfrm>
          <a:prstGeom prst="rect">
            <a:avLst/>
          </a:prstGeom>
          <a:noFill/>
        </p:spPr>
      </p:pic>
      <p:pic>
        <p:nvPicPr>
          <p:cNvPr id="7" name="Picture 8" descr="G:\Mirabal 1213\_ 3ºEV\2ºESO\Gif\hipn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
        <p:nvSpPr>
          <p:cNvPr id="2" name="Flecha abajo 1"/>
          <p:cNvSpPr/>
          <p:nvPr/>
        </p:nvSpPr>
        <p:spPr>
          <a:xfrm>
            <a:off x="4427984" y="4365104"/>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500034" y="642918"/>
            <a:ext cx="4787401" cy="553998"/>
          </a:xfrm>
          <a:prstGeom prst="rect">
            <a:avLst/>
          </a:prstGeom>
          <a:noFill/>
        </p:spPr>
        <p:txBody>
          <a:bodyPr wrap="none" rtlCol="0">
            <a:spAutoFit/>
          </a:bodyPr>
          <a:lstStyle/>
          <a:p>
            <a:r>
              <a:rPr lang="es-ES" sz="3000" dirty="0" smtClean="0"/>
              <a:t>Esfera. Trabajo adicional 6</a:t>
            </a:r>
            <a:endParaRPr lang="es-ES" sz="3000" dirty="0"/>
          </a:p>
        </p:txBody>
      </p:sp>
      <p:pic>
        <p:nvPicPr>
          <p:cNvPr id="7" name="Picture 2" descr="http://3.bp.blogspot.com/-37B8PVeRSvM/UIFCb91xxXI/AAAAAAAAIvs/4w91NBok3oc/s1600/Lunas+del+Sistema+Sol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069" y="571479"/>
            <a:ext cx="8255897" cy="6286521"/>
          </a:xfrm>
          <a:prstGeom prst="rect">
            <a:avLst/>
          </a:prstGeom>
          <a:noFill/>
        </p:spPr>
      </p:pic>
      <p:pic>
        <p:nvPicPr>
          <p:cNvPr id="222210" name="Picture 2" descr="http://centros4.pntic.mec.es/cp.las.vinas/bureta/trabajos/ssolar/sistemasola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926030" y="3359665"/>
            <a:ext cx="4424364" cy="2572305"/>
          </a:xfrm>
          <a:prstGeom prst="rect">
            <a:avLst/>
          </a:prstGeom>
          <a:noFill/>
          <a:ln>
            <a:solidFill>
              <a:schemeClr val="accent1"/>
            </a:solidFill>
          </a:ln>
        </p:spPr>
      </p:pic>
      <p:pic>
        <p:nvPicPr>
          <p:cNvPr id="19" name="Picture 3" descr="G:\Mirabal 1213\_ 3ºEV\2ºESO\Gif\noche tierr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9454" y="-24"/>
            <a:ext cx="785786" cy="628628"/>
          </a:xfrm>
          <a:prstGeom prst="rect">
            <a:avLst/>
          </a:prstGeom>
          <a:noFill/>
        </p:spPr>
      </p:pic>
      <p:pic>
        <p:nvPicPr>
          <p:cNvPr id="8" name="Picture 8" descr="G:\Mirabal 1213\_ 3ºEV\2ºESO\Gif\hipn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
        <p:nvSpPr>
          <p:cNvPr id="2" name="Flecha abajo 1"/>
          <p:cNvSpPr/>
          <p:nvPr/>
        </p:nvSpPr>
        <p:spPr>
          <a:xfrm>
            <a:off x="8156605" y="1584203"/>
            <a:ext cx="484632" cy="21305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err="1" smtClean="0">
                <a:solidFill>
                  <a:sysClr val="windowText" lastClr="000000"/>
                </a:solidFill>
              </a:rPr>
              <a:t>Agartha</a:t>
            </a:r>
            <a:endParaRPr lang="es-ES" dirty="0">
              <a:solidFill>
                <a:sysClr val="windowText" lastClr="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214282" y="285728"/>
            <a:ext cx="5715040" cy="3170099"/>
          </a:xfrm>
          <a:prstGeom prst="rect">
            <a:avLst/>
          </a:prstGeom>
          <a:noFill/>
          <a:ln>
            <a:solidFill>
              <a:schemeClr val="bg1"/>
            </a:solidFill>
          </a:ln>
        </p:spPr>
        <p:txBody>
          <a:bodyPr wrap="square" rtlCol="0">
            <a:spAutoFit/>
          </a:bodyPr>
          <a:lstStyle/>
          <a:p>
            <a:pPr algn="just"/>
            <a:r>
              <a:rPr lang="es-ES" sz="5000" b="1" dirty="0" err="1" smtClean="0"/>
              <a:t>Agharta</a:t>
            </a:r>
            <a:r>
              <a:rPr lang="es-ES" sz="5000" b="1" dirty="0" smtClean="0"/>
              <a:t> o la teoría de la Tierra hueca</a:t>
            </a:r>
          </a:p>
          <a:p>
            <a:pPr algn="just"/>
            <a:r>
              <a:rPr lang="es-ES" sz="5000" b="1" dirty="0" smtClean="0"/>
              <a:t>(</a:t>
            </a:r>
            <a:r>
              <a:rPr lang="es-ES" sz="5000" b="1" dirty="0" err="1" smtClean="0"/>
              <a:t>Shambala</a:t>
            </a:r>
            <a:r>
              <a:rPr lang="es-ES" sz="5000" b="1" dirty="0" smtClean="0"/>
              <a:t>)</a:t>
            </a:r>
          </a:p>
        </p:txBody>
      </p:sp>
      <p:pic>
        <p:nvPicPr>
          <p:cNvPr id="232450" name="Picture 2" descr="http://3.bp.blogspot.com/-Ksi8s9KBh-Y/T8daJPahzAI/AAAAAAAAP9A/5rgwXPC23yk/s1600/miles_aghar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8576" y="4786322"/>
            <a:ext cx="2035424" cy="2071678"/>
          </a:xfrm>
          <a:prstGeom prst="rect">
            <a:avLst/>
          </a:prstGeom>
          <a:noFill/>
        </p:spPr>
      </p:pic>
      <p:pic>
        <p:nvPicPr>
          <p:cNvPr id="232452" name="Picture 4" descr="http://4.bp.blogspot.com/_aiehmr8rGbE/TQUbu9sljpI/AAAAAAAAAQY/6tJjYlVtS8Y/s400/shambha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20235"/>
            <a:ext cx="4071934" cy="2137766"/>
          </a:xfrm>
          <a:prstGeom prst="rect">
            <a:avLst/>
          </a:prstGeom>
          <a:noFill/>
        </p:spPr>
      </p:pic>
      <p:pic>
        <p:nvPicPr>
          <p:cNvPr id="232454" name="Picture 6" descr="http://globedia.com/imagenes/noticias/2012/12/23/leyenda-shambala-agharta-legend_4_150840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3412" y="0"/>
            <a:ext cx="1750588" cy="1857388"/>
          </a:xfrm>
          <a:prstGeom prst="rect">
            <a:avLst/>
          </a:prstGeom>
          <a:noFill/>
        </p:spPr>
      </p:pic>
      <p:pic>
        <p:nvPicPr>
          <p:cNvPr id="232456" name="Picture 8" descr="http://globedia.com/imagenes/noticias/2012/12/23/leyenda-shambala-agharta-legend_2_150840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500604"/>
            <a:ext cx="5000628" cy="2146103"/>
          </a:xfrm>
          <a:prstGeom prst="rect">
            <a:avLst/>
          </a:prstGeom>
          <a:noFill/>
        </p:spPr>
      </p:pic>
      <p:pic>
        <p:nvPicPr>
          <p:cNvPr id="232458" name="Picture 10" descr="http://3.bp.blogspot.com/-g2CwOJJiKFU/TjsXNdD02OI/AAAAAAAAVsg/YqCCuAWVgtE/s1600/la-tierra-hueca-agarth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9085" y="1857365"/>
            <a:ext cx="2784915" cy="285752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AutoShape 2" descr="data:image/jpeg;base64,/9j/4AAQSkZJRgABAQAAAQABAAD/2wCEAAkGBhQSERUUEhQVFRUWFx8VGBcWGBgUFxgYGhoXGBcWGhgXHSYeFxwjGhUWIC8gIycpLCwsFx8xNTAqNSYrLCkBCQoKDgwOGg8PGikcHCApKSksLCkpKSkpLCwsKSkpKSkpKSksKSkpKSwpKSwsKSksKSwpLCksLCwsLCwpKSwsLP/AABEIANsA5wMBIgACEQEDEQH/xAAcAAABBQEBAQAAAAAAAAAAAAAGAAIDBAUBBwj/xABHEAACAQIEAwYDBQUFBgUFAAABAhEAAwQSITEFQVEGEyJhcYEykaEjQrHB8AcUUmLRM3Ki4fEWY4KSssIVJFPD0kNzk+Ly/8QAGQEAAgMBAAAAAAAAAAAAAAAAAAECAwQF/8QAJhEAAgIBBAICAwADAAAAAAAAAAECEQMEEiExMkETURQiYSMzQv/aAAwDAQACEQMRAD8AbFKKdFKK7RzRsUop7JAB5MAw8wdj9DTrFks6qBOZgunKSBJ9KTkkrGotuiKkBVw8LufwEDq0J7+KKhm3bb7W9ZC5W07wMc0Qv9nMQTPtVcs0IrskscmyKkBUN3jGFX/65b+5aY/VytVx2pw65slu++bKDJS2IUkjYNvP4VVLVQXTsmsMmX4qE4gDPM+CJ06gnTrtTuB8eF68inCgWzMsXdiAJ15DSIiBNG1mzatMkWlAugkXCQFJHdqogEuTNzLEg6HqJqyayK6LI6d+wZutnw1hwrBRnt+IRLZs8jqCGEHyNU4re7QZvCCPvOukxo93uiCSZJVLinzy1hxVulyb4FeaNSORSp0Uq1FI2lFdiuxQA2lToqPEPlUkbgTSbpWNEVzFAdI6nb2qscftv7A+fXflWc93zjkI1Y/09KblJaMpPnO239K571Mn0alhXs0jxHf4h008o6+VWbWKBPxD30/GKxET7XIRsYO59p2nyit7DYBRfyA3FQmAxy9InxCOc6xtvtUPyJol8UWWWtwATz5QR/rTa0cJgA2fKyuqnWAbbb/wnwtHTQwRVS9hgh0OhM66RyIjcQQQQdjWjDqVN7X2VZMO1WiKlFdFdithnOUorsV2gBsUqdSpWBm3O2GDtoyhcRdzNnJhLY8Kkcy2mpNQJ2xRlDW8MsSRLu9wn5FRVBcMpmQQskZiFiPMkEnnXeH2LZEqZAbfPlURGuWK4vyZH7Z0tkfonParFMBl7tFAyDLbSQAIAlgTt51WvcVxDjx4i6QdAA5AJ5iFMc6ttZQZzAYkxm300HIbR0qbDKDGsx6Rt+E/hFQp+x8GDf4dmZgxJ0B0OY79ZjlTsLwUI3hQmfF4iPP1rXeyEd/GBoN4nasXgmNe7fdWaRlaeexA0HKntCy8MApaFAKxLTodSdBGmw3p9vh3RvXwjWNBHl51JgQ2chhuB5xv03GvOrosZI/PWPn05UbUFhV2Dsg4gjLK900iJkeEEdNjW9j8EFfxDPbQhiJIKeJWBG0+K2pk6GIJ51i/s6xAbEPBUkWjpP8AMlFeGjvWOUCWdWE6Ag7xyzAo0bTmPOq8g4g7jMObmUwVGqI+4IbPdknlle2pnppzoev2oJH6Hl7GR7UY3VWAVGexJzLvl0KswgwVKuYgxqOmgzjsOR4pDZpeRzkkOY5eMZo/3nlWjR5Ns6+yrPC439FCKUU+KUV2DANilFOilFADYrjDQ08Cm3HABJMUPoaBliUGbacxHUgMFPLTWflVuxw261tLxUBGui2p01aTMDmAQRPUHeKzcbiyVUamAQNCdMxPL3PvU3BuK3BltO7lFuW3VCQqD4ixGkkyRz1k6HlxZHRQ/hS3DjbYOqNeDt8GUtnGvXat3FcRRL05TciCCWgDnKCMo25g1l9n7n/mbMrs0k52OwnmOoqrxy5mxFzV1YFQOY0Azgn669OVRlyxrhBNxPGyzlTIZLRgBV3NxgRHOFU84LHflb4jdLPJ3gZvJoEj8Kn4LwtLtm6zb28NbYFTs479hPlBA/pUfFUi9cA5NFX6RJ5L+irM6iUop0V2K7FdUwjQKUU6K7FADIpU+lQAMcVvKbF0jzjlueVZ3ZfCr3eZivx7HeAF/rWnxO2XwpCDMzGRA11afwqHgvDWWzDSrljoY8o68hXG9HRLdu4PEFUkSY6b8q67sAfCFHrrVa0jRBuKB5EnnTksICJYtqOVJjGW7ysXLmT+QHlWN2VJ724VE+D8XX+lb13FKr3NNzBj0iocAtu0fs0CloEySTr5mnYFqwTaZhKDbqeXSK5dxmYxm0PRY8udMxmJJutG2msTyHOoTeMSxB12LKJ2G0zUGxoO/wBmWDQXrhB2t8j1ccvaiztJfNhRcUgBVuXWMZpCpm6+Q+lCP7Mb6B7pYKshVWJ3kmCdpMbc9aLu0NybbCNO6uEg6jZBp5a1XN2NFfh2NVu8e2IBUysqYdXKsNws5ix+LUnfWazeM4RVs94BoxK5AfhfUEjTQabentH2J4Yj4NQRBZDrsJN+6Q3SZUfIeVWu02lkiNO/OsRqFMx7zUsMbmhZH+rBOK7FOilFd45oyKVPilFAEbGNToKwbzs4JYwD06STHyNbeMWbbT0/zoSxDls0T8EADbUj6j8qxanJJNJGjDBPlk1tUBUHKSdp8U89N66MWpLQyjJ8Wg0Hy12rNVCt20vKBPOPCST+fvT+FYMvZe4YHeAeehOs+0/SsNGo2bePGQXFdQhOXMVWM2+XbfStqzaueEuLDC4JAaAxHwzPISInaaG//C5w6pHg7xmA0AzAATO5MP6DTzp/71PFLNsrOREQAGB/Zm5B32NwiYO0xUWgD2zduWw6XMO6SgXMn2qgBSqzl8Q0JrMx+L+0Lbq7sZ6S0AHofENDWdw3tBeS1ibqMTde6O7BGaBcYOynNscit1G+xii1sTaxTOjKquAiLdEMHZ0NwBwNMoysPFqMu4O7xZHjdoU4KSpmHFdinb0stdpO1Zz2qORSinRSipCGxSp4pUgAJOM2xAOdoHKYms7ifaMqYtDK38R3HtRla7R3BP7vg7SA9Lcn55dvevLeMYlrl+47mXZyT6ya4iafR06aNC1xW8GkEnnETRX2ZsYjHF+7dEyAFs8qNdNI0oe7H8aW1cAuAFSd429fKvV+OWLN/Ckju0aAylRlLRoJiJmY+RqueTa6aLo4t0bTMcdiCut/G2E5tlCluWxaKjHAsApm5jnbyQge3OhXu1f4UZpJEgKAY3gnfatng/Z6y160jvozqCJI0LAESDUlJsqoOMJ2AwkBgmYGGBd7j6ESNAVEc6v4bheFs3EVbNsM50K285MqW+KIQZQTuaq8TsnDXnR3S9bKgi1E3MpznMR98DK3iUSDrG5rc4Ri7Tph1slYTTcfCLboDpvrGo9Krc2x0TcLbvWvI9oAJlXLOYQwzERAA5bDWKix2BcKwZybRR7YYjM1vNl1YfeUZN9xPPcWsDYy3L7dboGnKLa1cuYsDnqfrvy/M6VW2MzOyuANqyLRKkraUaHMrS99hB5ghpqh2kLdwARocRcj2zCK1sLbyAtbVQxAz29gdT8M6odZ6SfesLjznu1DEz31xiDuJYkSORgitWnf+RFWVfqwfilFPilFdo5wyKUU+K5FMCtjl+zaelCisEZs3IKN/Nz6biifi1yLZH8Wg/GhstaWS0E5gh9dcug/vH51z9S1uo1YU6KmLu/asf4UZvlbIH1NXuDkjCQF/wDTWfQMfy+tNOMTM4jW2MzGNI33nU/KmXOPfZLcLXApbKILTI3HxRGhrM2XhbwqyO6tkqD4XaD1mN+Q8FDfDcPm4zfb+DvSP+BCg/6albizoUt984a6mZfEx0aQsydJg6Vu8Ft2++vDvrTXUDLduNaQSNe8l1ykxBkzyOtQZIv4DgYfB3QVBOa3BO6fECRPOJGnWoMLhbi3rjAGDiLjEagFFCMqnoYuHXcBTHmQ8OvzahFS4lxh4rbcxOmR46kwCTTb+HGZ7g/hu7yCubu4BB1U+DY1FctA+EYRFKKdFKK7qOaNilTopRQI5FKnUqAPOO0uKuJcJDsQWjKSQABAEAadaDlaWM7n8aLu1pYMToRmkD0n+lB6pm9a4qikdPcXMPaAOpgHpuOtGwxVmycgNy6BaGa4+sNc1SASMsN3eg1ILa6UALejQ1vJ2gDWChQl8yMXkBfBIEgDU7aknaoSi20y+E0kx2A7QEMCyqQBAAkRrJI13/Wlehdj8RZuYnDsMsNcU/I8+moryUPr9dKL/wBmvHhh8dZFwxaa6Nf4SwKg+kkT5a8qsoznrXa7sj3+Kt3JyqGsKrKfEPtGzqPIqwPqvnQhwTjg75zdUoPHc/eFUhQEOUm7bGgJOUZ1g6jfavVuJCDbAiO9WRsRAZvyoQ7N8F73CLbUhWa2xkifixCsZHMeCs7XJZfA3H9rUwoGc5je8ea3DhxEBwZAPwx7agVyx+0XCCMzOpkEllmeY2J5gVR/2Xtmxh48GU4g6DkbpYR+FDuP4P3d1VdxJE5C4VzyzKmsCZ3kmPlGK5G+g+w3bfA3CIxNsGT8RNuNTlPjA5QD7dKtcZXv7auhDxMssNK6cxoSImB5xQnhOyuFu4dzcsHvFGbMrsgZWzQ+5jVSIAOogChngvZ12vEYO/cttMArnSGIJRHBymGgw3iBiN6tU6ZBxCpkgweWlcisJe0961eFrHqpJOUX0AGv84UAMNpIAYbkNW+RXYxZVkVo5+TG4Ohtcin0oq4gY/aN4tREyY+h095oRu2XaI0+2OoGsAqAf10os7SXIFsdW/CKw1bKwAiAxnadWJHzrnZ+ZmzF4la1w0nvSWIz6DyGaR9NKe3Bx3SIS0AsYnqQB8tfmasYcEhhmAJPmYAmdgetWO7BygXF0EHS5zJP8HpVPBYPXg4fEWiZ0W2p1MwVXMZ5E521/mpcL4FdNrFi14i9uToJjMM8zsAskEQZ67Vv2cdZBkXkyjLO2YhQI0Oo1UVodnUQ4S6QQSbbTlIJ38I0PRBp0PnUG0PkH8Fdu2/3IZXW2A7GCQHIMMDrEqLYIMfeHrRHw7jZv2JeGfIWD6KYZj4So0yZY2JEseY10rXDEa3YQjWLgHkHuRPyDa1iYPhyqrOv3QqrGgynNoPKGB2GqilFJySCT4YortOilFdo5w2KUU4ilFADYpU+KVAHkPbLiYa53a/d+I+eunsD9aGqlZyzFjqSST6nU0w6muQdA6vnHvTmukwBtTC3Ku2B4h60wLKfEaezxHrTI1p1waH0pDPVuw/7TSzWMLioIDZbV77wOVlRHncSwAblzncem9ksIbYVXBUra1B3E3bh/KvlmxfOh5javov9mXau5jrFy5cK97bC22jmBmIcjlIOvmD6CuUa5HZbt8Nt3LdokBoViCdYJcn8RXnnau0F4uuubKiTPIi2dNInl869LsORasACZtjy3ZuXPegDttewlm81+9dzYjKALSayQmVSyx4RETJHlVMFyTfRsdhLjXWZWufZrodSJBmFkzGrH9GpeKW1wN/DpZVnzhvCSSMoupcVVIBJgrcOs/HuZrzvg3b+5ZL90qqILtpnMKJ56CfSjPhvan95xVjPlVrDyW2DpcCZHE7aAg+Z5Ve8MuyreroY3Cbdy99o6s2bvFtMRnX7MOuZQToC7eUFfa9FT2MDaGKdjrcZbaCSST9gCwWecLOvIH0qM31ckoZEke4Oo8uR9606OfcSrUrpjKUU+K5FdAyAt2iBFxifF4ZUTounTnLfiKyl4hDlYVfsgxA/i0nUbjWtTtTZl2jfuz7aDl6VmDAAm5/d7sx1Hd//AB+tcvJ5M3Q8UUb3F3GGQhvGXImNYBPX1E1fGPY4u1aB8DZQwiTLeXXaB5ipU4YuRVImAfqdfwFbHDsADikMbOGn+7r/ANtQJmRwTiua5iGuBWt2kdlBOXNE5BPmQNfP0rT4bxmyuEF29YXO10Iht/ZtqGJY5WUwMu/Oals8BCo5ZYz2oPIxntbjlrUvEeyBGFslCVuC65UbmGW20k8tBt/MfOosYT4TGoLhtpiGV7dsXGW/9oiAgsBnYKw0MzJ+IaV3FDImRhlZoKwcysoUaqdDMQSrAHXpQrxbh122+LJ8QbKknXMsIzJJn4EGkbGIjatnD4ktnVs0i4SAdV8I7mV/hEo8L0Y08N70RyeLHxSy06KUV2DnjYrsU6KUUANilTopUAfPbDKx8jFduDnUvEreW9cA5OfxNMbVfSuSdAhJroMU2u0wLwb+tNZtKVpDsB5+25/Oq1wnakArba0Zfs97RjB4y3ddituGS5AJlGU7ganxZT7UFirtl6GAX9qv2p3sQq2rE2bSqEzKSLjgTqSPgGuw9yaDO8neutb1imd2RvRFJdDZc4dfysQRo6MknlI0Pzir+E4sbbYe5/J3bDqqsR/0kfKiTsf+yS7jrJuvcFjMPsQy5s/Vmggoum+pOukASD37LIzI0goxUjoQYYfMVbHIQcbPXOBcft2r1troL2ic07sPAUEeitt5aVtm4G8QMg6gzOnKvJuzvFMy9w5/uH8qIeCcfayxRtVB1B5elaoKPkvZmnu6YcRXCKVm6GUMuoOtDPartGbN+xZttBY5rkAEhdMq6zE6n5cqsnLarIxjudEHEMYHusVIIbwCdOWp+UVTa6EDEsIZ59yTpVHG2it8Akki8V00EwPpz9NKzrlljYAA3uE6nfQfLSua5NuzalSoJ0xSAhSsnT74H4r+prRwHHbaXC3dsSJmLq/eBBOqcp+lCFy2370JiVgRrHwk6a7aV3hiOBiGgn7LMDOoLMFBHVgXA+fQVFoZ6IeNWLi/DcQxBOVbnMH7rTyHLrRFe43h71tVS7bkuzQ57s/Ayr8cCZI0FeUYbGunDyAXl728Tog+Hy1ZDJonw/Hr3f4WyrqU7pWuF51JLGCG3AUJrBjU9KqaJB3xnBhxcYCVnRtCNe7tgztqFNYZtxbTUksWbXU6sSN/Jqq8M45bbx9y9nvMR3KGye7MeM5myjIwKrIldZ3jUWrmMFwjKQ6ZZS4FyZgSw8SDQN4ZBEAqymBzt0/+xFeXwZHFKKfFKK6xhGxSinRSigBsUqfFKlYHgPGzOIukfxmoLQrQ7VYPusQQBAKq3+ED8Qao2DXLXRvKzIRvp/nqK5RJjuD58Il1fit2xm/mUMV59AB9aG6YE6Yhl6gxoRpoZB9jqKYl0gzTC07zpoPTpSFACmtLg3D3vOESPVjAHyBPyFZwrb4VxJrBSGygOjnYHwMD7b1GTaXBOCTfJZ7R9nrmEa2LmU94sqUkgwYI1A11H/MOtEvZDsTc/eLffIubJ3gtEp3ig6K5DkBSDBjU+Q3G72JwwxdwXj4kw5ZLROoa5oDcUHYC2tuPNidIootdlrbXluKbi3FaSwfxE7xLTOntqd5iqd7qmTlFJ8dEyWr9u2LneXTLEEd2LpBDMCWgnSQdRMzWTxnsrhsepSLRvkEi4oe1fkalmFwDvRqJmdNiNKMOGWGbDABspMnMNYm450nb13GlRdnuENYAtsRcXx5ZUBsuUypncSxI/vHlFRV2RZ87doezl/AXu7vLlb4lYTDCdxOvtU1ziBYLEd5dPPlJgn0ma9iPZpeIYc27ylF+0ZASfsGkhDbB+7AWQNDr1rxPivAr2Gu5bikEaqw1U9CrbHX/AEFa8ORtFM4qwqwfaz90thQM4hVRGbaBuSBI0KzvqQNNawblm9dxIutLO7htBGmkaTosZdNdPSsXGM4IDAgQCuYESDqGE8jMz0r0rsPxFWVGIANv7M880ICXHmqhp6ZgKlkm2EIpFC4M0O3xZmafMq0+8qPlUdvDCEE8yR7mKT31AMkwInzJ/wBTT0ugOoEAkbEZvyqpMmTvhwbzN/ePL0rQwGD+xvHrkX5vm9/gqjZ4pIaBa0BBm2hO/UDb3rRwPGzkIVLZViCRlZdRMfC2m/1pNgi9hODhltW58OdySAdiUBYDr4DWn/swrYgORAWyo13M2WWQdhoje4pYTjDZwTaEkEeFiJzEmQGBrbHFFLOSlxPBGqh1EW3QGVO03J25VXZIDX4OcOMPlOVlW7dMcytsONf5Wy/XrW3h8KbahWgkDcCJHKfPcekDlWjxDDrfcNbggW3WBofGygeE6jwqOXM03Hj7Rh+ttfrWjTeZVm8SrFKKdFKK6NmIbFKKflpRRYDYpU6KVIZ4p2xw5m3c6jIee2o/E0P2Go47RYPvMOwGrJ4xA6TI+RNAls61y4O0b2FfBrQu2yrSQAV9iZ/M1j8b4EbBkHMh2PMHof61q9lrhzMPIH61ucSwve23Qj4hpHXkfnFJypjo85pV0iKdbGutWESewo3ir3D+FHEXltghZ3J5D0577VTtj61p8CxXdYm052DifQ6H6E1FjR7TY4SmBVMPbzsbdtRK3DbzMVzu5gwokuxJmB1rJ/20uo85g4n4UvXi8TEjvN/lRPxsFsRiF8Wq5QSohQAux84jzn3oY7RMvdqp1clSug8MHUgyMu566gbVku2XVwGvD+MK1tGtF3DiVVQhJGuaQV0g7yRBrQwPE87wRDoCcjjIYbTNKkhgY3ArH4TwW2tsotwOG8TLoZDEswOpgS8xA2HlUeAwmTEmzaOi6gEg5EuIuZBO4D5XC7RPpTt3wKjcvWUukkEqQpYFSOW8EaESPX0oWxFoXAQ4DK26kAqfUbVocBxmVbitqwQtAgZnyhbkRoCWExHOqZGpjaTHpyNbdK+zNnTB/tR2St41VzMyMk5CNQJjQqdCNBtBoPs8DvYJsjrmSHhwSFllyyI1mD8Jr0+KwO2CfZoZiGj5g/0rRlimrKscndAddUgdB6RTsuqmZPWBMD/Q01rpGoYiT1/XWuLd1MMfn5gVks0ljDWNSI0IEiN/etjD4UMgECJJ6cjz51iYe626sZmNTPQc/U1vYLvBGo2mITcz1FRbBGmlglkkfCFACkjeD8/FvWpauupuOpYM4MTqBMECVHSY9POqOEDht1bU8un/APIraw2KUqSwZS0BsoBE6E5ddjryBFVNomTYa+W+IBiEGv3i0kanfTQVWuDU6k67nf3q+qLrt02K7A9dPrVO6PEfU1p0y/ZspzPiiKKUU6K6BW+zINilFOilFFgcilTqVFhR5tjrvgdWZh4PhT7oYEAt1+deZkQaNk40JuMV0dgTueUAelC3Fkm6zAGG12+dcuCo6EnZodmcXF3KdmU/MSR+dFhbaKBuEq3e2yokhpjaRz+k0bgbiPTT6Up9gihjuz9u8ruFIuQYIOUFo0kbGT+NBVsa16dhDCk+f9KA+M8O7vEMOROYejGfxke1ShzwJkKUTYfsBjWCs1hrauQqm4RbkkEjQnNy3irvZLBJ4sqzmESdSR+UnkK9m46muGX/AHy/QR+dPPeOv6LG1Nv+FYK8xdjvFtqHgyM4VA0GNfFNCHazh7fGzSPhAiIBkxHOjXiRHe3p8/8AqUUK9qVmxufiH4NWS+S70EXZnA93YtnMSzpqWOujGKzbHBHfid3NcGWO8OmuRtAoJ0UjKuvQVv8AD0AsWZ18H/c1YXGCwu4w25DCxbC5dDOZT+dF8gS9jjdY4trnww+UQP4is9fuDenRWxw5R3VwqImyxj+9cumsmK36bxMmbsbFB/bvEi21qSSGDeH7ug3A6naaMaDO3eHNy7ZVWKkqRp5kgfU1dkdxIY+wWwnFwcqlJLKTMRr4iNPauYTjIyMzKCFgGNDJn29oqvfslXVcxIW2dZPLNHtEaVTy/Y84LxHLQTt6kVlNIQ/7RlVtnMvi1/s7R0nUQytr5nSflWlZ7RXO8VPsWeRANtVkGI+FlI/ChfHYExa5nIu/InWPTat3/wAGuDiSnMCwuZc7KDGRcslRA0y1F0PkJeH8VutcZe4ts6zmCXShA5n7QsOfLQVtYTjClZaxiApbR1VMQnTe0w6dJrzrg2EuqMWyLne5aJlSwZTcbKzCOYzsZPIdav4K862sEh71Ua6zsZBDnRB5hlykyaraRLk9PTitgsVzhWk+G4GtNJnQC4AGPkCaoxQjb4zcvuEe4r57twlbilJUsqIAG0UFW+GZzJG5klyWwAABAGgA2A5CtOm4sz5vQopRTopRWuzPQ0V2K7FdinYUNilTopUrA8PbD6kZttOetT4LCZnAmY18tvrUajfpJ/E1u8IwgW3ngSxjbkCRXJTdnTkuCK3hQCSqgQY0ET7j3qQkdY9a4jan1P407LpTZWixYXwkiN/y86BeK4zvLrsYOsDfYaCNelGWIxGSwx5QfwgUBEVfiRCQfdhMVJt6bMD8mFexcYE3sKP98PxWvIuwWAhrRYfE6gemYfjXr/EBOKwg/nY/LIaer7iRwf8ARTx7eO8fX/rFDPaW5NpNN35jyP8AWiTGTN31/Fj/AEoY7UOB3In73/xH51j9mj0GuFuDu7fMZPpLVkiGv4yNsttefSz+ZNa2CgWrcz/Zj86o8KwwuXsZJgZ11H8otn/tpewLuFIGHckx/wCXX6verGNwdR86tcauFeHYgoYb92tgHfVmcD/qrw3EYp1Jz/Ephp3nca1rxycY8GecbZ69w/iqXg7LoEdrZJiJWJaemszQbxjiy3r6XEkKABqNdGn05UNWePPaDrbuMuYQRAgiPhgjzia2LIGUanQR8R6etSeRtCjCmUcQJnQ7RsdtB+RqbD4aFGhjcEgx86vWknYtEdZ38iP1FSpfcSbd1xHQx+EaVGyyiW3hszAb7DT2oztcLUtnAGZ3JLRqJDk0H2uL4gDW83owz/TWK2OFcQxjxkey2seNAInT7qE6zHXWoyTBFngeA8d4AsoIynL0Ft3IBIMSQvyrXxHZ5O6w0fczwPV1n3318zVXC4i+hZTawuuhIa6urDLqdlkGBNbovXYTvMOcqaDu7qtselwLOvQmq6JWDuA4OFcswUwrRpsxu3COUaSsenKtKKsXQqgyLiEwIdIEySdVLATPOKrqZ2rVgfBRl7FSNZvaDjqYS13jgtLBAoMEkyefQAmh7i/7RVs3kVEz2zbV2OzeOGEcpycjzO+lXOSRXtYZ0qG+JdurNi4yOGMKjArqWzgNoOQCkHfWtvB44XbaXEiHg6nadxpuR0o3IW0szSrH7V4prOEd0OoK6kB92AMhwQd/oKVG4ajZ5Kt2BRdw1R+72/Qn/EaCRcorwOLUWUE6hB86wJGxuxi+/Pn5103Kq2sWIHn5/wBak/eh1qTRE5xgf+Vcj9eICguzazMBRvxhwcG2oOgP+MUMcJwpYZvOKvwqyubo9D7D3icXh7ZMgEf4RP5V6hfE4zDeQY+2n9K8w/ZrwzNjrbGfswzfJCAPmRXpqEHHWj0tk+Wufn7VHVcziGHxZTu2f7QmdSP+40MdqbXjs6aAz9Uooxl5cpgjVhsZ5Hp60KdoATesKDv5mPiFY/Zo9BxZEInlbX8Aap8DWHxh/nP0n+lXiuWFImFUb/yrVHhLAW8a3+8ufTvOtFBZHxHKmAu59F7qyD7kfma+fLmKLPcO+cz/AIwQfy96927e3gvCcQT0sL7/AGRH1NeD4HBm44UEDQkk7QOv0rTjdIqlyyXu/GunxOBHWImiNMOWJSROWYGnlrWDw2wWuWyYgOSdZIgg6jlRHgQe8cyNFA125+flTBImW0cxSYhZ03mK1eDcALo7yfApJQDczlC67A6a1iC/Fy4TB2AGwPIe1aPDsQxL5UXMgR1hmAJz/DExBG/oKhJ8DSIMbZMyJg7A8qJew7RcYHMWyxAXwjbVjOmmYe/yxO8aNjtqdD+db3YO7Fy+TOyrseck6fKpT6EjvEuFvavG+O7W1Kg7LoTlKwNGDLqfU+5Ni3udxZFoyQDndG+8qHKTlOW4JUBgZ0J6zWb26s2zhg+mfOqjU/emfCDvpvvRLjMEBgXG0WMsgxErHtrUOxmJ2h4kwskFWKqF001LMhBBYjQKY/4aHRxFVglws9SF/E0R8f4Bc/dQLLAFLSkhsxBnOxAAM5iQonlrXni2cQ7Ij2UOdgozZgJYhdcynmdaXzSjwqJxhCXMjM/aD2h742rSkEISxI5kgAbaGPFr5mhDE4rMSSZOgB8lAUD5AVp9s+HGxiMjIiHIrZUYONc2sgROm1YNaIvck2UySTpFnEYxncuxJY7k+QA/ACtvh/aC6q27auwCuboAiAwUwR7zpQ6COn1/yqZcTBkDWI36yOnnQxII+K9qb962UZ7jAkaEBRpB1jfalWAvED+v9KVABeeF2Z1F3/8AFaP4Xqf+7W9MrXVjT+xWPpd0re73r1j1O+ntSB8td45xt6Vz/wAhr0W0YdrCWhrmaPOz/wDvrTjasQYbX/7LfkTWsL0/6+dSQNdPw/Qp/kP6DaBvaS8FsolpiwZiG+zdIAgqPGBMmdulYGAwLs4TMVJ5A6/KfxijftblGGbRZJAGmojXTToDWBwZrJCtcVPiyZmt8+Qn4SYE8q3aaSmrfBVktHof7OcZZwIufvdyGZcqHK7kq2rSUUxEAa+dFuF47g7l0NZvF7pU21UrcAbMIUa2wAZOmvM0Cfu1saQsD+Uacz6Vw4VNfAun8v8AQVlz505snjTUQzv4K5kAa2Em4msCfiVSJG+8VHiuBZ7lpyIyMCZYqCupPvJHPlQ6cbcgLneBAAzHTLtpOkcqkTjF7ldf/mP51SsqLA+tMzMZK/CNAR1I3PPShztZh7trBYhFIAu3VJMiTbuNDrAkyWfLoJg1jDjF0EnOddJ8J2kidPM0rnGbrLBaQf5U/IU/lSAq9ouPB+CnDtm74LYLFhlzBWFs+692sgwdR5ivK1YqYVxJAmdJBgxruNt69cXirgaHQnaP6Gomx07qp56r1M9fOrFqIoi4gP2cwwNzEEroqNBJhgc4gxzIAOnl1qXtRYKXYtQifu4Yxrmk+MkyYMx05jzJkt9P/Rs67/ZjXrsfWu33tMfFhrGxU+AiQf8Ai/UULPG7HXAI4bGBWhsxkE6AHZSdZjnArd4FYaWuEQGtmNpBAYgNGgM8ppmO4Qlx86juwFjIgBX1OaTJ9eXKp7eEVbveDNqndlSSQZAEyTIMgNG0jnvS+WLLGoqKa79mXiuLIhKgksGyRp/xH5BvcRW32B7UWe+7qf7cllYg6lSERABzPjOvQDnVCzwhFN3Y944aNNOonnPi138RqLiHAld86EW2CqoygCCBq3hiSTr78zU3mg+CpKgn7b9qbNyyi2XF1kYuyrInKsgSR59Oc0RYDjv7zwx3cKLneGyQscrgA/w6ecE84Hly9nTBi4s66xJ1VVA9AB8vSiSw6rw5sLDd6zMzXMxIaS5U6mZEqP8AhoWSH2DQVcW46GVXtsrqVuksGAXLaUK0E6GM51203NNucew+QOMUp8SsbRbxH7NU7uJ3zDNEbnbnXnq8NuJhUsKwkC4DJIX7R7LQoGu1ogzOp2qDG8JuFlZGEyWYOZk6ZdVGuu+g+pqqahN9kk6BntbjDicZcZZeABMakADf0Jj2rNXgl8sVFm4WAkqEJaJAmInmPnRjwHhF7C30u5bbQdYMEhoDjUcgWimWcFjFOeZcZtQwGYM4cg7QJBPvArTHJFKkyvbbAtMG5JUIxYbgKSR6gbUr2GKgE/eAYdYMj8VPyov4Rg8RZa4z2e8zgKNbbQuubdgZIj/KsrEdnbxVfsySJHxDQQSBqdsxPzqfyR+yNA/SrZHZu9k1tOGzciJiOkbafqaVHyR+woN2w41gFeek7kgNvttr6+lWEs7CZOuw0EHn5c/rTUultDrDA7DmXB19hUa2x3i/32GkjSSI03rmUWslVOuYbdJI11MjTr/rXMSpEEOQDsGiD8J0nfRpnp701fwuQPSW0+grl4+O6v3VDED3I39FHyooCljeFC+VVrhyb5QABzGpmdNPmfWlhuCogVVcEqcwUDMFMakg/FuNfIe2p3YTIyAAzv6HTf1qI3CpTLpOWdBrMz+FSU5JUgoblyrlUgxpMxOuka+oAGwAFSPIHXWN/vSJnymu3hkBy6Sbf/uf0FVnuHvAJMSR880/r0qDAktYhdcxMfqdI9fl1p3eDcTrAmPpv+pqpYxLZokxk/8Acj8Knsarr0Pl949P7x+dFDH/ALwJKzsd959xp135ddK4Xgnnryny+elRYNvi8tR/zRUlj4FPmR7aiPqaQifvPPX31HIzrz5VwtImdf6aabaQfrVazrnPMQdNNdelX3thQMsjluf4hTAr5TsPX5cvb8q4xPkY09iJB1qtdaEH90H5gzTbzlSIMaj/ALY/AfKogX2B0jTWNucnTpypBjzgSYERvzB8/wDOo7Wt0AzAHU+QqBiQFIJ+EncnWXE/QfKpAWMxkTOnmDPPn6inFyJ/18/61UwFwtnnWACPpUt5jJG0ExGm2aNvQUmBZZYAJ58zJ5c9fMGo2vdPkf1ziqyXjMTz/L/IVLeHPyT6gzp5xQBO10CdRInf6f1pokxtrp7/ACiqdy4Z35n8J/Guo3ib0B9ydTQFlwXPbz33/X1rouac50qtMlfMH6bV3FpG2mk++WfxoAmcxyJPv133pG5tIjyj6fWo7ghRH8Ue2Y1LcWCsfrXrQBwt5/rXfpoRSpuGaSPMT7/o1ypUB//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36202" name="AutoShape 10" descr="http://www.gt7.es/galeriausuarios/vidaguate/imagenesmessage/imaget11073023433897711.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0592" y="11440"/>
            <a:ext cx="9144000" cy="65809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4" name="3 CuadroTexto"/>
          <p:cNvSpPr txBox="1"/>
          <p:nvPr/>
        </p:nvSpPr>
        <p:spPr>
          <a:xfrm>
            <a:off x="539552" y="714356"/>
            <a:ext cx="8390167" cy="6186309"/>
          </a:xfrm>
          <a:prstGeom prst="rect">
            <a:avLst/>
          </a:prstGeom>
          <a:solidFill>
            <a:schemeClr val="bg1"/>
          </a:solidFill>
        </p:spPr>
        <p:txBody>
          <a:bodyPr wrap="square" rtlCol="0">
            <a:spAutoFit/>
          </a:bodyPr>
          <a:lstStyle/>
          <a:p>
            <a:r>
              <a:rPr lang="es-ES" b="1" u="sng" dirty="0" smtClean="0"/>
              <a:t>Trabajo </a:t>
            </a:r>
            <a:r>
              <a:rPr lang="es-ES" b="1" u="sng" smtClean="0"/>
              <a:t>adicional A (NO HACER)</a:t>
            </a:r>
            <a:endParaRPr lang="es-ES" b="1" u="sng" dirty="0" smtClean="0"/>
          </a:p>
          <a:p>
            <a:pPr algn="just"/>
            <a:endParaRPr lang="es-ES" dirty="0" smtClean="0"/>
          </a:p>
          <a:p>
            <a:pPr marL="285750" indent="-285750" algn="just">
              <a:buFont typeface="Arial" panose="020B0604020202020204" pitchFamily="34" charset="0"/>
              <a:buChar char="•"/>
            </a:pPr>
            <a:r>
              <a:rPr lang="es-ES" dirty="0" smtClean="0"/>
              <a:t>Construir figuras geométricas con volumen 250 cm3 (1/4 de litro)</a:t>
            </a:r>
          </a:p>
          <a:p>
            <a:pPr marL="285750" indent="-285750" algn="just">
              <a:buFont typeface="Arial" panose="020B0604020202020204" pitchFamily="34" charset="0"/>
              <a:buChar char="•"/>
            </a:pPr>
            <a:r>
              <a:rPr lang="es-ES" dirty="0" smtClean="0"/>
              <a:t>Dejar una de las tapas abierta para poder rellenar la figura</a:t>
            </a:r>
          </a:p>
          <a:p>
            <a:pPr marL="285750" indent="-285750" algn="just">
              <a:buFont typeface="Arial" panose="020B0604020202020204" pitchFamily="34" charset="0"/>
              <a:buChar char="•"/>
            </a:pPr>
            <a:r>
              <a:rPr lang="es-ES" dirty="0" smtClean="0"/>
              <a:t>Rellenar la figura de arroz, arena o agua (dependiendo de qué esté fabricada), y pasar el contenido de una figura a otra para comprobar que el volumen es el mismo.</a:t>
            </a:r>
          </a:p>
          <a:p>
            <a:pPr marL="285750" indent="-285750" algn="just">
              <a:buFont typeface="Arial" panose="020B0604020202020204" pitchFamily="34" charset="0"/>
              <a:buChar char="•"/>
            </a:pPr>
            <a:r>
              <a:rPr lang="es-ES" dirty="0" smtClean="0"/>
              <a:t>Puedes elegir las dimensiones de la figura, siempre que el volumen sea de 250 cm3 (salvo la del cubo, que es fija), por lo que tendremos un sistema de ecuaciones de una ecuación y una, dos o tres incógnitas</a:t>
            </a:r>
          </a:p>
          <a:p>
            <a:pPr marL="285750" indent="-285750" algn="just">
              <a:buFont typeface="Arial" panose="020B0604020202020204" pitchFamily="34" charset="0"/>
              <a:buChar char="•"/>
            </a:pPr>
            <a:r>
              <a:rPr lang="es-ES" dirty="0" smtClean="0"/>
              <a:t>Puedes utilizar el material que prefieras, pero tiene que soportar una carga (un dado de papel posiblemente se romperá al echar arroz, y qué decir del agua). Un dado de metacrilato soporta agua (y golpes), pero es más caro y, sobre todo, más difícil de manejar.</a:t>
            </a:r>
          </a:p>
          <a:p>
            <a:pPr algn="just">
              <a:buFontTx/>
              <a:buChar char="-"/>
            </a:pPr>
            <a:endParaRPr lang="es-ES" dirty="0" smtClean="0"/>
          </a:p>
          <a:p>
            <a:pPr marL="285750" indent="-285750" algn="just">
              <a:buFont typeface="Arial" panose="020B0604020202020204" pitchFamily="34" charset="0"/>
              <a:buChar char="•"/>
            </a:pPr>
            <a:r>
              <a:rPr lang="es-ES" dirty="0" smtClean="0"/>
              <a:t>Realizaremos las siguientes figuras: Cubo, Prisma (a elegir uno), Pirámide (elegir la base), Cilindro y Cono</a:t>
            </a:r>
          </a:p>
          <a:p>
            <a:pPr marL="285750" indent="-285750" algn="just">
              <a:buFont typeface="Arial" panose="020B0604020202020204" pitchFamily="34" charset="0"/>
              <a:buChar char="•"/>
            </a:pPr>
            <a:r>
              <a:rPr lang="es-ES" dirty="0" smtClean="0"/>
              <a:t>Opcionales: tronco de pirámide, tronco de cono, esfera, poliedros regulares</a:t>
            </a:r>
          </a:p>
          <a:p>
            <a:pPr algn="just">
              <a:buFontTx/>
              <a:buChar char="-"/>
            </a:pPr>
            <a:endParaRPr lang="es-ES" dirty="0" smtClean="0"/>
          </a:p>
          <a:p>
            <a:pPr marL="285750" indent="-285750" algn="just">
              <a:buFont typeface="Arial" panose="020B0604020202020204" pitchFamily="34" charset="0"/>
              <a:buChar char="•"/>
            </a:pPr>
            <a:r>
              <a:rPr lang="es-ES" dirty="0" smtClean="0"/>
              <a:t>Se entregará convenientemente en una caja de zapatos, con nombre y dimensiones</a:t>
            </a:r>
          </a:p>
          <a:p>
            <a:pPr marL="285750" indent="-285750" algn="just">
              <a:buFont typeface="Arial" panose="020B0604020202020204" pitchFamily="34" charset="0"/>
              <a:buChar char="•"/>
            </a:pPr>
            <a:r>
              <a:rPr lang="es-ES" dirty="0" smtClean="0"/>
              <a:t>Este trabajo supone + ó – 1 punto de la nota final del parcial</a:t>
            </a:r>
            <a:endParaRPr lang="es-ES" dirty="0"/>
          </a:p>
        </p:txBody>
      </p:sp>
      <p:sp>
        <p:nvSpPr>
          <p:cNvPr id="6" name="5 Rectángulo"/>
          <p:cNvSpPr/>
          <p:nvPr/>
        </p:nvSpPr>
        <p:spPr>
          <a:xfrm>
            <a:off x="357158" y="142852"/>
            <a:ext cx="6480000" cy="36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357158" y="142852"/>
            <a:ext cx="648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Picture 8" descr="G:\Mirabal 1213\_ 3ºEV\2ºESO\Gif\hipn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3071" y="6215090"/>
            <a:ext cx="650929" cy="64291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4304383" cy="553998"/>
          </a:xfrm>
          <a:prstGeom prst="rect">
            <a:avLst/>
          </a:prstGeom>
          <a:noFill/>
        </p:spPr>
        <p:txBody>
          <a:bodyPr wrap="none" rtlCol="0">
            <a:spAutoFit/>
          </a:bodyPr>
          <a:lstStyle/>
          <a:p>
            <a:r>
              <a:rPr lang="es-ES" sz="3000" dirty="0" smtClean="0"/>
              <a:t>El principio de </a:t>
            </a:r>
            <a:r>
              <a:rPr lang="es-ES" sz="3000" dirty="0" err="1" smtClean="0"/>
              <a:t>Cavalieri</a:t>
            </a:r>
            <a:endParaRPr lang="es-ES" sz="3000" dirty="0"/>
          </a:p>
        </p:txBody>
      </p:sp>
      <p:sp>
        <p:nvSpPr>
          <p:cNvPr id="6" name="5 Rectángulo"/>
          <p:cNvSpPr/>
          <p:nvPr/>
        </p:nvSpPr>
        <p:spPr>
          <a:xfrm>
            <a:off x="357158" y="142852"/>
            <a:ext cx="5760000" cy="36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357158" y="142852"/>
            <a:ext cx="288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7832" name="Picture 8" descr="http://i.ytimg.com/vi/LcOZ29j6I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48" y="1607305"/>
            <a:ext cx="7000924" cy="5250695"/>
          </a:xfrm>
          <a:prstGeom prst="rect">
            <a:avLst/>
          </a:prstGeom>
          <a:noFill/>
        </p:spPr>
      </p:pic>
      <p:pic>
        <p:nvPicPr>
          <p:cNvPr id="8" name="Picture 8" descr="G:\Mirabal 1213\_ 3ºEV\2ºESO\Gif\hipn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6715140" y="2928934"/>
            <a:ext cx="2286016" cy="35004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 name="3 CuadroTexto"/>
          <p:cNvSpPr txBox="1"/>
          <p:nvPr/>
        </p:nvSpPr>
        <p:spPr>
          <a:xfrm>
            <a:off x="642910" y="1000108"/>
            <a:ext cx="4304383" cy="553998"/>
          </a:xfrm>
          <a:prstGeom prst="rect">
            <a:avLst/>
          </a:prstGeom>
          <a:noFill/>
        </p:spPr>
        <p:txBody>
          <a:bodyPr wrap="none" rtlCol="0">
            <a:spAutoFit/>
          </a:bodyPr>
          <a:lstStyle/>
          <a:p>
            <a:r>
              <a:rPr lang="es-ES" sz="3000" dirty="0" smtClean="0"/>
              <a:t>El principio de </a:t>
            </a:r>
            <a:r>
              <a:rPr lang="es-ES" sz="3000" dirty="0" err="1" smtClean="0"/>
              <a:t>Cavalieri</a:t>
            </a:r>
            <a:endParaRPr lang="es-ES" sz="3000" dirty="0"/>
          </a:p>
        </p:txBody>
      </p:sp>
      <p:pic>
        <p:nvPicPr>
          <p:cNvPr id="77826" name="Picture 2" descr="http://upload.wikimedia.org/wikipedia/commons/thumb/6/6a/Submerged-and-Displacing.svg/220px-Submerged-and-Displacing.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6578" y="3000372"/>
            <a:ext cx="2095500" cy="3295651"/>
          </a:xfrm>
          <a:prstGeom prst="rect">
            <a:avLst/>
          </a:prstGeom>
          <a:noFill/>
        </p:spPr>
      </p:pic>
      <p:pic>
        <p:nvPicPr>
          <p:cNvPr id="77828" name="Picture 4" descr="File:Cavalieri's princi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10" y="1785926"/>
            <a:ext cx="3533775" cy="2152650"/>
          </a:xfrm>
          <a:prstGeom prst="rect">
            <a:avLst/>
          </a:prstGeom>
          <a:noFill/>
        </p:spPr>
      </p:pic>
      <p:pic>
        <p:nvPicPr>
          <p:cNvPr id="77830" name="Picture 6" descr="http://www.jorge-fernandez.es/talleres/taller_cavalieri/imagenes/constructible_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10" y="4071942"/>
            <a:ext cx="4929222" cy="2310573"/>
          </a:xfrm>
          <a:prstGeom prst="rect">
            <a:avLst/>
          </a:prstGeom>
          <a:noFill/>
        </p:spPr>
      </p:pic>
      <p:sp>
        <p:nvSpPr>
          <p:cNvPr id="7" name="6 Rectángulo"/>
          <p:cNvSpPr/>
          <p:nvPr/>
        </p:nvSpPr>
        <p:spPr>
          <a:xfrm>
            <a:off x="357158" y="142852"/>
            <a:ext cx="5760000" cy="36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p:cNvSpPr/>
          <p:nvPr/>
        </p:nvSpPr>
        <p:spPr>
          <a:xfrm>
            <a:off x="357158" y="142852"/>
            <a:ext cx="576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Picture 8" descr="G:\Mirabal 1213\_ 3ºEV\2ºESO\Gif\hipn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7830"/>
                                        </p:tgtEl>
                                        <p:attrNameLst>
                                          <p:attrName>style.visibility</p:attrName>
                                        </p:attrNameLst>
                                      </p:cBhvr>
                                      <p:to>
                                        <p:strVal val="visible"/>
                                      </p:to>
                                    </p:set>
                                    <p:anim calcmode="lin" valueType="num">
                                      <p:cBhvr additive="base">
                                        <p:cTn id="7" dur="500" fill="hold"/>
                                        <p:tgtEl>
                                          <p:spTgt spid="77830"/>
                                        </p:tgtEl>
                                        <p:attrNameLst>
                                          <p:attrName>ppt_x</p:attrName>
                                        </p:attrNameLst>
                                      </p:cBhvr>
                                      <p:tavLst>
                                        <p:tav tm="0">
                                          <p:val>
                                            <p:strVal val="#ppt_x"/>
                                          </p:val>
                                        </p:tav>
                                        <p:tav tm="100000">
                                          <p:val>
                                            <p:strVal val="#ppt_x"/>
                                          </p:val>
                                        </p:tav>
                                      </p:tavLst>
                                    </p:anim>
                                    <p:anim calcmode="lin" valueType="num">
                                      <p:cBhvr additive="base">
                                        <p:cTn id="8" dur="500" fill="hold"/>
                                        <p:tgtEl>
                                          <p:spTgt spid="778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7826"/>
                                        </p:tgtEl>
                                        <p:attrNameLst>
                                          <p:attrName>style.visibility</p:attrName>
                                        </p:attrNameLst>
                                      </p:cBhvr>
                                      <p:to>
                                        <p:strVal val="visible"/>
                                      </p:to>
                                    </p:set>
                                    <p:anim calcmode="lin" valueType="num">
                                      <p:cBhvr additive="base">
                                        <p:cTn id="13" dur="500" fill="hold"/>
                                        <p:tgtEl>
                                          <p:spTgt spid="77826"/>
                                        </p:tgtEl>
                                        <p:attrNameLst>
                                          <p:attrName>ppt_x</p:attrName>
                                        </p:attrNameLst>
                                      </p:cBhvr>
                                      <p:tavLst>
                                        <p:tav tm="0">
                                          <p:val>
                                            <p:strVal val="#ppt_x"/>
                                          </p:val>
                                        </p:tav>
                                        <p:tav tm="100000">
                                          <p:val>
                                            <p:strVal val="#ppt_x"/>
                                          </p:val>
                                        </p:tav>
                                      </p:tavLst>
                                    </p:anim>
                                    <p:anim calcmode="lin" valueType="num">
                                      <p:cBhvr additive="base">
                                        <p:cTn id="14" dur="500" fill="hold"/>
                                        <p:tgtEl>
                                          <p:spTgt spid="77826"/>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1929952" cy="553998"/>
          </a:xfrm>
          <a:prstGeom prst="rect">
            <a:avLst/>
          </a:prstGeom>
          <a:noFill/>
        </p:spPr>
        <p:txBody>
          <a:bodyPr wrap="none" rtlCol="0">
            <a:spAutoFit/>
          </a:bodyPr>
          <a:lstStyle/>
          <a:p>
            <a:r>
              <a:rPr lang="es-ES" sz="3000" dirty="0" smtClean="0"/>
              <a:t>2. Prismas</a:t>
            </a:r>
            <a:endParaRPr lang="es-ES" sz="3000" dirty="0"/>
          </a:p>
        </p:txBody>
      </p:sp>
      <p:sp>
        <p:nvSpPr>
          <p:cNvPr id="6" name="5 Rectángulo"/>
          <p:cNvSpPr/>
          <p:nvPr/>
        </p:nvSpPr>
        <p:spPr>
          <a:xfrm>
            <a:off x="357158" y="142852"/>
            <a:ext cx="7200000" cy="36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357158" y="142852"/>
            <a:ext cx="720000" cy="36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9874" name="Picture 2" descr="http://www.definicionabc.com/wp-content/uploads/prism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050" y="642918"/>
            <a:ext cx="3028950" cy="3162301"/>
          </a:xfrm>
          <a:prstGeom prst="rect">
            <a:avLst/>
          </a:prstGeom>
          <a:noFill/>
        </p:spPr>
      </p:pic>
      <p:pic>
        <p:nvPicPr>
          <p:cNvPr id="79875" name="Picture 3" descr="G:\Mirabal 1213\_ 3ºEV\2ºESO\Gif\Light_dispersion_conceptual_wave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45080" y="3790958"/>
            <a:ext cx="3898920" cy="2924190"/>
          </a:xfrm>
          <a:prstGeom prst="rect">
            <a:avLst/>
          </a:prstGeom>
          <a:noFill/>
        </p:spPr>
      </p:pic>
      <p:pic>
        <p:nvPicPr>
          <p:cNvPr id="79877" name="Picture 5" descr="http://www.ecured.cu/images/2/27/Prisma_seg%C3%BAn_la_ba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596" y="2357430"/>
            <a:ext cx="4857750" cy="1762126"/>
          </a:xfrm>
          <a:prstGeom prst="rect">
            <a:avLst/>
          </a:prstGeom>
          <a:noFill/>
        </p:spPr>
      </p:pic>
      <p:pic>
        <p:nvPicPr>
          <p:cNvPr id="8" name="Picture 8" descr="G:\Mirabal 1213\_ 3ºEV\2ºESO\Gif\hipn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9874"/>
                                        </p:tgtEl>
                                        <p:attrNameLst>
                                          <p:attrName>style.visibility</p:attrName>
                                        </p:attrNameLst>
                                      </p:cBhvr>
                                      <p:to>
                                        <p:strVal val="visible"/>
                                      </p:to>
                                    </p:set>
                                    <p:anim calcmode="lin" valueType="num">
                                      <p:cBhvr additive="base">
                                        <p:cTn id="7" dur="500" fill="hold"/>
                                        <p:tgtEl>
                                          <p:spTgt spid="79874"/>
                                        </p:tgtEl>
                                        <p:attrNameLst>
                                          <p:attrName>ppt_x</p:attrName>
                                        </p:attrNameLst>
                                      </p:cBhvr>
                                      <p:tavLst>
                                        <p:tav tm="0">
                                          <p:val>
                                            <p:strVal val="#ppt_x"/>
                                          </p:val>
                                        </p:tav>
                                        <p:tav tm="100000">
                                          <p:val>
                                            <p:strVal val="#ppt_x"/>
                                          </p:val>
                                        </p:tav>
                                      </p:tavLst>
                                    </p:anim>
                                    <p:anim calcmode="lin" valueType="num">
                                      <p:cBhvr additive="base">
                                        <p:cTn id="8" dur="500" fill="hold"/>
                                        <p:tgtEl>
                                          <p:spTgt spid="798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9877"/>
                                        </p:tgtEl>
                                        <p:attrNameLst>
                                          <p:attrName>style.visibility</p:attrName>
                                        </p:attrNameLst>
                                      </p:cBhvr>
                                      <p:to>
                                        <p:strVal val="visible"/>
                                      </p:to>
                                    </p:set>
                                    <p:anim calcmode="lin" valueType="num">
                                      <p:cBhvr additive="base">
                                        <p:cTn id="13" dur="500" fill="hold"/>
                                        <p:tgtEl>
                                          <p:spTgt spid="79877"/>
                                        </p:tgtEl>
                                        <p:attrNameLst>
                                          <p:attrName>ppt_x</p:attrName>
                                        </p:attrNameLst>
                                      </p:cBhvr>
                                      <p:tavLst>
                                        <p:tav tm="0">
                                          <p:val>
                                            <p:strVal val="#ppt_x"/>
                                          </p:val>
                                        </p:tav>
                                        <p:tav tm="100000">
                                          <p:val>
                                            <p:strVal val="#ppt_x"/>
                                          </p:val>
                                        </p:tav>
                                      </p:tavLst>
                                    </p:anim>
                                    <p:anim calcmode="lin" valueType="num">
                                      <p:cBhvr additive="base">
                                        <p:cTn id="14" dur="500" fill="hold"/>
                                        <p:tgtEl>
                                          <p:spTgt spid="79877"/>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1929952" cy="553998"/>
          </a:xfrm>
          <a:prstGeom prst="rect">
            <a:avLst/>
          </a:prstGeom>
          <a:noFill/>
        </p:spPr>
        <p:txBody>
          <a:bodyPr wrap="none" rtlCol="0">
            <a:spAutoFit/>
          </a:bodyPr>
          <a:lstStyle/>
          <a:p>
            <a:r>
              <a:rPr lang="es-ES" sz="3000" dirty="0" smtClean="0"/>
              <a:t>2. Prismas</a:t>
            </a:r>
            <a:endParaRPr lang="es-ES" sz="3000" dirty="0"/>
          </a:p>
        </p:txBody>
      </p:sp>
      <p:pic>
        <p:nvPicPr>
          <p:cNvPr id="79877" name="Picture 5" descr="http://www.ecured.cu/images/2/27/Prisma_seg%C3%BAn_la_ba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7686" y="5121786"/>
            <a:ext cx="4786314" cy="1736213"/>
          </a:xfrm>
          <a:prstGeom prst="rect">
            <a:avLst/>
          </a:prstGeom>
          <a:noFill/>
        </p:spPr>
      </p:pic>
      <p:sp>
        <p:nvSpPr>
          <p:cNvPr id="8" name="7 CuadroTexto"/>
          <p:cNvSpPr txBox="1"/>
          <p:nvPr/>
        </p:nvSpPr>
        <p:spPr>
          <a:xfrm>
            <a:off x="357158" y="1571612"/>
            <a:ext cx="8786842" cy="2800767"/>
          </a:xfrm>
          <a:prstGeom prst="rect">
            <a:avLst/>
          </a:prstGeom>
          <a:solidFill>
            <a:schemeClr val="accent1">
              <a:lumMod val="20000"/>
              <a:lumOff val="80000"/>
            </a:schemeClr>
          </a:solidFill>
        </p:spPr>
        <p:txBody>
          <a:bodyPr wrap="square" rtlCol="0">
            <a:spAutoFit/>
          </a:bodyPr>
          <a:lstStyle/>
          <a:p>
            <a:r>
              <a:rPr lang="es-ES" sz="2200" b="1" u="sng" dirty="0" smtClean="0"/>
              <a:t>Características</a:t>
            </a:r>
          </a:p>
          <a:p>
            <a:pPr lvl="1">
              <a:buFontTx/>
              <a:buChar char="-"/>
            </a:pPr>
            <a:r>
              <a:rPr lang="es-ES" sz="2200" dirty="0" smtClean="0"/>
              <a:t>Dos bases paralelas (polígonos)</a:t>
            </a:r>
          </a:p>
          <a:p>
            <a:pPr lvl="1">
              <a:buFontTx/>
              <a:buChar char="-"/>
            </a:pPr>
            <a:r>
              <a:rPr lang="es-ES" sz="2200" dirty="0" smtClean="0"/>
              <a:t>Varios paralelogramos laterales</a:t>
            </a:r>
          </a:p>
          <a:p>
            <a:pPr lvl="1">
              <a:buFontTx/>
              <a:buChar char="-"/>
            </a:pPr>
            <a:r>
              <a:rPr lang="es-ES" sz="2200" dirty="0" smtClean="0"/>
              <a:t>Altura: distancia entre bases</a:t>
            </a:r>
          </a:p>
          <a:p>
            <a:pPr lvl="1">
              <a:buFontTx/>
              <a:buChar char="-"/>
            </a:pPr>
            <a:r>
              <a:rPr lang="es-ES" sz="2200" dirty="0" smtClean="0"/>
              <a:t>Prisma recto: si todas las caras laterales son rectángulos. Si no, oblicuo</a:t>
            </a:r>
          </a:p>
          <a:p>
            <a:pPr lvl="1">
              <a:buFontTx/>
              <a:buChar char="-"/>
            </a:pPr>
            <a:r>
              <a:rPr lang="es-ES" sz="2200" dirty="0" smtClean="0"/>
              <a:t>Si la base es un polígono regular, el prisma se llama prisma regular</a:t>
            </a:r>
            <a:endParaRPr lang="es-ES" sz="2200" dirty="0"/>
          </a:p>
        </p:txBody>
      </p:sp>
      <p:pic>
        <p:nvPicPr>
          <p:cNvPr id="80898" name="Picture 2" descr="http://2.bp.blogspot.com/_Hl3rKyJ-Xto/TTFd1EvieJI/AAAAAAAACWY/zcIK97fz4j4/s1600/2--radiada%2Bprism%25C3%25A1ti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3224" y="857232"/>
            <a:ext cx="3860776" cy="1920848"/>
          </a:xfrm>
          <a:prstGeom prst="rect">
            <a:avLst/>
          </a:prstGeom>
          <a:noFill/>
        </p:spPr>
      </p:pic>
      <p:pic>
        <p:nvPicPr>
          <p:cNvPr id="80900" name="Picture 4" descr="http://www.disfrutalasmatematicas.com/geometria/images/irr-pentagonal-pris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8520" y="3968224"/>
            <a:ext cx="1724025" cy="1133476"/>
          </a:xfrm>
          <a:prstGeom prst="rect">
            <a:avLst/>
          </a:prstGeom>
          <a:noFill/>
        </p:spPr>
      </p:pic>
      <p:pic>
        <p:nvPicPr>
          <p:cNvPr id="80902" name="Picture 6" descr="http://ceibal.edu.uy/UserFiles/P0001/ODEA/ORIGINAL/110908_prismas.elp/altura_prism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34" y="4286256"/>
            <a:ext cx="3752850" cy="2381250"/>
          </a:xfrm>
          <a:prstGeom prst="rect">
            <a:avLst/>
          </a:prstGeom>
          <a:noFill/>
        </p:spPr>
      </p:pic>
      <p:sp>
        <p:nvSpPr>
          <p:cNvPr id="9" name="8 Rectángulo"/>
          <p:cNvSpPr/>
          <p:nvPr/>
        </p:nvSpPr>
        <p:spPr>
          <a:xfrm>
            <a:off x="357158" y="142852"/>
            <a:ext cx="7200000" cy="36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Rectángulo"/>
          <p:cNvSpPr/>
          <p:nvPr/>
        </p:nvSpPr>
        <p:spPr>
          <a:xfrm>
            <a:off x="357158" y="142852"/>
            <a:ext cx="1440000" cy="36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Picture 8" descr="G:\Mirabal 1213\_ 3ºEV\2ºESO\Gif\hipno.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
        <p:nvSpPr>
          <p:cNvPr id="12" name="Rectángulo 11"/>
          <p:cNvSpPr/>
          <p:nvPr/>
        </p:nvSpPr>
        <p:spPr>
          <a:xfrm>
            <a:off x="965502" y="1991129"/>
            <a:ext cx="3966538" cy="347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¿número de bases?</a:t>
            </a:r>
            <a:endParaRPr lang="es-ES" dirty="0"/>
          </a:p>
        </p:txBody>
      </p:sp>
      <p:sp>
        <p:nvSpPr>
          <p:cNvPr id="13" name="Rectángulo 12"/>
          <p:cNvSpPr/>
          <p:nvPr/>
        </p:nvSpPr>
        <p:spPr>
          <a:xfrm>
            <a:off x="965502" y="2338794"/>
            <a:ext cx="3966538" cy="347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¿forma de las caras laterales?</a:t>
            </a:r>
            <a:endParaRPr lang="es-ES" dirty="0"/>
          </a:p>
        </p:txBody>
      </p:sp>
      <p:sp>
        <p:nvSpPr>
          <p:cNvPr id="14" name="Rectángulo 13"/>
          <p:cNvSpPr/>
          <p:nvPr/>
        </p:nvSpPr>
        <p:spPr>
          <a:xfrm>
            <a:off x="6565540" y="2958627"/>
            <a:ext cx="1534852" cy="347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p:cNvSpPr/>
          <p:nvPr/>
        </p:nvSpPr>
        <p:spPr>
          <a:xfrm>
            <a:off x="864423" y="3292580"/>
            <a:ext cx="1259305" cy="347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p:cNvSpPr/>
          <p:nvPr/>
        </p:nvSpPr>
        <p:spPr>
          <a:xfrm>
            <a:off x="881120" y="3945439"/>
            <a:ext cx="1098591" cy="347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par>
                                <p:cTn id="15" presetID="2" presetClass="entr" presetSubtype="4"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 calcmode="lin" valueType="num">
                                      <p:cBhvr additive="base">
                                        <p:cTn id="1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 calcmode="lin" valueType="num">
                                      <p:cBhvr additive="base">
                                        <p:cTn id="2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grpId="0" nodeType="clickEffect">
                                  <p:stCondLst>
                                    <p:cond delay="0"/>
                                  </p:stCondLst>
                                  <p:childTnLst>
                                    <p:anim calcmode="lin" valueType="num">
                                      <p:cBhvr additive="base">
                                        <p:cTn id="28" dur="500"/>
                                        <p:tgtEl>
                                          <p:spTgt spid="14"/>
                                        </p:tgtEl>
                                        <p:attrNameLst>
                                          <p:attrName>ppt_x</p:attrName>
                                        </p:attrNameLst>
                                      </p:cBhvr>
                                      <p:tavLst>
                                        <p:tav tm="0">
                                          <p:val>
                                            <p:strVal val="ppt_x"/>
                                          </p:val>
                                        </p:tav>
                                        <p:tav tm="100000">
                                          <p:val>
                                            <p:strVal val="ppt_x"/>
                                          </p:val>
                                        </p:tav>
                                      </p:tavLst>
                                    </p:anim>
                                    <p:anim calcmode="lin" valueType="num">
                                      <p:cBhvr additive="base">
                                        <p:cTn id="29" dur="500"/>
                                        <p:tgtEl>
                                          <p:spTgt spid="14"/>
                                        </p:tgtEl>
                                        <p:attrNameLst>
                                          <p:attrName>ppt_y</p:attrName>
                                        </p:attrNameLst>
                                      </p:cBhvr>
                                      <p:tavLst>
                                        <p:tav tm="0">
                                          <p:val>
                                            <p:strVal val="ppt_y"/>
                                          </p:val>
                                        </p:tav>
                                        <p:tav tm="100000">
                                          <p:val>
                                            <p:strVal val="1+ppt_h/2"/>
                                          </p:val>
                                        </p:tav>
                                      </p:tavLst>
                                    </p:anim>
                                    <p:set>
                                      <p:cBhvr>
                                        <p:cTn id="30" dur="1" fill="hold">
                                          <p:stCondLst>
                                            <p:cond delay="499"/>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0" nodeType="clickEffect">
                                  <p:stCondLst>
                                    <p:cond delay="0"/>
                                  </p:stCondLst>
                                  <p:childTnLst>
                                    <p:anim calcmode="lin" valueType="num">
                                      <p:cBhvr additive="base">
                                        <p:cTn id="34" dur="500"/>
                                        <p:tgtEl>
                                          <p:spTgt spid="15"/>
                                        </p:tgtEl>
                                        <p:attrNameLst>
                                          <p:attrName>ppt_x</p:attrName>
                                        </p:attrNameLst>
                                      </p:cBhvr>
                                      <p:tavLst>
                                        <p:tav tm="0">
                                          <p:val>
                                            <p:strVal val="ppt_x"/>
                                          </p:val>
                                        </p:tav>
                                        <p:tav tm="100000">
                                          <p:val>
                                            <p:strVal val="ppt_x"/>
                                          </p:val>
                                        </p:tav>
                                      </p:tavLst>
                                    </p:anim>
                                    <p:anim calcmode="lin" valueType="num">
                                      <p:cBhvr additive="base">
                                        <p:cTn id="35" dur="500"/>
                                        <p:tgtEl>
                                          <p:spTgt spid="15"/>
                                        </p:tgtEl>
                                        <p:attrNameLst>
                                          <p:attrName>ppt_y</p:attrName>
                                        </p:attrNameLst>
                                      </p:cBhvr>
                                      <p:tavLst>
                                        <p:tav tm="0">
                                          <p:val>
                                            <p:strVal val="ppt_y"/>
                                          </p:val>
                                        </p:tav>
                                        <p:tav tm="100000">
                                          <p:val>
                                            <p:strVal val="1+ppt_h/2"/>
                                          </p:val>
                                        </p:tav>
                                      </p:tavLst>
                                    </p:anim>
                                    <p:set>
                                      <p:cBhvr>
                                        <p:cTn id="36" dur="1" fill="hold">
                                          <p:stCondLst>
                                            <p:cond delay="499"/>
                                          </p:stCondLst>
                                        </p:cTn>
                                        <p:tgtEl>
                                          <p:spTgt spid="1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xEl>
                                              <p:pRg st="5" end="5"/>
                                            </p:txEl>
                                          </p:spTgt>
                                        </p:tgtEl>
                                        <p:attrNameLst>
                                          <p:attrName>style.visibility</p:attrName>
                                        </p:attrNameLst>
                                      </p:cBhvr>
                                      <p:to>
                                        <p:strVal val="visible"/>
                                      </p:to>
                                    </p:set>
                                    <p:anim calcmode="lin" valueType="num">
                                      <p:cBhvr additive="base">
                                        <p:cTn id="41"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0" nodeType="clickEffect">
                                  <p:stCondLst>
                                    <p:cond delay="0"/>
                                  </p:stCondLst>
                                  <p:childTnLst>
                                    <p:anim calcmode="lin" valueType="num">
                                      <p:cBhvr additive="base">
                                        <p:cTn id="46" dur="500"/>
                                        <p:tgtEl>
                                          <p:spTgt spid="16"/>
                                        </p:tgtEl>
                                        <p:attrNameLst>
                                          <p:attrName>ppt_x</p:attrName>
                                        </p:attrNameLst>
                                      </p:cBhvr>
                                      <p:tavLst>
                                        <p:tav tm="0">
                                          <p:val>
                                            <p:strVal val="ppt_x"/>
                                          </p:val>
                                        </p:tav>
                                        <p:tav tm="100000">
                                          <p:val>
                                            <p:strVal val="ppt_x"/>
                                          </p:val>
                                        </p:tav>
                                      </p:tavLst>
                                    </p:anim>
                                    <p:anim calcmode="lin" valueType="num">
                                      <p:cBhvr additive="base">
                                        <p:cTn id="47" dur="500"/>
                                        <p:tgtEl>
                                          <p:spTgt spid="16"/>
                                        </p:tgtEl>
                                        <p:attrNameLst>
                                          <p:attrName>ppt_y</p:attrName>
                                        </p:attrNameLst>
                                      </p:cBhvr>
                                      <p:tavLst>
                                        <p:tav tm="0">
                                          <p:val>
                                            <p:strVal val="ppt_y"/>
                                          </p:val>
                                        </p:tav>
                                        <p:tav tm="100000">
                                          <p:val>
                                            <p:strVal val="1+ppt_h/2"/>
                                          </p:val>
                                        </p:tav>
                                      </p:tavLst>
                                    </p:anim>
                                    <p:set>
                                      <p:cBhvr>
                                        <p:cTn id="48" dur="1" fill="hold">
                                          <p:stCondLst>
                                            <p:cond delay="499"/>
                                          </p:stCondLst>
                                        </p:cTn>
                                        <p:tgtEl>
                                          <p:spTgt spid="16"/>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3928896" cy="553998"/>
          </a:xfrm>
          <a:prstGeom prst="rect">
            <a:avLst/>
          </a:prstGeom>
          <a:noFill/>
        </p:spPr>
        <p:txBody>
          <a:bodyPr wrap="none" rtlCol="0">
            <a:spAutoFit/>
          </a:bodyPr>
          <a:lstStyle/>
          <a:p>
            <a:r>
              <a:rPr lang="es-ES" sz="3000" dirty="0" smtClean="0"/>
              <a:t>2. Prismas. Desarrollo</a:t>
            </a:r>
            <a:endParaRPr lang="es-ES" sz="3000" dirty="0"/>
          </a:p>
        </p:txBody>
      </p:sp>
      <p:pic>
        <p:nvPicPr>
          <p:cNvPr id="81922" name="Picture 2" descr="http://2.bp.blogspot.com/-RQkXS1Ox5nc/UIKiQPkuD9I/AAAAAAAAAA8/pcMhA1u0Dw0/s1600/prisma-trianugla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34" y="1643050"/>
            <a:ext cx="3705222" cy="4823619"/>
          </a:xfrm>
          <a:prstGeom prst="rect">
            <a:avLst/>
          </a:prstGeom>
          <a:noFill/>
        </p:spPr>
      </p:pic>
      <mc:AlternateContent xmlns:mc="http://schemas.openxmlformats.org/markup-compatibility/2006" xmlns:a14="http://schemas.microsoft.com/office/drawing/2010/main">
        <mc:Choice Requires="a14">
          <p:sp>
            <p:nvSpPr>
              <p:cNvPr id="12" name="11 CuadroTexto"/>
              <p:cNvSpPr txBox="1"/>
              <p:nvPr/>
            </p:nvSpPr>
            <p:spPr>
              <a:xfrm>
                <a:off x="4205256" y="1643896"/>
                <a:ext cx="4652992" cy="4409284"/>
              </a:xfrm>
              <a:prstGeom prst="rect">
                <a:avLst/>
              </a:prstGeom>
              <a:solidFill>
                <a:schemeClr val="accent1">
                  <a:lumMod val="20000"/>
                  <a:lumOff val="80000"/>
                </a:schemeClr>
              </a:solidFill>
            </p:spPr>
            <p:txBody>
              <a:bodyPr wrap="square" rtlCol="0">
                <a:spAutoFit/>
              </a:bodyPr>
              <a:lstStyle/>
              <a:p>
                <a:r>
                  <a:rPr lang="es-ES" sz="2200" dirty="0" smtClean="0"/>
                  <a:t>¿Área bases?</a:t>
                </a:r>
              </a:p>
              <a:p>
                <a:endParaRPr lang="es-ES" sz="2200" dirty="0"/>
              </a:p>
              <a:p>
                <a:r>
                  <a:rPr lang="es-ES" sz="1500" dirty="0" smtClean="0"/>
                  <a:t>Pitágoras: </a:t>
                </a:r>
                <a14:m>
                  <m:oMath xmlns:m="http://schemas.openxmlformats.org/officeDocument/2006/math">
                    <m:sSup>
                      <m:sSupPr>
                        <m:ctrlPr>
                          <a:rPr lang="es-ES" sz="1500" b="0" i="1" smtClean="0">
                            <a:latin typeface="Cambria Math" panose="02040503050406030204" pitchFamily="18" charset="0"/>
                          </a:rPr>
                        </m:ctrlPr>
                      </m:sSupPr>
                      <m:e>
                        <m:r>
                          <a:rPr lang="es-ES" sz="1500" b="0" i="1" smtClean="0">
                            <a:latin typeface="Cambria Math" panose="02040503050406030204" pitchFamily="18" charset="0"/>
                          </a:rPr>
                          <m:t>6</m:t>
                        </m:r>
                      </m:e>
                      <m:sup>
                        <m:r>
                          <a:rPr lang="es-ES" sz="1500" b="0" i="1" smtClean="0">
                            <a:latin typeface="Cambria Math" panose="02040503050406030204" pitchFamily="18" charset="0"/>
                          </a:rPr>
                          <m:t>2</m:t>
                        </m:r>
                      </m:sup>
                    </m:sSup>
                    <m:r>
                      <a:rPr lang="es-ES" sz="1500" b="0" i="1" smtClean="0">
                        <a:latin typeface="Cambria Math" panose="02040503050406030204" pitchFamily="18" charset="0"/>
                      </a:rPr>
                      <m:t>=</m:t>
                    </m:r>
                    <m:sSup>
                      <m:sSupPr>
                        <m:ctrlPr>
                          <a:rPr lang="es-ES" sz="1500" b="0" i="1" smtClean="0">
                            <a:latin typeface="Cambria Math" panose="02040503050406030204" pitchFamily="18" charset="0"/>
                          </a:rPr>
                        </m:ctrlPr>
                      </m:sSupPr>
                      <m:e>
                        <m:r>
                          <a:rPr lang="es-ES" sz="1500" b="0" i="1" smtClean="0">
                            <a:latin typeface="Cambria Math" panose="02040503050406030204" pitchFamily="18" charset="0"/>
                          </a:rPr>
                          <m:t>3</m:t>
                        </m:r>
                      </m:e>
                      <m:sup>
                        <m:r>
                          <a:rPr lang="es-ES" sz="1500" b="0" i="1" smtClean="0">
                            <a:latin typeface="Cambria Math" panose="02040503050406030204" pitchFamily="18" charset="0"/>
                          </a:rPr>
                          <m:t>2</m:t>
                        </m:r>
                      </m:sup>
                    </m:sSup>
                    <m:r>
                      <a:rPr lang="es-ES" sz="1500" b="0" i="1" smtClean="0">
                        <a:latin typeface="Cambria Math" panose="02040503050406030204" pitchFamily="18" charset="0"/>
                      </a:rPr>
                      <m:t>+</m:t>
                    </m:r>
                    <m:sSup>
                      <m:sSupPr>
                        <m:ctrlPr>
                          <a:rPr lang="es-ES" sz="1500" b="0" i="1" smtClean="0">
                            <a:latin typeface="Cambria Math" panose="02040503050406030204" pitchFamily="18" charset="0"/>
                          </a:rPr>
                        </m:ctrlPr>
                      </m:sSupPr>
                      <m:e>
                        <m:r>
                          <a:rPr lang="es-ES" sz="1500" b="0" i="1" smtClean="0">
                            <a:latin typeface="Cambria Math" panose="02040503050406030204" pitchFamily="18" charset="0"/>
                          </a:rPr>
                          <m:t>h</m:t>
                        </m:r>
                      </m:e>
                      <m:sup>
                        <m:r>
                          <a:rPr lang="es-ES" sz="1500" b="0" i="1" smtClean="0">
                            <a:latin typeface="Cambria Math" panose="02040503050406030204" pitchFamily="18" charset="0"/>
                          </a:rPr>
                          <m:t>2</m:t>
                        </m:r>
                      </m:sup>
                    </m:sSup>
                    <m:r>
                      <a:rPr lang="es-ES" sz="1500" b="0" i="1" smtClean="0">
                        <a:latin typeface="Cambria Math" panose="02040503050406030204" pitchFamily="18" charset="0"/>
                      </a:rPr>
                      <m:t>⇒…⇒</m:t>
                    </m:r>
                    <m:r>
                      <a:rPr lang="es-ES" sz="1500" b="0" i="1" smtClean="0">
                        <a:latin typeface="Cambria Math" panose="02040503050406030204" pitchFamily="18" charset="0"/>
                      </a:rPr>
                      <m:t>h</m:t>
                    </m:r>
                    <m:r>
                      <a:rPr lang="es-ES" sz="1500" b="0" i="1" smtClean="0">
                        <a:latin typeface="Cambria Math" panose="02040503050406030204" pitchFamily="18" charset="0"/>
                      </a:rPr>
                      <m:t>=5.2</m:t>
                    </m:r>
                  </m:oMath>
                </a14:m>
                <a:endParaRPr lang="es-ES" sz="1500" dirty="0" smtClean="0"/>
              </a:p>
              <a:p>
                <a:r>
                  <a:rPr lang="es-ES" sz="1500" dirty="0" smtClean="0"/>
                  <a:t>Área base: </a:t>
                </a:r>
                <a14:m>
                  <m:oMath xmlns:m="http://schemas.openxmlformats.org/officeDocument/2006/math">
                    <m:r>
                      <a:rPr lang="es-ES" sz="1500" b="0" i="1" smtClean="0">
                        <a:latin typeface="Cambria Math" panose="02040503050406030204" pitchFamily="18" charset="0"/>
                      </a:rPr>
                      <m:t>𝐴</m:t>
                    </m:r>
                    <m:r>
                      <a:rPr lang="es-ES" sz="1500" b="0" i="1" smtClean="0">
                        <a:latin typeface="Cambria Math" panose="02040503050406030204" pitchFamily="18" charset="0"/>
                      </a:rPr>
                      <m:t>=</m:t>
                    </m:r>
                    <m:f>
                      <m:fPr>
                        <m:ctrlPr>
                          <a:rPr lang="es-ES" sz="1500" b="0" i="1" smtClean="0">
                            <a:latin typeface="Cambria Math" panose="02040503050406030204" pitchFamily="18" charset="0"/>
                          </a:rPr>
                        </m:ctrlPr>
                      </m:fPr>
                      <m:num>
                        <m:r>
                          <a:rPr lang="es-ES" sz="1500" b="0" i="1" smtClean="0">
                            <a:latin typeface="Cambria Math" panose="02040503050406030204" pitchFamily="18" charset="0"/>
                          </a:rPr>
                          <m:t>𝐵</m:t>
                        </m:r>
                        <m:r>
                          <a:rPr lang="es-ES" sz="1500" b="0" i="1" smtClean="0">
                            <a:latin typeface="Cambria Math" panose="02040503050406030204" pitchFamily="18" charset="0"/>
                          </a:rPr>
                          <m:t>·</m:t>
                        </m:r>
                        <m:r>
                          <a:rPr lang="es-ES" sz="1500" b="0" i="1" smtClean="0">
                            <a:latin typeface="Cambria Math" panose="02040503050406030204" pitchFamily="18" charset="0"/>
                          </a:rPr>
                          <m:t>h</m:t>
                        </m:r>
                      </m:num>
                      <m:den>
                        <m:r>
                          <a:rPr lang="es-ES" sz="1500" b="0" i="1" smtClean="0">
                            <a:latin typeface="Cambria Math" panose="02040503050406030204" pitchFamily="18" charset="0"/>
                          </a:rPr>
                          <m:t>2</m:t>
                        </m:r>
                      </m:den>
                    </m:f>
                    <m:r>
                      <a:rPr lang="es-ES" sz="1500" b="0" i="1" smtClean="0">
                        <a:latin typeface="Cambria Math" panose="02040503050406030204" pitchFamily="18" charset="0"/>
                      </a:rPr>
                      <m:t>=</m:t>
                    </m:r>
                    <m:f>
                      <m:fPr>
                        <m:ctrlPr>
                          <a:rPr lang="es-ES" sz="1500" b="0" i="1" smtClean="0">
                            <a:latin typeface="Cambria Math" panose="02040503050406030204" pitchFamily="18" charset="0"/>
                          </a:rPr>
                        </m:ctrlPr>
                      </m:fPr>
                      <m:num>
                        <m:r>
                          <a:rPr lang="es-ES" sz="1500" b="0" i="1" smtClean="0">
                            <a:latin typeface="Cambria Math" panose="02040503050406030204" pitchFamily="18" charset="0"/>
                          </a:rPr>
                          <m:t>6·5.2</m:t>
                        </m:r>
                      </m:num>
                      <m:den>
                        <m:r>
                          <a:rPr lang="es-ES" sz="1500" b="0" i="1" smtClean="0">
                            <a:latin typeface="Cambria Math" panose="02040503050406030204" pitchFamily="18" charset="0"/>
                          </a:rPr>
                          <m:t>2</m:t>
                        </m:r>
                      </m:den>
                    </m:f>
                    <m:r>
                      <a:rPr lang="es-ES" sz="1500" b="0" i="1" smtClean="0">
                        <a:latin typeface="Cambria Math" panose="02040503050406030204" pitchFamily="18" charset="0"/>
                      </a:rPr>
                      <m:t>=15.6 </m:t>
                    </m:r>
                    <m:r>
                      <a:rPr lang="es-ES" sz="1500" b="0" i="1" smtClean="0">
                        <a:latin typeface="Cambria Math" panose="02040503050406030204" pitchFamily="18" charset="0"/>
                      </a:rPr>
                      <m:t>𝑐</m:t>
                    </m:r>
                    <m:sSup>
                      <m:sSupPr>
                        <m:ctrlPr>
                          <a:rPr lang="es-ES" sz="1500" b="0" i="1" smtClean="0">
                            <a:latin typeface="Cambria Math" panose="02040503050406030204" pitchFamily="18" charset="0"/>
                          </a:rPr>
                        </m:ctrlPr>
                      </m:sSupPr>
                      <m:e>
                        <m:r>
                          <a:rPr lang="es-ES" sz="1500" b="0" i="1" smtClean="0">
                            <a:latin typeface="Cambria Math" panose="02040503050406030204" pitchFamily="18" charset="0"/>
                          </a:rPr>
                          <m:t>𝑚</m:t>
                        </m:r>
                      </m:e>
                      <m:sup>
                        <m:r>
                          <a:rPr lang="es-ES" sz="1500" b="0" i="1" smtClean="0">
                            <a:latin typeface="Cambria Math" panose="02040503050406030204" pitchFamily="18" charset="0"/>
                          </a:rPr>
                          <m:t>2</m:t>
                        </m:r>
                      </m:sup>
                    </m:sSup>
                  </m:oMath>
                </a14:m>
                <a:endParaRPr lang="es-ES" sz="1500" dirty="0" smtClean="0"/>
              </a:p>
              <a:p>
                <a:endParaRPr lang="es-ES" sz="1500" dirty="0"/>
              </a:p>
              <a:p>
                <a:r>
                  <a:rPr lang="es-ES" sz="1500" dirty="0" smtClean="0"/>
                  <a:t>Área bases: </a:t>
                </a:r>
                <a14:m>
                  <m:oMath xmlns:m="http://schemas.openxmlformats.org/officeDocument/2006/math">
                    <m:sSub>
                      <m:sSubPr>
                        <m:ctrlPr>
                          <a:rPr lang="es-ES" sz="1500" b="0" i="1" smtClean="0">
                            <a:latin typeface="Cambria Math" panose="02040503050406030204" pitchFamily="18" charset="0"/>
                          </a:rPr>
                        </m:ctrlPr>
                      </m:sSubPr>
                      <m:e>
                        <m:r>
                          <a:rPr lang="es-ES" sz="1500" i="1">
                            <a:latin typeface="Cambria Math" panose="02040503050406030204" pitchFamily="18" charset="0"/>
                          </a:rPr>
                          <m:t>𝐴</m:t>
                        </m:r>
                      </m:e>
                      <m:sub>
                        <m:r>
                          <a:rPr lang="es-ES" sz="1500" b="0" i="1" smtClean="0">
                            <a:latin typeface="Cambria Math" panose="02040503050406030204" pitchFamily="18" charset="0"/>
                          </a:rPr>
                          <m:t>𝑏𝑎𝑠𝑒𝑠</m:t>
                        </m:r>
                      </m:sub>
                    </m:sSub>
                    <m:r>
                      <a:rPr lang="es-ES" sz="1500" b="0" i="1" smtClean="0">
                        <a:latin typeface="Cambria Math" panose="02040503050406030204" pitchFamily="18" charset="0"/>
                      </a:rPr>
                      <m:t>=2·</m:t>
                    </m:r>
                    <m:sSub>
                      <m:sSubPr>
                        <m:ctrlPr>
                          <a:rPr lang="es-ES" sz="1500" b="0" i="1" smtClean="0">
                            <a:latin typeface="Cambria Math" panose="02040503050406030204" pitchFamily="18" charset="0"/>
                          </a:rPr>
                        </m:ctrlPr>
                      </m:sSubPr>
                      <m:e>
                        <m:r>
                          <a:rPr lang="es-ES" sz="1500" b="0" i="1" smtClean="0">
                            <a:latin typeface="Cambria Math" panose="02040503050406030204" pitchFamily="18" charset="0"/>
                          </a:rPr>
                          <m:t>𝐴</m:t>
                        </m:r>
                      </m:e>
                      <m:sub>
                        <m:r>
                          <a:rPr lang="es-ES" sz="1500" b="0" i="1" smtClean="0">
                            <a:latin typeface="Cambria Math" panose="02040503050406030204" pitchFamily="18" charset="0"/>
                          </a:rPr>
                          <m:t>𝑏𝑎𝑠𝑒</m:t>
                        </m:r>
                      </m:sub>
                    </m:sSub>
                    <m:r>
                      <a:rPr lang="es-ES" sz="1500" b="0" i="1" smtClean="0">
                        <a:latin typeface="Cambria Math" panose="02040503050406030204" pitchFamily="18" charset="0"/>
                      </a:rPr>
                      <m:t>=31.6 </m:t>
                    </m:r>
                    <m:r>
                      <a:rPr lang="es-ES" sz="1500" b="0" i="1" smtClean="0">
                        <a:latin typeface="Cambria Math" panose="02040503050406030204" pitchFamily="18" charset="0"/>
                      </a:rPr>
                      <m:t>𝑐</m:t>
                    </m:r>
                    <m:sSup>
                      <m:sSupPr>
                        <m:ctrlPr>
                          <a:rPr lang="es-ES" sz="1500" b="0" i="1" smtClean="0">
                            <a:latin typeface="Cambria Math" panose="02040503050406030204" pitchFamily="18" charset="0"/>
                          </a:rPr>
                        </m:ctrlPr>
                      </m:sSupPr>
                      <m:e>
                        <m:r>
                          <a:rPr lang="es-ES" sz="1500" b="0" i="1" smtClean="0">
                            <a:latin typeface="Cambria Math" panose="02040503050406030204" pitchFamily="18" charset="0"/>
                          </a:rPr>
                          <m:t>𝑚</m:t>
                        </m:r>
                      </m:e>
                      <m:sup>
                        <m:r>
                          <a:rPr lang="es-ES" sz="1500" b="0" i="1" smtClean="0">
                            <a:latin typeface="Cambria Math" panose="02040503050406030204" pitchFamily="18" charset="0"/>
                          </a:rPr>
                          <m:t>2</m:t>
                        </m:r>
                      </m:sup>
                    </m:sSup>
                  </m:oMath>
                </a14:m>
                <a:endParaRPr lang="es-ES" sz="2200" dirty="0" smtClean="0"/>
              </a:p>
              <a:p>
                <a:endParaRPr lang="es-ES" sz="2200" dirty="0" smtClean="0"/>
              </a:p>
              <a:p>
                <a:r>
                  <a:rPr lang="es-ES" sz="2200" dirty="0" smtClean="0"/>
                  <a:t>¿Área lateral?</a:t>
                </a:r>
              </a:p>
              <a:p>
                <a:endParaRPr lang="es-ES" sz="2200" dirty="0"/>
              </a:p>
              <a:p>
                <a:r>
                  <a:rPr lang="es-ES" sz="1500" dirty="0" smtClean="0"/>
                  <a:t>Rectángulos: </a:t>
                </a:r>
                <a14:m>
                  <m:oMath xmlns:m="http://schemas.openxmlformats.org/officeDocument/2006/math">
                    <m:r>
                      <a:rPr lang="es-ES" sz="1500" i="1">
                        <a:latin typeface="Cambria Math" panose="02040503050406030204" pitchFamily="18" charset="0"/>
                      </a:rPr>
                      <m:t>𝐴</m:t>
                    </m:r>
                    <m:r>
                      <a:rPr lang="es-ES" sz="1500" b="0" i="1" smtClean="0">
                        <a:latin typeface="Cambria Math" panose="02040503050406030204" pitchFamily="18" charset="0"/>
                      </a:rPr>
                      <m:t>=</m:t>
                    </m:r>
                    <m:r>
                      <a:rPr lang="es-ES" sz="1500" b="0" i="1" smtClean="0">
                        <a:latin typeface="Cambria Math" panose="02040503050406030204" pitchFamily="18" charset="0"/>
                      </a:rPr>
                      <m:t>𝐵</m:t>
                    </m:r>
                    <m:r>
                      <a:rPr lang="es-ES" sz="1500" b="0" i="1" smtClean="0">
                        <a:latin typeface="Cambria Math" panose="02040503050406030204" pitchFamily="18" charset="0"/>
                      </a:rPr>
                      <m:t>·</m:t>
                    </m:r>
                    <m:r>
                      <a:rPr lang="es-ES" sz="1500" b="0" i="1" smtClean="0">
                        <a:latin typeface="Cambria Math" panose="02040503050406030204" pitchFamily="18" charset="0"/>
                      </a:rPr>
                      <m:t>h</m:t>
                    </m:r>
                    <m:r>
                      <a:rPr lang="es-ES" sz="1500" b="0" i="1" smtClean="0">
                        <a:latin typeface="Cambria Math" panose="02040503050406030204" pitchFamily="18" charset="0"/>
                      </a:rPr>
                      <m:t>=20·6=120</m:t>
                    </m:r>
                    <m:r>
                      <a:rPr lang="es-ES" sz="1500" b="0" i="1" smtClean="0">
                        <a:latin typeface="Cambria Math" panose="02040503050406030204" pitchFamily="18" charset="0"/>
                      </a:rPr>
                      <m:t>𝑐</m:t>
                    </m:r>
                    <m:sSup>
                      <m:sSupPr>
                        <m:ctrlPr>
                          <a:rPr lang="es-ES" sz="1500" b="0" i="1" smtClean="0">
                            <a:latin typeface="Cambria Math" panose="02040503050406030204" pitchFamily="18" charset="0"/>
                          </a:rPr>
                        </m:ctrlPr>
                      </m:sSupPr>
                      <m:e>
                        <m:r>
                          <a:rPr lang="es-ES" sz="1500" b="0" i="1" smtClean="0">
                            <a:latin typeface="Cambria Math" panose="02040503050406030204" pitchFamily="18" charset="0"/>
                          </a:rPr>
                          <m:t>𝑚</m:t>
                        </m:r>
                      </m:e>
                      <m:sup>
                        <m:r>
                          <a:rPr lang="es-ES" sz="1500" b="0" i="1" smtClean="0">
                            <a:latin typeface="Cambria Math" panose="02040503050406030204" pitchFamily="18" charset="0"/>
                          </a:rPr>
                          <m:t>2</m:t>
                        </m:r>
                      </m:sup>
                    </m:sSup>
                  </m:oMath>
                </a14:m>
                <a:endParaRPr lang="es-ES" sz="1500" dirty="0" smtClean="0"/>
              </a:p>
              <a:p>
                <a:r>
                  <a:rPr lang="es-ES" sz="1500" dirty="0" smtClean="0"/>
                  <a:t>Son 3: </a:t>
                </a:r>
                <a14:m>
                  <m:oMath xmlns:m="http://schemas.openxmlformats.org/officeDocument/2006/math">
                    <m:sSub>
                      <m:sSubPr>
                        <m:ctrlPr>
                          <a:rPr lang="es-ES" sz="1500" b="0" i="1" smtClean="0">
                            <a:latin typeface="Cambria Math" panose="02040503050406030204" pitchFamily="18" charset="0"/>
                          </a:rPr>
                        </m:ctrlPr>
                      </m:sSubPr>
                      <m:e>
                        <m:r>
                          <a:rPr lang="es-ES" sz="1500" i="1">
                            <a:latin typeface="Cambria Math" panose="02040503050406030204" pitchFamily="18" charset="0"/>
                          </a:rPr>
                          <m:t>𝐴</m:t>
                        </m:r>
                      </m:e>
                      <m:sub>
                        <m:r>
                          <a:rPr lang="es-ES" sz="1500" b="0" i="1" smtClean="0">
                            <a:latin typeface="Cambria Math" panose="02040503050406030204" pitchFamily="18" charset="0"/>
                          </a:rPr>
                          <m:t>𝑙𝑎𝑡𝑒𝑟𝑎𝑙</m:t>
                        </m:r>
                      </m:sub>
                    </m:sSub>
                    <m:r>
                      <a:rPr lang="es-ES" sz="1500" b="0" i="1" smtClean="0">
                        <a:latin typeface="Cambria Math" panose="02040503050406030204" pitchFamily="18" charset="0"/>
                      </a:rPr>
                      <m:t>=3·120=360 </m:t>
                    </m:r>
                    <m:r>
                      <a:rPr lang="es-ES" sz="1500" b="0" i="1" smtClean="0">
                        <a:latin typeface="Cambria Math" panose="02040503050406030204" pitchFamily="18" charset="0"/>
                      </a:rPr>
                      <m:t>𝑐</m:t>
                    </m:r>
                    <m:sSup>
                      <m:sSupPr>
                        <m:ctrlPr>
                          <a:rPr lang="es-ES" sz="1500" b="0" i="1" smtClean="0">
                            <a:latin typeface="Cambria Math" panose="02040503050406030204" pitchFamily="18" charset="0"/>
                          </a:rPr>
                        </m:ctrlPr>
                      </m:sSupPr>
                      <m:e>
                        <m:r>
                          <a:rPr lang="es-ES" sz="1500" b="0" i="1" smtClean="0">
                            <a:latin typeface="Cambria Math" panose="02040503050406030204" pitchFamily="18" charset="0"/>
                          </a:rPr>
                          <m:t>𝑚</m:t>
                        </m:r>
                      </m:e>
                      <m:sup>
                        <m:r>
                          <a:rPr lang="es-ES" sz="1500" b="0" i="1" smtClean="0">
                            <a:latin typeface="Cambria Math" panose="02040503050406030204" pitchFamily="18" charset="0"/>
                          </a:rPr>
                          <m:t>2</m:t>
                        </m:r>
                      </m:sup>
                    </m:sSup>
                  </m:oMath>
                </a14:m>
                <a:endParaRPr lang="es-ES" sz="1500" dirty="0" smtClean="0"/>
              </a:p>
              <a:p>
                <a:endParaRPr lang="es-ES" sz="1500" dirty="0"/>
              </a:p>
              <a:p>
                <a:r>
                  <a:rPr lang="es-ES" sz="2200" dirty="0"/>
                  <a:t>¿Área </a:t>
                </a:r>
                <a:r>
                  <a:rPr lang="es-ES" sz="2200" dirty="0" smtClean="0"/>
                  <a:t>total?</a:t>
                </a:r>
                <a:endParaRPr lang="es-ES" sz="2200" dirty="0"/>
              </a:p>
              <a:p>
                <a:endParaRPr lang="es-ES" sz="2200" dirty="0"/>
              </a:p>
              <a:p>
                <a:pPr/>
                <a14:m>
                  <m:oMathPara xmlns:m="http://schemas.openxmlformats.org/officeDocument/2006/math">
                    <m:oMathParaPr>
                      <m:jc m:val="centerGroup"/>
                    </m:oMathParaPr>
                    <m:oMath xmlns:m="http://schemas.openxmlformats.org/officeDocument/2006/math">
                      <m:sSub>
                        <m:sSubPr>
                          <m:ctrlPr>
                            <a:rPr lang="es-ES" sz="1500" b="0" i="1" smtClean="0">
                              <a:latin typeface="Cambria Math" panose="02040503050406030204" pitchFamily="18" charset="0"/>
                            </a:rPr>
                          </m:ctrlPr>
                        </m:sSubPr>
                        <m:e>
                          <m:r>
                            <a:rPr lang="es-ES" sz="1500" b="0" i="1" smtClean="0">
                              <a:latin typeface="Cambria Math" panose="02040503050406030204" pitchFamily="18" charset="0"/>
                            </a:rPr>
                            <m:t>𝐴</m:t>
                          </m:r>
                        </m:e>
                        <m:sub>
                          <m:r>
                            <a:rPr lang="es-ES" sz="1500" b="0" i="1" smtClean="0">
                              <a:latin typeface="Cambria Math" panose="02040503050406030204" pitchFamily="18" charset="0"/>
                            </a:rPr>
                            <m:t>𝑡𝑜𝑡𝑎𝑙</m:t>
                          </m:r>
                        </m:sub>
                      </m:sSub>
                      <m:r>
                        <a:rPr lang="es-ES" sz="1500" b="0" i="1" smtClean="0">
                          <a:latin typeface="Cambria Math" panose="02040503050406030204" pitchFamily="18" charset="0"/>
                        </a:rPr>
                        <m:t>=</m:t>
                      </m:r>
                      <m:sSub>
                        <m:sSubPr>
                          <m:ctrlPr>
                            <a:rPr lang="es-ES" sz="1500" b="0" i="1" smtClean="0">
                              <a:latin typeface="Cambria Math" panose="02040503050406030204" pitchFamily="18" charset="0"/>
                            </a:rPr>
                          </m:ctrlPr>
                        </m:sSubPr>
                        <m:e>
                          <m:r>
                            <a:rPr lang="es-ES" sz="1500" b="0" i="1" smtClean="0">
                              <a:latin typeface="Cambria Math" panose="02040503050406030204" pitchFamily="18" charset="0"/>
                            </a:rPr>
                            <m:t>𝐴</m:t>
                          </m:r>
                        </m:e>
                        <m:sub>
                          <m:r>
                            <a:rPr lang="es-ES" sz="1500" b="0" i="1" smtClean="0">
                              <a:latin typeface="Cambria Math" panose="02040503050406030204" pitchFamily="18" charset="0"/>
                            </a:rPr>
                            <m:t>𝑏𝑎𝑠𝑒𝑠</m:t>
                          </m:r>
                        </m:sub>
                      </m:sSub>
                      <m:r>
                        <a:rPr lang="es-ES" sz="1500" b="0" i="1" smtClean="0">
                          <a:latin typeface="Cambria Math" panose="02040503050406030204" pitchFamily="18" charset="0"/>
                        </a:rPr>
                        <m:t>+</m:t>
                      </m:r>
                      <m:sSub>
                        <m:sSubPr>
                          <m:ctrlPr>
                            <a:rPr lang="es-ES" sz="1500" b="0" i="1" smtClean="0">
                              <a:latin typeface="Cambria Math" panose="02040503050406030204" pitchFamily="18" charset="0"/>
                            </a:rPr>
                          </m:ctrlPr>
                        </m:sSubPr>
                        <m:e>
                          <m:r>
                            <a:rPr lang="es-ES" sz="1500" b="0" i="1" smtClean="0">
                              <a:latin typeface="Cambria Math" panose="02040503050406030204" pitchFamily="18" charset="0"/>
                            </a:rPr>
                            <m:t>𝐴</m:t>
                          </m:r>
                        </m:e>
                        <m:sub>
                          <m:r>
                            <a:rPr lang="es-ES" sz="1500" b="0" i="1" smtClean="0">
                              <a:latin typeface="Cambria Math" panose="02040503050406030204" pitchFamily="18" charset="0"/>
                            </a:rPr>
                            <m:t>𝑙𝑎𝑡𝑒𝑟𝑎𝑙</m:t>
                          </m:r>
                        </m:sub>
                      </m:sSub>
                      <m:r>
                        <a:rPr lang="es-ES" sz="1500" b="0" i="1" smtClean="0">
                          <a:latin typeface="Cambria Math" panose="02040503050406030204" pitchFamily="18" charset="0"/>
                        </a:rPr>
                        <m:t>=31.6+360=391.6 </m:t>
                      </m:r>
                      <m:r>
                        <a:rPr lang="es-ES" sz="1500" b="0" i="1" smtClean="0">
                          <a:latin typeface="Cambria Math" panose="02040503050406030204" pitchFamily="18" charset="0"/>
                        </a:rPr>
                        <m:t>𝑐</m:t>
                      </m:r>
                      <m:sSup>
                        <m:sSupPr>
                          <m:ctrlPr>
                            <a:rPr lang="es-ES" sz="1500" b="0" i="1" smtClean="0">
                              <a:latin typeface="Cambria Math" panose="02040503050406030204" pitchFamily="18" charset="0"/>
                            </a:rPr>
                          </m:ctrlPr>
                        </m:sSupPr>
                        <m:e>
                          <m:r>
                            <a:rPr lang="es-ES" sz="1500" b="0" i="1" smtClean="0">
                              <a:latin typeface="Cambria Math" panose="02040503050406030204" pitchFamily="18" charset="0"/>
                            </a:rPr>
                            <m:t>𝑚</m:t>
                          </m:r>
                        </m:e>
                        <m:sup>
                          <m:r>
                            <a:rPr lang="es-ES" sz="1500" b="0" i="1" smtClean="0">
                              <a:latin typeface="Cambria Math" panose="02040503050406030204" pitchFamily="18" charset="0"/>
                            </a:rPr>
                            <m:t>2</m:t>
                          </m:r>
                        </m:sup>
                      </m:sSup>
                    </m:oMath>
                  </m:oMathPara>
                </a14:m>
                <a:endParaRPr lang="es-ES" sz="1500" dirty="0"/>
              </a:p>
            </p:txBody>
          </p:sp>
        </mc:Choice>
        <mc:Fallback xmlns="">
          <p:sp>
            <p:nvSpPr>
              <p:cNvPr id="12" name="11 CuadroTexto"/>
              <p:cNvSpPr txBox="1">
                <a:spLocks noRot="1" noChangeAspect="1" noMove="1" noResize="1" noEditPoints="1" noAdjustHandles="1" noChangeArrowheads="1" noChangeShapeType="1" noTextEdit="1"/>
              </p:cNvSpPr>
              <p:nvPr/>
            </p:nvSpPr>
            <p:spPr>
              <a:xfrm>
                <a:off x="4205256" y="1643896"/>
                <a:ext cx="4652992" cy="4409284"/>
              </a:xfrm>
              <a:prstGeom prst="rect">
                <a:avLst/>
              </a:prstGeom>
              <a:blipFill rotWithShape="0">
                <a:blip r:embed="rId3"/>
                <a:stretch>
                  <a:fillRect l="-1704" t="-1107"/>
                </a:stretch>
              </a:blipFill>
            </p:spPr>
            <p:txBody>
              <a:bodyPr/>
              <a:lstStyle/>
              <a:p>
                <a:r>
                  <a:rPr lang="es-ES">
                    <a:noFill/>
                  </a:rPr>
                  <a:t> </a:t>
                </a:r>
              </a:p>
            </p:txBody>
          </p:sp>
        </mc:Fallback>
      </mc:AlternateContent>
      <p:sp>
        <p:nvSpPr>
          <p:cNvPr id="5" name="4 Rectángulo"/>
          <p:cNvSpPr/>
          <p:nvPr/>
        </p:nvSpPr>
        <p:spPr>
          <a:xfrm>
            <a:off x="357158" y="142852"/>
            <a:ext cx="7200000" cy="36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ctángulo"/>
          <p:cNvSpPr/>
          <p:nvPr/>
        </p:nvSpPr>
        <p:spPr>
          <a:xfrm>
            <a:off x="357158" y="142852"/>
            <a:ext cx="2160000" cy="36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7" name="Picture 8" descr="G:\Mirabal 1213\_ 3ºEV\2ºESO\Gif\hipn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cxnSp>
        <p:nvCxnSpPr>
          <p:cNvPr id="9" name="8 Conector recto de flecha"/>
          <p:cNvCxnSpPr/>
          <p:nvPr/>
        </p:nvCxnSpPr>
        <p:spPr>
          <a:xfrm rot="5400000">
            <a:off x="1964513" y="2536025"/>
            <a:ext cx="928694" cy="1588"/>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9 Conector recto de flecha"/>
          <p:cNvCxnSpPr/>
          <p:nvPr/>
        </p:nvCxnSpPr>
        <p:spPr>
          <a:xfrm rot="5400000">
            <a:off x="2036745" y="4106867"/>
            <a:ext cx="2214578" cy="1588"/>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13" name="12 CuadroTexto"/>
          <p:cNvSpPr txBox="1"/>
          <p:nvPr/>
        </p:nvSpPr>
        <p:spPr>
          <a:xfrm>
            <a:off x="2720841" y="2285992"/>
            <a:ext cx="681597" cy="369332"/>
          </a:xfrm>
          <a:prstGeom prst="rect">
            <a:avLst/>
          </a:prstGeom>
          <a:noFill/>
        </p:spPr>
        <p:txBody>
          <a:bodyPr wrap="none" rtlCol="0">
            <a:spAutoFit/>
          </a:bodyPr>
          <a:lstStyle/>
          <a:p>
            <a:r>
              <a:rPr lang="es-ES" dirty="0" smtClean="0"/>
              <a:t>6 cm</a:t>
            </a:r>
            <a:endParaRPr lang="es-ES" dirty="0"/>
          </a:p>
        </p:txBody>
      </p:sp>
      <p:sp>
        <p:nvSpPr>
          <p:cNvPr id="14" name="13 CuadroTexto"/>
          <p:cNvSpPr txBox="1"/>
          <p:nvPr/>
        </p:nvSpPr>
        <p:spPr>
          <a:xfrm>
            <a:off x="3214678" y="3857628"/>
            <a:ext cx="803425" cy="369332"/>
          </a:xfrm>
          <a:prstGeom prst="rect">
            <a:avLst/>
          </a:prstGeom>
          <a:noFill/>
        </p:spPr>
        <p:txBody>
          <a:bodyPr wrap="none" rtlCol="0">
            <a:spAutoFit/>
          </a:bodyPr>
          <a:lstStyle/>
          <a:p>
            <a:r>
              <a:rPr lang="es-ES" dirty="0" smtClean="0"/>
              <a:t>20 cm</a:t>
            </a:r>
            <a:endParaRPr lang="es-ES" dirty="0"/>
          </a:p>
        </p:txBody>
      </p:sp>
      <p:sp>
        <p:nvSpPr>
          <p:cNvPr id="17" name="Rectángulo 16"/>
          <p:cNvSpPr/>
          <p:nvPr/>
        </p:nvSpPr>
        <p:spPr>
          <a:xfrm>
            <a:off x="5178040" y="2420889"/>
            <a:ext cx="114040"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a:off x="5652120" y="2420889"/>
            <a:ext cx="114040"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p:cNvSpPr/>
          <p:nvPr/>
        </p:nvSpPr>
        <p:spPr>
          <a:xfrm>
            <a:off x="6076268" y="2420889"/>
            <a:ext cx="114040"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p:cNvSpPr/>
          <p:nvPr/>
        </p:nvSpPr>
        <p:spPr>
          <a:xfrm>
            <a:off x="6936106" y="2420889"/>
            <a:ext cx="732238"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Rectángulo 21"/>
          <p:cNvSpPr/>
          <p:nvPr/>
        </p:nvSpPr>
        <p:spPr>
          <a:xfrm>
            <a:off x="5614739" y="2578904"/>
            <a:ext cx="253405" cy="421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ángulo 22"/>
          <p:cNvSpPr/>
          <p:nvPr/>
        </p:nvSpPr>
        <p:spPr>
          <a:xfrm>
            <a:off x="6076268" y="2578904"/>
            <a:ext cx="367940" cy="421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ángulo 23"/>
          <p:cNvSpPr/>
          <p:nvPr/>
        </p:nvSpPr>
        <p:spPr>
          <a:xfrm>
            <a:off x="6631361" y="2578904"/>
            <a:ext cx="809703" cy="421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Rectángulo 25"/>
          <p:cNvSpPr/>
          <p:nvPr/>
        </p:nvSpPr>
        <p:spPr>
          <a:xfrm>
            <a:off x="6017254" y="3131164"/>
            <a:ext cx="215626" cy="336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Rectángulo 26"/>
          <p:cNvSpPr/>
          <p:nvPr/>
        </p:nvSpPr>
        <p:spPr>
          <a:xfrm>
            <a:off x="7035698" y="3131164"/>
            <a:ext cx="749418" cy="336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p:cNvSpPr/>
          <p:nvPr/>
        </p:nvSpPr>
        <p:spPr>
          <a:xfrm>
            <a:off x="5788035" y="4358753"/>
            <a:ext cx="444845" cy="2495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29"/>
          <p:cNvSpPr/>
          <p:nvPr/>
        </p:nvSpPr>
        <p:spPr>
          <a:xfrm>
            <a:off x="6435566" y="4402025"/>
            <a:ext cx="500540" cy="2062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ángulo 30"/>
          <p:cNvSpPr/>
          <p:nvPr/>
        </p:nvSpPr>
        <p:spPr>
          <a:xfrm>
            <a:off x="7138791" y="4402025"/>
            <a:ext cx="676867" cy="2062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ángulo 32"/>
          <p:cNvSpPr/>
          <p:nvPr/>
        </p:nvSpPr>
        <p:spPr>
          <a:xfrm>
            <a:off x="4661460" y="4628787"/>
            <a:ext cx="101902" cy="188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ctángulo 33"/>
          <p:cNvSpPr/>
          <p:nvPr/>
        </p:nvSpPr>
        <p:spPr>
          <a:xfrm>
            <a:off x="5741440" y="4628787"/>
            <a:ext cx="630759" cy="196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Rectángulo 34"/>
          <p:cNvSpPr/>
          <p:nvPr/>
        </p:nvSpPr>
        <p:spPr>
          <a:xfrm>
            <a:off x="6538964" y="4643627"/>
            <a:ext cx="811313" cy="1819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Rectángulo 36"/>
          <p:cNvSpPr/>
          <p:nvPr/>
        </p:nvSpPr>
        <p:spPr>
          <a:xfrm>
            <a:off x="5056831" y="5731548"/>
            <a:ext cx="1387377" cy="2556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Rectángulo 37"/>
          <p:cNvSpPr/>
          <p:nvPr/>
        </p:nvSpPr>
        <p:spPr>
          <a:xfrm>
            <a:off x="6685837" y="5717840"/>
            <a:ext cx="982508" cy="248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Rectángulo 38"/>
          <p:cNvSpPr/>
          <p:nvPr/>
        </p:nvSpPr>
        <p:spPr>
          <a:xfrm>
            <a:off x="7840938" y="5706376"/>
            <a:ext cx="982508" cy="248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ctángulo 35"/>
          <p:cNvSpPr/>
          <p:nvPr/>
        </p:nvSpPr>
        <p:spPr>
          <a:xfrm>
            <a:off x="4211959" y="5032986"/>
            <a:ext cx="4646289" cy="1020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Rectángulo 31"/>
          <p:cNvSpPr/>
          <p:nvPr/>
        </p:nvSpPr>
        <p:spPr>
          <a:xfrm>
            <a:off x="4205256" y="4628787"/>
            <a:ext cx="4652991" cy="1438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Rectángulo 27"/>
          <p:cNvSpPr/>
          <p:nvPr/>
        </p:nvSpPr>
        <p:spPr>
          <a:xfrm>
            <a:off x="4205256" y="3718812"/>
            <a:ext cx="4659694" cy="2325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Rectángulo 24"/>
          <p:cNvSpPr/>
          <p:nvPr/>
        </p:nvSpPr>
        <p:spPr>
          <a:xfrm>
            <a:off x="4239451" y="3048701"/>
            <a:ext cx="4632202" cy="3018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20"/>
          <p:cNvSpPr/>
          <p:nvPr/>
        </p:nvSpPr>
        <p:spPr>
          <a:xfrm>
            <a:off x="4219990" y="2578904"/>
            <a:ext cx="4651663" cy="34984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ppt_x"/>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8"/>
                                        </p:tgtEl>
                                        <p:attrNameLst>
                                          <p:attrName>ppt_x</p:attrName>
                                        </p:attrNameLst>
                                      </p:cBhvr>
                                      <p:tavLst>
                                        <p:tav tm="0">
                                          <p:val>
                                            <p:strVal val="ppt_x"/>
                                          </p:val>
                                        </p:tav>
                                        <p:tav tm="100000">
                                          <p:val>
                                            <p:strVal val="ppt_x"/>
                                          </p:val>
                                        </p:tav>
                                      </p:tavLst>
                                    </p:anim>
                                    <p:anim calcmode="lin" valueType="num">
                                      <p:cBhvr additive="base">
                                        <p:cTn id="13" dur="500"/>
                                        <p:tgtEl>
                                          <p:spTgt spid="18"/>
                                        </p:tgtEl>
                                        <p:attrNameLst>
                                          <p:attrName>ppt_y</p:attrName>
                                        </p:attrNameLst>
                                      </p:cBhvr>
                                      <p:tavLst>
                                        <p:tav tm="0">
                                          <p:val>
                                            <p:strVal val="ppt_y"/>
                                          </p:val>
                                        </p:tav>
                                        <p:tav tm="100000">
                                          <p:val>
                                            <p:strVal val="1+ppt_h/2"/>
                                          </p:val>
                                        </p:tav>
                                      </p:tavLst>
                                    </p:anim>
                                    <p:set>
                                      <p:cBhvr>
                                        <p:cTn id="14" dur="1" fill="hold">
                                          <p:stCondLst>
                                            <p:cond delay="499"/>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9"/>
                                        </p:tgtEl>
                                        <p:attrNameLst>
                                          <p:attrName>ppt_x</p:attrName>
                                        </p:attrNameLst>
                                      </p:cBhvr>
                                      <p:tavLst>
                                        <p:tav tm="0">
                                          <p:val>
                                            <p:strVal val="ppt_x"/>
                                          </p:val>
                                        </p:tav>
                                        <p:tav tm="100000">
                                          <p:val>
                                            <p:strVal val="ppt_x"/>
                                          </p:val>
                                        </p:tav>
                                      </p:tavLst>
                                    </p:anim>
                                    <p:anim calcmode="lin" valueType="num">
                                      <p:cBhvr additive="base">
                                        <p:cTn id="19" dur="500"/>
                                        <p:tgtEl>
                                          <p:spTgt spid="19"/>
                                        </p:tgtEl>
                                        <p:attrNameLst>
                                          <p:attrName>ppt_y</p:attrName>
                                        </p:attrNameLst>
                                      </p:cBhvr>
                                      <p:tavLst>
                                        <p:tav tm="0">
                                          <p:val>
                                            <p:strVal val="ppt_y"/>
                                          </p:val>
                                        </p:tav>
                                        <p:tav tm="100000">
                                          <p:val>
                                            <p:strVal val="1+ppt_h/2"/>
                                          </p:val>
                                        </p:tav>
                                      </p:tavLst>
                                    </p:anim>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20"/>
                                        </p:tgtEl>
                                        <p:attrNameLst>
                                          <p:attrName>ppt_x</p:attrName>
                                        </p:attrNameLst>
                                      </p:cBhvr>
                                      <p:tavLst>
                                        <p:tav tm="0">
                                          <p:val>
                                            <p:strVal val="ppt_x"/>
                                          </p:val>
                                        </p:tav>
                                        <p:tav tm="100000">
                                          <p:val>
                                            <p:strVal val="ppt_x"/>
                                          </p:val>
                                        </p:tav>
                                      </p:tavLst>
                                    </p:anim>
                                    <p:anim calcmode="lin" valueType="num">
                                      <p:cBhvr additive="base">
                                        <p:cTn id="25" dur="500"/>
                                        <p:tgtEl>
                                          <p:spTgt spid="20"/>
                                        </p:tgtEl>
                                        <p:attrNameLst>
                                          <p:attrName>ppt_y</p:attrName>
                                        </p:attrNameLst>
                                      </p:cBhvr>
                                      <p:tavLst>
                                        <p:tav tm="0">
                                          <p:val>
                                            <p:strVal val="ppt_y"/>
                                          </p:val>
                                        </p:tav>
                                        <p:tav tm="100000">
                                          <p:val>
                                            <p:strVal val="1+ppt_h/2"/>
                                          </p:val>
                                        </p:tav>
                                      </p:tavLst>
                                    </p:anim>
                                    <p:set>
                                      <p:cBhvr>
                                        <p:cTn id="26" dur="1" fill="hold">
                                          <p:stCondLst>
                                            <p:cond delay="499"/>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21"/>
                                        </p:tgtEl>
                                        <p:attrNameLst>
                                          <p:attrName>ppt_x</p:attrName>
                                        </p:attrNameLst>
                                      </p:cBhvr>
                                      <p:tavLst>
                                        <p:tav tm="0">
                                          <p:val>
                                            <p:strVal val="ppt_x"/>
                                          </p:val>
                                        </p:tav>
                                        <p:tav tm="100000">
                                          <p:val>
                                            <p:strVal val="ppt_x"/>
                                          </p:val>
                                        </p:tav>
                                      </p:tavLst>
                                    </p:anim>
                                    <p:anim calcmode="lin" valueType="num">
                                      <p:cBhvr additive="base">
                                        <p:cTn id="31" dur="500"/>
                                        <p:tgtEl>
                                          <p:spTgt spid="21"/>
                                        </p:tgtEl>
                                        <p:attrNameLst>
                                          <p:attrName>ppt_y</p:attrName>
                                        </p:attrNameLst>
                                      </p:cBhvr>
                                      <p:tavLst>
                                        <p:tav tm="0">
                                          <p:val>
                                            <p:strVal val="ppt_y"/>
                                          </p:val>
                                        </p:tav>
                                        <p:tav tm="100000">
                                          <p:val>
                                            <p:strVal val="1+ppt_h/2"/>
                                          </p:val>
                                        </p:tav>
                                      </p:tavLst>
                                    </p:anim>
                                    <p:set>
                                      <p:cBhvr>
                                        <p:cTn id="32" dur="1" fill="hold">
                                          <p:stCondLst>
                                            <p:cond delay="499"/>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22"/>
                                        </p:tgtEl>
                                        <p:attrNameLst>
                                          <p:attrName>ppt_x</p:attrName>
                                        </p:attrNameLst>
                                      </p:cBhvr>
                                      <p:tavLst>
                                        <p:tav tm="0">
                                          <p:val>
                                            <p:strVal val="ppt_x"/>
                                          </p:val>
                                        </p:tav>
                                        <p:tav tm="100000">
                                          <p:val>
                                            <p:strVal val="ppt_x"/>
                                          </p:val>
                                        </p:tav>
                                      </p:tavLst>
                                    </p:anim>
                                    <p:anim calcmode="lin" valueType="num">
                                      <p:cBhvr additive="base">
                                        <p:cTn id="37" dur="500"/>
                                        <p:tgtEl>
                                          <p:spTgt spid="22"/>
                                        </p:tgtEl>
                                        <p:attrNameLst>
                                          <p:attrName>ppt_y</p:attrName>
                                        </p:attrNameLst>
                                      </p:cBhvr>
                                      <p:tavLst>
                                        <p:tav tm="0">
                                          <p:val>
                                            <p:strVal val="ppt_y"/>
                                          </p:val>
                                        </p:tav>
                                        <p:tav tm="100000">
                                          <p:val>
                                            <p:strVal val="1+ppt_h/2"/>
                                          </p:val>
                                        </p:tav>
                                      </p:tavLst>
                                    </p:anim>
                                    <p:set>
                                      <p:cBhvr>
                                        <p:cTn id="38" dur="1" fill="hold">
                                          <p:stCondLst>
                                            <p:cond delay="499"/>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23"/>
                                        </p:tgtEl>
                                        <p:attrNameLst>
                                          <p:attrName>ppt_x</p:attrName>
                                        </p:attrNameLst>
                                      </p:cBhvr>
                                      <p:tavLst>
                                        <p:tav tm="0">
                                          <p:val>
                                            <p:strVal val="ppt_x"/>
                                          </p:val>
                                        </p:tav>
                                        <p:tav tm="100000">
                                          <p:val>
                                            <p:strVal val="ppt_x"/>
                                          </p:val>
                                        </p:tav>
                                      </p:tavLst>
                                    </p:anim>
                                    <p:anim calcmode="lin" valueType="num">
                                      <p:cBhvr additive="base">
                                        <p:cTn id="43" dur="500"/>
                                        <p:tgtEl>
                                          <p:spTgt spid="23"/>
                                        </p:tgtEl>
                                        <p:attrNameLst>
                                          <p:attrName>ppt_y</p:attrName>
                                        </p:attrNameLst>
                                      </p:cBhvr>
                                      <p:tavLst>
                                        <p:tav tm="0">
                                          <p:val>
                                            <p:strVal val="ppt_y"/>
                                          </p:val>
                                        </p:tav>
                                        <p:tav tm="100000">
                                          <p:val>
                                            <p:strVal val="1+ppt_h/2"/>
                                          </p:val>
                                        </p:tav>
                                      </p:tavLst>
                                    </p:anim>
                                    <p:set>
                                      <p:cBhvr>
                                        <p:cTn id="44" dur="1" fill="hold">
                                          <p:stCondLst>
                                            <p:cond delay="499"/>
                                          </p:stCondLst>
                                        </p:cTn>
                                        <p:tgtEl>
                                          <p:spTgt spid="2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0" nodeType="clickEffect">
                                  <p:stCondLst>
                                    <p:cond delay="0"/>
                                  </p:stCondLst>
                                  <p:childTnLst>
                                    <p:anim calcmode="lin" valueType="num">
                                      <p:cBhvr additive="base">
                                        <p:cTn id="48" dur="500"/>
                                        <p:tgtEl>
                                          <p:spTgt spid="24"/>
                                        </p:tgtEl>
                                        <p:attrNameLst>
                                          <p:attrName>ppt_x</p:attrName>
                                        </p:attrNameLst>
                                      </p:cBhvr>
                                      <p:tavLst>
                                        <p:tav tm="0">
                                          <p:val>
                                            <p:strVal val="ppt_x"/>
                                          </p:val>
                                        </p:tav>
                                        <p:tav tm="100000">
                                          <p:val>
                                            <p:strVal val="ppt_x"/>
                                          </p:val>
                                        </p:tav>
                                      </p:tavLst>
                                    </p:anim>
                                    <p:anim calcmode="lin" valueType="num">
                                      <p:cBhvr additive="base">
                                        <p:cTn id="49" dur="500"/>
                                        <p:tgtEl>
                                          <p:spTgt spid="24"/>
                                        </p:tgtEl>
                                        <p:attrNameLst>
                                          <p:attrName>ppt_y</p:attrName>
                                        </p:attrNameLst>
                                      </p:cBhvr>
                                      <p:tavLst>
                                        <p:tav tm="0">
                                          <p:val>
                                            <p:strVal val="ppt_y"/>
                                          </p:val>
                                        </p:tav>
                                        <p:tav tm="100000">
                                          <p:val>
                                            <p:strVal val="1+ppt_h/2"/>
                                          </p:val>
                                        </p:tav>
                                      </p:tavLst>
                                    </p:anim>
                                    <p:set>
                                      <p:cBhvr>
                                        <p:cTn id="50" dur="1" fill="hold">
                                          <p:stCondLst>
                                            <p:cond delay="499"/>
                                          </p:stCondLst>
                                        </p:cTn>
                                        <p:tgtEl>
                                          <p:spTgt spid="2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25"/>
                                        </p:tgtEl>
                                        <p:attrNameLst>
                                          <p:attrName>ppt_x</p:attrName>
                                        </p:attrNameLst>
                                      </p:cBhvr>
                                      <p:tavLst>
                                        <p:tav tm="0">
                                          <p:val>
                                            <p:strVal val="ppt_x"/>
                                          </p:val>
                                        </p:tav>
                                        <p:tav tm="100000">
                                          <p:val>
                                            <p:strVal val="ppt_x"/>
                                          </p:val>
                                        </p:tav>
                                      </p:tavLst>
                                    </p:anim>
                                    <p:anim calcmode="lin" valueType="num">
                                      <p:cBhvr additive="base">
                                        <p:cTn id="55" dur="500"/>
                                        <p:tgtEl>
                                          <p:spTgt spid="25"/>
                                        </p:tgtEl>
                                        <p:attrNameLst>
                                          <p:attrName>ppt_y</p:attrName>
                                        </p:attrNameLst>
                                      </p:cBhvr>
                                      <p:tavLst>
                                        <p:tav tm="0">
                                          <p:val>
                                            <p:strVal val="ppt_y"/>
                                          </p:val>
                                        </p:tav>
                                        <p:tav tm="100000">
                                          <p:val>
                                            <p:strVal val="1+ppt_h/2"/>
                                          </p:val>
                                        </p:tav>
                                      </p:tavLst>
                                    </p:anim>
                                    <p:set>
                                      <p:cBhvr>
                                        <p:cTn id="56" dur="1" fill="hold">
                                          <p:stCondLst>
                                            <p:cond delay="499"/>
                                          </p:stCondLst>
                                        </p:cTn>
                                        <p:tgtEl>
                                          <p:spTgt spid="2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0" nodeType="clickEffect">
                                  <p:stCondLst>
                                    <p:cond delay="0"/>
                                  </p:stCondLst>
                                  <p:childTnLst>
                                    <p:anim calcmode="lin" valueType="num">
                                      <p:cBhvr additive="base">
                                        <p:cTn id="60" dur="500"/>
                                        <p:tgtEl>
                                          <p:spTgt spid="26"/>
                                        </p:tgtEl>
                                        <p:attrNameLst>
                                          <p:attrName>ppt_x</p:attrName>
                                        </p:attrNameLst>
                                      </p:cBhvr>
                                      <p:tavLst>
                                        <p:tav tm="0">
                                          <p:val>
                                            <p:strVal val="ppt_x"/>
                                          </p:val>
                                        </p:tav>
                                        <p:tav tm="100000">
                                          <p:val>
                                            <p:strVal val="ppt_x"/>
                                          </p:val>
                                        </p:tav>
                                      </p:tavLst>
                                    </p:anim>
                                    <p:anim calcmode="lin" valueType="num">
                                      <p:cBhvr additive="base">
                                        <p:cTn id="61" dur="500"/>
                                        <p:tgtEl>
                                          <p:spTgt spid="26"/>
                                        </p:tgtEl>
                                        <p:attrNameLst>
                                          <p:attrName>ppt_y</p:attrName>
                                        </p:attrNameLst>
                                      </p:cBhvr>
                                      <p:tavLst>
                                        <p:tav tm="0">
                                          <p:val>
                                            <p:strVal val="ppt_y"/>
                                          </p:val>
                                        </p:tav>
                                        <p:tav tm="100000">
                                          <p:val>
                                            <p:strVal val="1+ppt_h/2"/>
                                          </p:val>
                                        </p:tav>
                                      </p:tavLst>
                                    </p:anim>
                                    <p:set>
                                      <p:cBhvr>
                                        <p:cTn id="62" dur="1" fill="hold">
                                          <p:stCondLst>
                                            <p:cond delay="499"/>
                                          </p:stCondLst>
                                        </p:cTn>
                                        <p:tgtEl>
                                          <p:spTgt spid="2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0" nodeType="clickEffect">
                                  <p:stCondLst>
                                    <p:cond delay="0"/>
                                  </p:stCondLst>
                                  <p:childTnLst>
                                    <p:anim calcmode="lin" valueType="num">
                                      <p:cBhvr additive="base">
                                        <p:cTn id="66" dur="500"/>
                                        <p:tgtEl>
                                          <p:spTgt spid="27"/>
                                        </p:tgtEl>
                                        <p:attrNameLst>
                                          <p:attrName>ppt_x</p:attrName>
                                        </p:attrNameLst>
                                      </p:cBhvr>
                                      <p:tavLst>
                                        <p:tav tm="0">
                                          <p:val>
                                            <p:strVal val="ppt_x"/>
                                          </p:val>
                                        </p:tav>
                                        <p:tav tm="100000">
                                          <p:val>
                                            <p:strVal val="ppt_x"/>
                                          </p:val>
                                        </p:tav>
                                      </p:tavLst>
                                    </p:anim>
                                    <p:anim calcmode="lin" valueType="num">
                                      <p:cBhvr additive="base">
                                        <p:cTn id="67" dur="500"/>
                                        <p:tgtEl>
                                          <p:spTgt spid="27"/>
                                        </p:tgtEl>
                                        <p:attrNameLst>
                                          <p:attrName>ppt_y</p:attrName>
                                        </p:attrNameLst>
                                      </p:cBhvr>
                                      <p:tavLst>
                                        <p:tav tm="0">
                                          <p:val>
                                            <p:strVal val="ppt_y"/>
                                          </p:val>
                                        </p:tav>
                                        <p:tav tm="100000">
                                          <p:val>
                                            <p:strVal val="1+ppt_h/2"/>
                                          </p:val>
                                        </p:tav>
                                      </p:tavLst>
                                    </p:anim>
                                    <p:set>
                                      <p:cBhvr>
                                        <p:cTn id="68" dur="1" fill="hold">
                                          <p:stCondLst>
                                            <p:cond delay="499"/>
                                          </p:stCondLst>
                                        </p:cTn>
                                        <p:tgtEl>
                                          <p:spTgt spid="27"/>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xit" presetSubtype="4" fill="hold" grpId="0" nodeType="clickEffect">
                                  <p:stCondLst>
                                    <p:cond delay="0"/>
                                  </p:stCondLst>
                                  <p:childTnLst>
                                    <p:anim calcmode="lin" valueType="num">
                                      <p:cBhvr additive="base">
                                        <p:cTn id="72" dur="500"/>
                                        <p:tgtEl>
                                          <p:spTgt spid="28"/>
                                        </p:tgtEl>
                                        <p:attrNameLst>
                                          <p:attrName>ppt_x</p:attrName>
                                        </p:attrNameLst>
                                      </p:cBhvr>
                                      <p:tavLst>
                                        <p:tav tm="0">
                                          <p:val>
                                            <p:strVal val="ppt_x"/>
                                          </p:val>
                                        </p:tav>
                                        <p:tav tm="100000">
                                          <p:val>
                                            <p:strVal val="ppt_x"/>
                                          </p:val>
                                        </p:tav>
                                      </p:tavLst>
                                    </p:anim>
                                    <p:anim calcmode="lin" valueType="num">
                                      <p:cBhvr additive="base">
                                        <p:cTn id="73" dur="500"/>
                                        <p:tgtEl>
                                          <p:spTgt spid="28"/>
                                        </p:tgtEl>
                                        <p:attrNameLst>
                                          <p:attrName>ppt_y</p:attrName>
                                        </p:attrNameLst>
                                      </p:cBhvr>
                                      <p:tavLst>
                                        <p:tav tm="0">
                                          <p:val>
                                            <p:strVal val="ppt_y"/>
                                          </p:val>
                                        </p:tav>
                                        <p:tav tm="100000">
                                          <p:val>
                                            <p:strVal val="1+ppt_h/2"/>
                                          </p:val>
                                        </p:tav>
                                      </p:tavLst>
                                    </p:anim>
                                    <p:set>
                                      <p:cBhvr>
                                        <p:cTn id="74" dur="1" fill="hold">
                                          <p:stCondLst>
                                            <p:cond delay="499"/>
                                          </p:stCondLst>
                                        </p:cTn>
                                        <p:tgtEl>
                                          <p:spTgt spid="2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 presetClass="exit" presetSubtype="4" fill="hold" grpId="0" nodeType="clickEffect">
                                  <p:stCondLst>
                                    <p:cond delay="0"/>
                                  </p:stCondLst>
                                  <p:childTnLst>
                                    <p:anim calcmode="lin" valueType="num">
                                      <p:cBhvr additive="base">
                                        <p:cTn id="78" dur="500"/>
                                        <p:tgtEl>
                                          <p:spTgt spid="29"/>
                                        </p:tgtEl>
                                        <p:attrNameLst>
                                          <p:attrName>ppt_x</p:attrName>
                                        </p:attrNameLst>
                                      </p:cBhvr>
                                      <p:tavLst>
                                        <p:tav tm="0">
                                          <p:val>
                                            <p:strVal val="ppt_x"/>
                                          </p:val>
                                        </p:tav>
                                        <p:tav tm="100000">
                                          <p:val>
                                            <p:strVal val="ppt_x"/>
                                          </p:val>
                                        </p:tav>
                                      </p:tavLst>
                                    </p:anim>
                                    <p:anim calcmode="lin" valueType="num">
                                      <p:cBhvr additive="base">
                                        <p:cTn id="79" dur="500"/>
                                        <p:tgtEl>
                                          <p:spTgt spid="29"/>
                                        </p:tgtEl>
                                        <p:attrNameLst>
                                          <p:attrName>ppt_y</p:attrName>
                                        </p:attrNameLst>
                                      </p:cBhvr>
                                      <p:tavLst>
                                        <p:tav tm="0">
                                          <p:val>
                                            <p:strVal val="ppt_y"/>
                                          </p:val>
                                        </p:tav>
                                        <p:tav tm="100000">
                                          <p:val>
                                            <p:strVal val="1+ppt_h/2"/>
                                          </p:val>
                                        </p:tav>
                                      </p:tavLst>
                                    </p:anim>
                                    <p:set>
                                      <p:cBhvr>
                                        <p:cTn id="80" dur="1" fill="hold">
                                          <p:stCondLst>
                                            <p:cond delay="499"/>
                                          </p:stCondLst>
                                        </p:cTn>
                                        <p:tgtEl>
                                          <p:spTgt spid="29"/>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xit" presetSubtype="4" fill="hold" grpId="0" nodeType="clickEffect">
                                  <p:stCondLst>
                                    <p:cond delay="0"/>
                                  </p:stCondLst>
                                  <p:childTnLst>
                                    <p:anim calcmode="lin" valueType="num">
                                      <p:cBhvr additive="base">
                                        <p:cTn id="84" dur="500"/>
                                        <p:tgtEl>
                                          <p:spTgt spid="30"/>
                                        </p:tgtEl>
                                        <p:attrNameLst>
                                          <p:attrName>ppt_x</p:attrName>
                                        </p:attrNameLst>
                                      </p:cBhvr>
                                      <p:tavLst>
                                        <p:tav tm="0">
                                          <p:val>
                                            <p:strVal val="ppt_x"/>
                                          </p:val>
                                        </p:tav>
                                        <p:tav tm="100000">
                                          <p:val>
                                            <p:strVal val="ppt_x"/>
                                          </p:val>
                                        </p:tav>
                                      </p:tavLst>
                                    </p:anim>
                                    <p:anim calcmode="lin" valueType="num">
                                      <p:cBhvr additive="base">
                                        <p:cTn id="85" dur="500"/>
                                        <p:tgtEl>
                                          <p:spTgt spid="30"/>
                                        </p:tgtEl>
                                        <p:attrNameLst>
                                          <p:attrName>ppt_y</p:attrName>
                                        </p:attrNameLst>
                                      </p:cBhvr>
                                      <p:tavLst>
                                        <p:tav tm="0">
                                          <p:val>
                                            <p:strVal val="ppt_y"/>
                                          </p:val>
                                        </p:tav>
                                        <p:tav tm="100000">
                                          <p:val>
                                            <p:strVal val="1+ppt_h/2"/>
                                          </p:val>
                                        </p:tav>
                                      </p:tavLst>
                                    </p:anim>
                                    <p:set>
                                      <p:cBhvr>
                                        <p:cTn id="86" dur="1" fill="hold">
                                          <p:stCondLst>
                                            <p:cond delay="499"/>
                                          </p:stCondLst>
                                        </p:cTn>
                                        <p:tgtEl>
                                          <p:spTgt spid="3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 presetClass="exit" presetSubtype="4" fill="hold" grpId="0" nodeType="clickEffect">
                                  <p:stCondLst>
                                    <p:cond delay="0"/>
                                  </p:stCondLst>
                                  <p:childTnLst>
                                    <p:anim calcmode="lin" valueType="num">
                                      <p:cBhvr additive="base">
                                        <p:cTn id="90" dur="500"/>
                                        <p:tgtEl>
                                          <p:spTgt spid="31"/>
                                        </p:tgtEl>
                                        <p:attrNameLst>
                                          <p:attrName>ppt_x</p:attrName>
                                        </p:attrNameLst>
                                      </p:cBhvr>
                                      <p:tavLst>
                                        <p:tav tm="0">
                                          <p:val>
                                            <p:strVal val="ppt_x"/>
                                          </p:val>
                                        </p:tav>
                                        <p:tav tm="100000">
                                          <p:val>
                                            <p:strVal val="ppt_x"/>
                                          </p:val>
                                        </p:tav>
                                      </p:tavLst>
                                    </p:anim>
                                    <p:anim calcmode="lin" valueType="num">
                                      <p:cBhvr additive="base">
                                        <p:cTn id="91" dur="500"/>
                                        <p:tgtEl>
                                          <p:spTgt spid="31"/>
                                        </p:tgtEl>
                                        <p:attrNameLst>
                                          <p:attrName>ppt_y</p:attrName>
                                        </p:attrNameLst>
                                      </p:cBhvr>
                                      <p:tavLst>
                                        <p:tav tm="0">
                                          <p:val>
                                            <p:strVal val="ppt_y"/>
                                          </p:val>
                                        </p:tav>
                                        <p:tav tm="100000">
                                          <p:val>
                                            <p:strVal val="1+ppt_h/2"/>
                                          </p:val>
                                        </p:tav>
                                      </p:tavLst>
                                    </p:anim>
                                    <p:set>
                                      <p:cBhvr>
                                        <p:cTn id="92" dur="1" fill="hold">
                                          <p:stCondLst>
                                            <p:cond delay="499"/>
                                          </p:stCondLst>
                                        </p:cTn>
                                        <p:tgtEl>
                                          <p:spTgt spid="31"/>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 presetClass="exit" presetSubtype="4" fill="hold" grpId="0" nodeType="clickEffect">
                                  <p:stCondLst>
                                    <p:cond delay="0"/>
                                  </p:stCondLst>
                                  <p:childTnLst>
                                    <p:anim calcmode="lin" valueType="num">
                                      <p:cBhvr additive="base">
                                        <p:cTn id="96" dur="500"/>
                                        <p:tgtEl>
                                          <p:spTgt spid="32"/>
                                        </p:tgtEl>
                                        <p:attrNameLst>
                                          <p:attrName>ppt_x</p:attrName>
                                        </p:attrNameLst>
                                      </p:cBhvr>
                                      <p:tavLst>
                                        <p:tav tm="0">
                                          <p:val>
                                            <p:strVal val="ppt_x"/>
                                          </p:val>
                                        </p:tav>
                                        <p:tav tm="100000">
                                          <p:val>
                                            <p:strVal val="ppt_x"/>
                                          </p:val>
                                        </p:tav>
                                      </p:tavLst>
                                    </p:anim>
                                    <p:anim calcmode="lin" valueType="num">
                                      <p:cBhvr additive="base">
                                        <p:cTn id="97" dur="500"/>
                                        <p:tgtEl>
                                          <p:spTgt spid="32"/>
                                        </p:tgtEl>
                                        <p:attrNameLst>
                                          <p:attrName>ppt_y</p:attrName>
                                        </p:attrNameLst>
                                      </p:cBhvr>
                                      <p:tavLst>
                                        <p:tav tm="0">
                                          <p:val>
                                            <p:strVal val="ppt_y"/>
                                          </p:val>
                                        </p:tav>
                                        <p:tav tm="100000">
                                          <p:val>
                                            <p:strVal val="1+ppt_h/2"/>
                                          </p:val>
                                        </p:tav>
                                      </p:tavLst>
                                    </p:anim>
                                    <p:set>
                                      <p:cBhvr>
                                        <p:cTn id="98" dur="1" fill="hold">
                                          <p:stCondLst>
                                            <p:cond delay="499"/>
                                          </p:stCondLst>
                                        </p:cTn>
                                        <p:tgtEl>
                                          <p:spTgt spid="32"/>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2" presetClass="exit" presetSubtype="4" fill="hold" grpId="0" nodeType="clickEffect">
                                  <p:stCondLst>
                                    <p:cond delay="0"/>
                                  </p:stCondLst>
                                  <p:childTnLst>
                                    <p:anim calcmode="lin" valueType="num">
                                      <p:cBhvr additive="base">
                                        <p:cTn id="102" dur="500"/>
                                        <p:tgtEl>
                                          <p:spTgt spid="33"/>
                                        </p:tgtEl>
                                        <p:attrNameLst>
                                          <p:attrName>ppt_x</p:attrName>
                                        </p:attrNameLst>
                                      </p:cBhvr>
                                      <p:tavLst>
                                        <p:tav tm="0">
                                          <p:val>
                                            <p:strVal val="ppt_x"/>
                                          </p:val>
                                        </p:tav>
                                        <p:tav tm="100000">
                                          <p:val>
                                            <p:strVal val="ppt_x"/>
                                          </p:val>
                                        </p:tav>
                                      </p:tavLst>
                                    </p:anim>
                                    <p:anim calcmode="lin" valueType="num">
                                      <p:cBhvr additive="base">
                                        <p:cTn id="103" dur="500"/>
                                        <p:tgtEl>
                                          <p:spTgt spid="33"/>
                                        </p:tgtEl>
                                        <p:attrNameLst>
                                          <p:attrName>ppt_y</p:attrName>
                                        </p:attrNameLst>
                                      </p:cBhvr>
                                      <p:tavLst>
                                        <p:tav tm="0">
                                          <p:val>
                                            <p:strVal val="ppt_y"/>
                                          </p:val>
                                        </p:tav>
                                        <p:tav tm="100000">
                                          <p:val>
                                            <p:strVal val="1+ppt_h/2"/>
                                          </p:val>
                                        </p:tav>
                                      </p:tavLst>
                                    </p:anim>
                                    <p:set>
                                      <p:cBhvr>
                                        <p:cTn id="104" dur="1" fill="hold">
                                          <p:stCondLst>
                                            <p:cond delay="499"/>
                                          </p:stCondLst>
                                        </p:cTn>
                                        <p:tgtEl>
                                          <p:spTgt spid="33"/>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2" presetClass="exit" presetSubtype="4" fill="hold" grpId="0" nodeType="clickEffect">
                                  <p:stCondLst>
                                    <p:cond delay="0"/>
                                  </p:stCondLst>
                                  <p:childTnLst>
                                    <p:anim calcmode="lin" valueType="num">
                                      <p:cBhvr additive="base">
                                        <p:cTn id="108" dur="500"/>
                                        <p:tgtEl>
                                          <p:spTgt spid="34"/>
                                        </p:tgtEl>
                                        <p:attrNameLst>
                                          <p:attrName>ppt_x</p:attrName>
                                        </p:attrNameLst>
                                      </p:cBhvr>
                                      <p:tavLst>
                                        <p:tav tm="0">
                                          <p:val>
                                            <p:strVal val="ppt_x"/>
                                          </p:val>
                                        </p:tav>
                                        <p:tav tm="100000">
                                          <p:val>
                                            <p:strVal val="ppt_x"/>
                                          </p:val>
                                        </p:tav>
                                      </p:tavLst>
                                    </p:anim>
                                    <p:anim calcmode="lin" valueType="num">
                                      <p:cBhvr additive="base">
                                        <p:cTn id="109" dur="500"/>
                                        <p:tgtEl>
                                          <p:spTgt spid="34"/>
                                        </p:tgtEl>
                                        <p:attrNameLst>
                                          <p:attrName>ppt_y</p:attrName>
                                        </p:attrNameLst>
                                      </p:cBhvr>
                                      <p:tavLst>
                                        <p:tav tm="0">
                                          <p:val>
                                            <p:strVal val="ppt_y"/>
                                          </p:val>
                                        </p:tav>
                                        <p:tav tm="100000">
                                          <p:val>
                                            <p:strVal val="1+ppt_h/2"/>
                                          </p:val>
                                        </p:tav>
                                      </p:tavLst>
                                    </p:anim>
                                    <p:set>
                                      <p:cBhvr>
                                        <p:cTn id="110" dur="1" fill="hold">
                                          <p:stCondLst>
                                            <p:cond delay="499"/>
                                          </p:stCondLst>
                                        </p:cTn>
                                        <p:tgtEl>
                                          <p:spTgt spid="34"/>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2" presetClass="exit" presetSubtype="4" fill="hold" grpId="0" nodeType="clickEffect">
                                  <p:stCondLst>
                                    <p:cond delay="0"/>
                                  </p:stCondLst>
                                  <p:childTnLst>
                                    <p:anim calcmode="lin" valueType="num">
                                      <p:cBhvr additive="base">
                                        <p:cTn id="114" dur="500"/>
                                        <p:tgtEl>
                                          <p:spTgt spid="35"/>
                                        </p:tgtEl>
                                        <p:attrNameLst>
                                          <p:attrName>ppt_x</p:attrName>
                                        </p:attrNameLst>
                                      </p:cBhvr>
                                      <p:tavLst>
                                        <p:tav tm="0">
                                          <p:val>
                                            <p:strVal val="ppt_x"/>
                                          </p:val>
                                        </p:tav>
                                        <p:tav tm="100000">
                                          <p:val>
                                            <p:strVal val="ppt_x"/>
                                          </p:val>
                                        </p:tav>
                                      </p:tavLst>
                                    </p:anim>
                                    <p:anim calcmode="lin" valueType="num">
                                      <p:cBhvr additive="base">
                                        <p:cTn id="115" dur="500"/>
                                        <p:tgtEl>
                                          <p:spTgt spid="35"/>
                                        </p:tgtEl>
                                        <p:attrNameLst>
                                          <p:attrName>ppt_y</p:attrName>
                                        </p:attrNameLst>
                                      </p:cBhvr>
                                      <p:tavLst>
                                        <p:tav tm="0">
                                          <p:val>
                                            <p:strVal val="ppt_y"/>
                                          </p:val>
                                        </p:tav>
                                        <p:tav tm="100000">
                                          <p:val>
                                            <p:strVal val="1+ppt_h/2"/>
                                          </p:val>
                                        </p:tav>
                                      </p:tavLst>
                                    </p:anim>
                                    <p:set>
                                      <p:cBhvr>
                                        <p:cTn id="116" dur="1" fill="hold">
                                          <p:stCondLst>
                                            <p:cond delay="499"/>
                                          </p:stCondLst>
                                        </p:cTn>
                                        <p:tgtEl>
                                          <p:spTgt spid="35"/>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2" presetClass="exit" presetSubtype="4" fill="hold" grpId="0" nodeType="clickEffect">
                                  <p:stCondLst>
                                    <p:cond delay="0"/>
                                  </p:stCondLst>
                                  <p:childTnLst>
                                    <p:anim calcmode="lin" valueType="num">
                                      <p:cBhvr additive="base">
                                        <p:cTn id="120" dur="500"/>
                                        <p:tgtEl>
                                          <p:spTgt spid="36"/>
                                        </p:tgtEl>
                                        <p:attrNameLst>
                                          <p:attrName>ppt_x</p:attrName>
                                        </p:attrNameLst>
                                      </p:cBhvr>
                                      <p:tavLst>
                                        <p:tav tm="0">
                                          <p:val>
                                            <p:strVal val="ppt_x"/>
                                          </p:val>
                                        </p:tav>
                                        <p:tav tm="100000">
                                          <p:val>
                                            <p:strVal val="ppt_x"/>
                                          </p:val>
                                        </p:tav>
                                      </p:tavLst>
                                    </p:anim>
                                    <p:anim calcmode="lin" valueType="num">
                                      <p:cBhvr additive="base">
                                        <p:cTn id="121" dur="500"/>
                                        <p:tgtEl>
                                          <p:spTgt spid="36"/>
                                        </p:tgtEl>
                                        <p:attrNameLst>
                                          <p:attrName>ppt_y</p:attrName>
                                        </p:attrNameLst>
                                      </p:cBhvr>
                                      <p:tavLst>
                                        <p:tav tm="0">
                                          <p:val>
                                            <p:strVal val="ppt_y"/>
                                          </p:val>
                                        </p:tav>
                                        <p:tav tm="100000">
                                          <p:val>
                                            <p:strVal val="1+ppt_h/2"/>
                                          </p:val>
                                        </p:tav>
                                      </p:tavLst>
                                    </p:anim>
                                    <p:set>
                                      <p:cBhvr>
                                        <p:cTn id="122" dur="1" fill="hold">
                                          <p:stCondLst>
                                            <p:cond delay="499"/>
                                          </p:stCondLst>
                                        </p:cTn>
                                        <p:tgtEl>
                                          <p:spTgt spid="36"/>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 presetClass="exit" presetSubtype="4" fill="hold" grpId="0" nodeType="clickEffect">
                                  <p:stCondLst>
                                    <p:cond delay="0"/>
                                  </p:stCondLst>
                                  <p:childTnLst>
                                    <p:anim calcmode="lin" valueType="num">
                                      <p:cBhvr additive="base">
                                        <p:cTn id="126" dur="500"/>
                                        <p:tgtEl>
                                          <p:spTgt spid="37"/>
                                        </p:tgtEl>
                                        <p:attrNameLst>
                                          <p:attrName>ppt_x</p:attrName>
                                        </p:attrNameLst>
                                      </p:cBhvr>
                                      <p:tavLst>
                                        <p:tav tm="0">
                                          <p:val>
                                            <p:strVal val="ppt_x"/>
                                          </p:val>
                                        </p:tav>
                                        <p:tav tm="100000">
                                          <p:val>
                                            <p:strVal val="ppt_x"/>
                                          </p:val>
                                        </p:tav>
                                      </p:tavLst>
                                    </p:anim>
                                    <p:anim calcmode="lin" valueType="num">
                                      <p:cBhvr additive="base">
                                        <p:cTn id="127" dur="500"/>
                                        <p:tgtEl>
                                          <p:spTgt spid="37"/>
                                        </p:tgtEl>
                                        <p:attrNameLst>
                                          <p:attrName>ppt_y</p:attrName>
                                        </p:attrNameLst>
                                      </p:cBhvr>
                                      <p:tavLst>
                                        <p:tav tm="0">
                                          <p:val>
                                            <p:strVal val="ppt_y"/>
                                          </p:val>
                                        </p:tav>
                                        <p:tav tm="100000">
                                          <p:val>
                                            <p:strVal val="1+ppt_h/2"/>
                                          </p:val>
                                        </p:tav>
                                      </p:tavLst>
                                    </p:anim>
                                    <p:set>
                                      <p:cBhvr>
                                        <p:cTn id="128" dur="1" fill="hold">
                                          <p:stCondLst>
                                            <p:cond delay="499"/>
                                          </p:stCondLst>
                                        </p:cTn>
                                        <p:tgtEl>
                                          <p:spTgt spid="37"/>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2" presetClass="exit" presetSubtype="4" fill="hold" grpId="0" nodeType="clickEffect">
                                  <p:stCondLst>
                                    <p:cond delay="0"/>
                                  </p:stCondLst>
                                  <p:childTnLst>
                                    <p:anim calcmode="lin" valueType="num">
                                      <p:cBhvr additive="base">
                                        <p:cTn id="132" dur="500"/>
                                        <p:tgtEl>
                                          <p:spTgt spid="38"/>
                                        </p:tgtEl>
                                        <p:attrNameLst>
                                          <p:attrName>ppt_x</p:attrName>
                                        </p:attrNameLst>
                                      </p:cBhvr>
                                      <p:tavLst>
                                        <p:tav tm="0">
                                          <p:val>
                                            <p:strVal val="ppt_x"/>
                                          </p:val>
                                        </p:tav>
                                        <p:tav tm="100000">
                                          <p:val>
                                            <p:strVal val="ppt_x"/>
                                          </p:val>
                                        </p:tav>
                                      </p:tavLst>
                                    </p:anim>
                                    <p:anim calcmode="lin" valueType="num">
                                      <p:cBhvr additive="base">
                                        <p:cTn id="133" dur="500"/>
                                        <p:tgtEl>
                                          <p:spTgt spid="38"/>
                                        </p:tgtEl>
                                        <p:attrNameLst>
                                          <p:attrName>ppt_y</p:attrName>
                                        </p:attrNameLst>
                                      </p:cBhvr>
                                      <p:tavLst>
                                        <p:tav tm="0">
                                          <p:val>
                                            <p:strVal val="ppt_y"/>
                                          </p:val>
                                        </p:tav>
                                        <p:tav tm="100000">
                                          <p:val>
                                            <p:strVal val="1+ppt_h/2"/>
                                          </p:val>
                                        </p:tav>
                                      </p:tavLst>
                                    </p:anim>
                                    <p:set>
                                      <p:cBhvr>
                                        <p:cTn id="134" dur="1" fill="hold">
                                          <p:stCondLst>
                                            <p:cond delay="499"/>
                                          </p:stCondLst>
                                        </p:cTn>
                                        <p:tgtEl>
                                          <p:spTgt spid="38"/>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2" presetClass="exit" presetSubtype="4" fill="hold" grpId="0" nodeType="clickEffect">
                                  <p:stCondLst>
                                    <p:cond delay="0"/>
                                  </p:stCondLst>
                                  <p:childTnLst>
                                    <p:anim calcmode="lin" valueType="num">
                                      <p:cBhvr additive="base">
                                        <p:cTn id="138" dur="500"/>
                                        <p:tgtEl>
                                          <p:spTgt spid="39"/>
                                        </p:tgtEl>
                                        <p:attrNameLst>
                                          <p:attrName>ppt_x</p:attrName>
                                        </p:attrNameLst>
                                      </p:cBhvr>
                                      <p:tavLst>
                                        <p:tav tm="0">
                                          <p:val>
                                            <p:strVal val="ppt_x"/>
                                          </p:val>
                                        </p:tav>
                                        <p:tav tm="100000">
                                          <p:val>
                                            <p:strVal val="ppt_x"/>
                                          </p:val>
                                        </p:tav>
                                      </p:tavLst>
                                    </p:anim>
                                    <p:anim calcmode="lin" valueType="num">
                                      <p:cBhvr additive="base">
                                        <p:cTn id="139" dur="500"/>
                                        <p:tgtEl>
                                          <p:spTgt spid="39"/>
                                        </p:tgtEl>
                                        <p:attrNameLst>
                                          <p:attrName>ppt_y</p:attrName>
                                        </p:attrNameLst>
                                      </p:cBhvr>
                                      <p:tavLst>
                                        <p:tav tm="0">
                                          <p:val>
                                            <p:strVal val="ppt_y"/>
                                          </p:val>
                                        </p:tav>
                                        <p:tav tm="100000">
                                          <p:val>
                                            <p:strVal val="1+ppt_h/2"/>
                                          </p:val>
                                        </p:tav>
                                      </p:tavLst>
                                    </p:anim>
                                    <p:set>
                                      <p:cBhvr>
                                        <p:cTn id="140" dur="1" fill="hold">
                                          <p:stCondLst>
                                            <p:cond delay="499"/>
                                          </p:stCondLst>
                                        </p:cTn>
                                        <p:tgtEl>
                                          <p:spTgt spid="39"/>
                                        </p:tgtEl>
                                        <p:attrNameLst>
                                          <p:attrName>style.visibility</p:attrName>
                                        </p:attrNameLst>
                                      </p:cBhvr>
                                      <p:to>
                                        <p:strVal val="hidden"/>
                                      </p:to>
                                    </p:set>
                                  </p:childTnLst>
                                </p:cTn>
                              </p:par>
                              <p:par>
                                <p:cTn id="141" presetID="10" presetClass="entr" presetSubtype="0" fill="hold" nodeType="withEffect">
                                  <p:stCondLst>
                                    <p:cond delay="0"/>
                                  </p:stCondLst>
                                  <p:childTnLst>
                                    <p:set>
                                      <p:cBhvr>
                                        <p:cTn id="142" dur="1" fill="hold">
                                          <p:stCondLst>
                                            <p:cond delay="0"/>
                                          </p:stCondLst>
                                        </p:cTn>
                                        <p:tgtEl>
                                          <p:spTgt spid="7"/>
                                        </p:tgtEl>
                                        <p:attrNameLst>
                                          <p:attrName>style.visibility</p:attrName>
                                        </p:attrNameLst>
                                      </p:cBhvr>
                                      <p:to>
                                        <p:strVal val="visible"/>
                                      </p:to>
                                    </p:set>
                                    <p:animEffect transition="in" filter="fade">
                                      <p:cBhvr>
                                        <p:cTn id="14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2" grpId="0" animBg="1"/>
      <p:bldP spid="23" grpId="0" animBg="1"/>
      <p:bldP spid="24" grpId="0" animBg="1"/>
      <p:bldP spid="26" grpId="0" animBg="1"/>
      <p:bldP spid="27" grpId="0" animBg="1"/>
      <p:bldP spid="29" grpId="0" animBg="1"/>
      <p:bldP spid="30" grpId="0" animBg="1"/>
      <p:bldP spid="31" grpId="0" animBg="1"/>
      <p:bldP spid="33" grpId="0" animBg="1"/>
      <p:bldP spid="34" grpId="0" animBg="1"/>
      <p:bldP spid="35" grpId="0" animBg="1"/>
      <p:bldP spid="37" grpId="0" animBg="1"/>
      <p:bldP spid="38" grpId="0" animBg="1"/>
      <p:bldP spid="39" grpId="0" animBg="1"/>
      <p:bldP spid="36" grpId="0" animBg="1"/>
      <p:bldP spid="32" grpId="0" animBg="1"/>
      <p:bldP spid="28" grpId="0" animBg="1"/>
      <p:bldP spid="25"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3928896" cy="553998"/>
          </a:xfrm>
          <a:prstGeom prst="rect">
            <a:avLst/>
          </a:prstGeom>
          <a:noFill/>
        </p:spPr>
        <p:txBody>
          <a:bodyPr wrap="none" rtlCol="0">
            <a:spAutoFit/>
          </a:bodyPr>
          <a:lstStyle/>
          <a:p>
            <a:r>
              <a:rPr lang="es-ES" sz="3000" dirty="0" smtClean="0"/>
              <a:t>2. Prismas. Desarrollo</a:t>
            </a:r>
            <a:endParaRPr lang="es-ES" sz="3000" dirty="0"/>
          </a:p>
        </p:txBody>
      </p:sp>
      <p:pic>
        <p:nvPicPr>
          <p:cNvPr id="8" name="Picture 4" descr="http://lh4.ggpht.com/-L2UeQt3AxUM/S46ueRq4b_I/AAAAAAAAChU/JgQbHGAY_R4/prisma%252520cuadrangular.gif?imgmax=6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538" y="1714488"/>
            <a:ext cx="3639979" cy="4738684"/>
          </a:xfrm>
          <a:prstGeom prst="rect">
            <a:avLst/>
          </a:prstGeom>
          <a:noFill/>
        </p:spPr>
      </p:pic>
      <mc:AlternateContent xmlns:mc="http://schemas.openxmlformats.org/markup-compatibility/2006" xmlns:a14="http://schemas.microsoft.com/office/drawing/2010/main">
        <mc:Choice Requires="a14">
          <p:sp>
            <p:nvSpPr>
              <p:cNvPr id="9" name="8 CuadroTexto"/>
              <p:cNvSpPr txBox="1"/>
              <p:nvPr/>
            </p:nvSpPr>
            <p:spPr>
              <a:xfrm>
                <a:off x="4500562" y="1643896"/>
                <a:ext cx="4357686" cy="3046988"/>
              </a:xfrm>
              <a:prstGeom prst="rect">
                <a:avLst/>
              </a:prstGeom>
              <a:solidFill>
                <a:schemeClr val="accent1">
                  <a:lumMod val="20000"/>
                  <a:lumOff val="80000"/>
                </a:schemeClr>
              </a:solidFill>
            </p:spPr>
            <p:txBody>
              <a:bodyPr wrap="square" rtlCol="0">
                <a:spAutoFit/>
              </a:bodyPr>
              <a:lstStyle/>
              <a:p>
                <a:r>
                  <a:rPr lang="es-ES" sz="2200" dirty="0" smtClean="0"/>
                  <a:t>¿Área bases?</a:t>
                </a:r>
              </a:p>
              <a:p>
                <a:endParaRPr lang="es-ES" sz="2200" dirty="0"/>
              </a:p>
              <a:p>
                <a:r>
                  <a:rPr lang="es-ES" sz="2200" dirty="0" smtClean="0"/>
                  <a:t>Igual, con cuadrados:</a:t>
                </a:r>
              </a:p>
              <a:p>
                <a:pPr/>
                <a14:m>
                  <m:oMathPara xmlns:m="http://schemas.openxmlformats.org/officeDocument/2006/math">
                    <m:oMathParaPr>
                      <m:jc m:val="centerGroup"/>
                    </m:oMathParaPr>
                    <m:oMath xmlns:m="http://schemas.openxmlformats.org/officeDocument/2006/math">
                      <m:sSub>
                        <m:sSubPr>
                          <m:ctrlPr>
                            <a:rPr lang="es-ES" sz="1500" b="0" i="1" smtClean="0">
                              <a:latin typeface="Cambria Math" panose="02040503050406030204" pitchFamily="18" charset="0"/>
                            </a:rPr>
                          </m:ctrlPr>
                        </m:sSubPr>
                        <m:e>
                          <m:r>
                            <a:rPr lang="es-ES" sz="1500" b="0" i="1" smtClean="0">
                              <a:latin typeface="Cambria Math" panose="02040503050406030204" pitchFamily="18" charset="0"/>
                            </a:rPr>
                            <m:t>𝐴</m:t>
                          </m:r>
                        </m:e>
                        <m:sub>
                          <m:r>
                            <a:rPr lang="es-ES" sz="1500" b="0" i="1" smtClean="0">
                              <a:latin typeface="Cambria Math" panose="02040503050406030204" pitchFamily="18" charset="0"/>
                            </a:rPr>
                            <m:t>𝑏𝑎𝑠𝑒</m:t>
                          </m:r>
                        </m:sub>
                      </m:sSub>
                      <m:r>
                        <a:rPr lang="es-ES" sz="1500" b="0" i="1" smtClean="0">
                          <a:latin typeface="Cambria Math" panose="02040503050406030204" pitchFamily="18" charset="0"/>
                        </a:rPr>
                        <m:t>=</m:t>
                      </m:r>
                      <m:sSup>
                        <m:sSupPr>
                          <m:ctrlPr>
                            <a:rPr lang="es-ES" sz="1500" b="0" i="1" smtClean="0">
                              <a:latin typeface="Cambria Math" panose="02040503050406030204" pitchFamily="18" charset="0"/>
                            </a:rPr>
                          </m:ctrlPr>
                        </m:sSupPr>
                        <m:e>
                          <m:r>
                            <a:rPr lang="es-ES" sz="1500" b="0" i="1" smtClean="0">
                              <a:latin typeface="Cambria Math" panose="02040503050406030204" pitchFamily="18" charset="0"/>
                            </a:rPr>
                            <m:t>10</m:t>
                          </m:r>
                        </m:e>
                        <m:sup>
                          <m:r>
                            <a:rPr lang="es-ES" sz="1500" b="0" i="1" smtClean="0">
                              <a:latin typeface="Cambria Math" panose="02040503050406030204" pitchFamily="18" charset="0"/>
                            </a:rPr>
                            <m:t>2</m:t>
                          </m:r>
                        </m:sup>
                      </m:sSup>
                      <m:r>
                        <a:rPr lang="es-ES" sz="1500" b="0" i="1" smtClean="0">
                          <a:latin typeface="Cambria Math" panose="02040503050406030204" pitchFamily="18" charset="0"/>
                        </a:rPr>
                        <m:t>=100⇒</m:t>
                      </m:r>
                      <m:sSub>
                        <m:sSubPr>
                          <m:ctrlPr>
                            <a:rPr lang="es-ES" sz="1500" b="0" i="1" smtClean="0">
                              <a:latin typeface="Cambria Math" panose="02040503050406030204" pitchFamily="18" charset="0"/>
                            </a:rPr>
                          </m:ctrlPr>
                        </m:sSubPr>
                        <m:e>
                          <m:r>
                            <a:rPr lang="es-ES" sz="1500" b="0" i="1" smtClean="0">
                              <a:latin typeface="Cambria Math" panose="02040503050406030204" pitchFamily="18" charset="0"/>
                            </a:rPr>
                            <m:t>𝐴</m:t>
                          </m:r>
                        </m:e>
                        <m:sub>
                          <m:r>
                            <a:rPr lang="es-ES" sz="1500" b="0" i="1" smtClean="0">
                              <a:latin typeface="Cambria Math" panose="02040503050406030204" pitchFamily="18" charset="0"/>
                            </a:rPr>
                            <m:t>𝑏𝑎𝑠𝑒𝑠</m:t>
                          </m:r>
                        </m:sub>
                      </m:sSub>
                      <m:r>
                        <a:rPr lang="es-ES" sz="1500" b="0" i="1" smtClean="0">
                          <a:latin typeface="Cambria Math" panose="02040503050406030204" pitchFamily="18" charset="0"/>
                        </a:rPr>
                        <m:t>=200</m:t>
                      </m:r>
                      <m:r>
                        <a:rPr lang="es-ES" sz="1500" b="0" i="1" smtClean="0">
                          <a:latin typeface="Cambria Math" panose="02040503050406030204" pitchFamily="18" charset="0"/>
                        </a:rPr>
                        <m:t>𝑐</m:t>
                      </m:r>
                      <m:sSup>
                        <m:sSupPr>
                          <m:ctrlPr>
                            <a:rPr lang="es-ES" sz="1500" b="0" i="1" smtClean="0">
                              <a:latin typeface="Cambria Math" panose="02040503050406030204" pitchFamily="18" charset="0"/>
                            </a:rPr>
                          </m:ctrlPr>
                        </m:sSupPr>
                        <m:e>
                          <m:r>
                            <a:rPr lang="es-ES" sz="1500" b="0" i="1" smtClean="0">
                              <a:latin typeface="Cambria Math" panose="02040503050406030204" pitchFamily="18" charset="0"/>
                            </a:rPr>
                            <m:t>𝑚</m:t>
                          </m:r>
                        </m:e>
                        <m:sup>
                          <m:r>
                            <a:rPr lang="es-ES" sz="1500" b="0" i="1" smtClean="0">
                              <a:latin typeface="Cambria Math" panose="02040503050406030204" pitchFamily="18" charset="0"/>
                            </a:rPr>
                            <m:t>2</m:t>
                          </m:r>
                        </m:sup>
                      </m:sSup>
                    </m:oMath>
                  </m:oMathPara>
                </a14:m>
                <a:endParaRPr lang="es-ES" sz="1500" dirty="0" smtClean="0"/>
              </a:p>
              <a:p>
                <a:endParaRPr lang="es-ES" sz="2200" dirty="0" smtClean="0"/>
              </a:p>
              <a:p>
                <a:r>
                  <a:rPr lang="es-ES" sz="2200" dirty="0" smtClean="0"/>
                  <a:t>¿Área lateral?</a:t>
                </a:r>
              </a:p>
              <a:p>
                <a:pPr/>
                <a14:m>
                  <m:oMathPara xmlns:m="http://schemas.openxmlformats.org/officeDocument/2006/math">
                    <m:oMathParaPr>
                      <m:jc m:val="centerGroup"/>
                    </m:oMathParaPr>
                    <m:oMath xmlns:m="http://schemas.openxmlformats.org/officeDocument/2006/math">
                      <m:sSub>
                        <m:sSubPr>
                          <m:ctrlPr>
                            <a:rPr lang="es-ES" sz="1500" i="1">
                              <a:latin typeface="Cambria Math" panose="02040503050406030204" pitchFamily="18" charset="0"/>
                            </a:rPr>
                          </m:ctrlPr>
                        </m:sSubPr>
                        <m:e>
                          <m:r>
                            <a:rPr lang="es-ES" sz="1500" i="1">
                              <a:latin typeface="Cambria Math" panose="02040503050406030204" pitchFamily="18" charset="0"/>
                            </a:rPr>
                            <m:t>𝐴</m:t>
                          </m:r>
                        </m:e>
                        <m:sub>
                          <m:r>
                            <a:rPr lang="es-ES" sz="1500" b="0" i="1" smtClean="0">
                              <a:latin typeface="Cambria Math" panose="02040503050406030204" pitchFamily="18" charset="0"/>
                            </a:rPr>
                            <m:t>𝑙𝑎𝑡</m:t>
                          </m:r>
                        </m:sub>
                      </m:sSub>
                      <m:r>
                        <a:rPr lang="es-ES" sz="1500" b="0" i="1" smtClean="0">
                          <a:latin typeface="Cambria Math" panose="02040503050406030204" pitchFamily="18" charset="0"/>
                        </a:rPr>
                        <m:t>=4·</m:t>
                      </m:r>
                      <m:d>
                        <m:dPr>
                          <m:ctrlPr>
                            <a:rPr lang="es-ES" sz="1500" b="0" i="1" smtClean="0">
                              <a:latin typeface="Cambria Math" panose="02040503050406030204" pitchFamily="18" charset="0"/>
                            </a:rPr>
                          </m:ctrlPr>
                        </m:dPr>
                        <m:e>
                          <m:r>
                            <a:rPr lang="es-ES" sz="1500" b="0" i="1" smtClean="0">
                              <a:latin typeface="Cambria Math" panose="02040503050406030204" pitchFamily="18" charset="0"/>
                            </a:rPr>
                            <m:t>30·10</m:t>
                          </m:r>
                        </m:e>
                      </m:d>
                      <m:r>
                        <a:rPr lang="es-ES" sz="1500" b="0" i="1" smtClean="0">
                          <a:latin typeface="Cambria Math" panose="02040503050406030204" pitchFamily="18" charset="0"/>
                        </a:rPr>
                        <m:t>=1200 </m:t>
                      </m:r>
                      <m:r>
                        <a:rPr lang="es-ES" sz="1500" b="0" i="1" smtClean="0">
                          <a:latin typeface="Cambria Math" panose="02040503050406030204" pitchFamily="18" charset="0"/>
                        </a:rPr>
                        <m:t>𝑐</m:t>
                      </m:r>
                      <m:sSup>
                        <m:sSupPr>
                          <m:ctrlPr>
                            <a:rPr lang="es-ES" sz="1500" b="0" i="1" smtClean="0">
                              <a:latin typeface="Cambria Math" panose="02040503050406030204" pitchFamily="18" charset="0"/>
                            </a:rPr>
                          </m:ctrlPr>
                        </m:sSupPr>
                        <m:e>
                          <m:r>
                            <a:rPr lang="es-ES" sz="1500" b="0" i="1" smtClean="0">
                              <a:latin typeface="Cambria Math" panose="02040503050406030204" pitchFamily="18" charset="0"/>
                            </a:rPr>
                            <m:t>𝑚</m:t>
                          </m:r>
                        </m:e>
                        <m:sup>
                          <m:r>
                            <a:rPr lang="es-ES" sz="1500" b="0" i="1" smtClean="0">
                              <a:latin typeface="Cambria Math" panose="02040503050406030204" pitchFamily="18" charset="0"/>
                            </a:rPr>
                            <m:t>2</m:t>
                          </m:r>
                        </m:sup>
                      </m:sSup>
                    </m:oMath>
                  </m:oMathPara>
                </a14:m>
                <a:endParaRPr lang="es-ES" sz="1500" dirty="0" smtClean="0"/>
              </a:p>
              <a:p>
                <a:endParaRPr lang="es-ES" sz="1500" dirty="0"/>
              </a:p>
              <a:p>
                <a:r>
                  <a:rPr lang="es-ES" sz="2200" dirty="0"/>
                  <a:t>Área </a:t>
                </a:r>
                <a:r>
                  <a:rPr lang="es-ES" sz="2200" dirty="0" smtClean="0"/>
                  <a:t>total?</a:t>
                </a:r>
                <a:endParaRPr lang="es-ES" sz="2200" dirty="0"/>
              </a:p>
              <a:p>
                <a:pPr/>
                <a14:m>
                  <m:oMathPara xmlns:m="http://schemas.openxmlformats.org/officeDocument/2006/math">
                    <m:oMathParaPr>
                      <m:jc m:val="centerGroup"/>
                    </m:oMathParaPr>
                    <m:oMath xmlns:m="http://schemas.openxmlformats.org/officeDocument/2006/math">
                      <m:sSub>
                        <m:sSubPr>
                          <m:ctrlPr>
                            <a:rPr lang="es-ES" sz="1500" b="0" i="1" smtClean="0">
                              <a:latin typeface="Cambria Math" panose="02040503050406030204" pitchFamily="18" charset="0"/>
                            </a:rPr>
                          </m:ctrlPr>
                        </m:sSubPr>
                        <m:e>
                          <m:r>
                            <a:rPr lang="es-ES" sz="1500" b="0" i="1" smtClean="0">
                              <a:latin typeface="Cambria Math" panose="02040503050406030204" pitchFamily="18" charset="0"/>
                            </a:rPr>
                            <m:t>𝐴</m:t>
                          </m:r>
                        </m:e>
                        <m:sub>
                          <m:r>
                            <a:rPr lang="es-ES" sz="1500" b="0" i="1" smtClean="0">
                              <a:latin typeface="Cambria Math" panose="02040503050406030204" pitchFamily="18" charset="0"/>
                            </a:rPr>
                            <m:t>𝑡𝑜𝑡𝑎𝑙</m:t>
                          </m:r>
                        </m:sub>
                      </m:sSub>
                      <m:r>
                        <a:rPr lang="es-ES" sz="1500" b="0" i="1" smtClean="0">
                          <a:latin typeface="Cambria Math" panose="02040503050406030204" pitchFamily="18" charset="0"/>
                        </a:rPr>
                        <m:t>=200+1200=1400 </m:t>
                      </m:r>
                      <m:r>
                        <a:rPr lang="es-ES" sz="1500" b="0" i="1" smtClean="0">
                          <a:latin typeface="Cambria Math" panose="02040503050406030204" pitchFamily="18" charset="0"/>
                        </a:rPr>
                        <m:t>𝑐</m:t>
                      </m:r>
                      <m:sSup>
                        <m:sSupPr>
                          <m:ctrlPr>
                            <a:rPr lang="es-ES" sz="1500" b="0" i="1" smtClean="0">
                              <a:latin typeface="Cambria Math" panose="02040503050406030204" pitchFamily="18" charset="0"/>
                            </a:rPr>
                          </m:ctrlPr>
                        </m:sSupPr>
                        <m:e>
                          <m:r>
                            <a:rPr lang="es-ES" sz="1500" b="0" i="1" smtClean="0">
                              <a:latin typeface="Cambria Math" panose="02040503050406030204" pitchFamily="18" charset="0"/>
                            </a:rPr>
                            <m:t>𝑚</m:t>
                          </m:r>
                        </m:e>
                        <m:sup>
                          <m:r>
                            <a:rPr lang="es-ES" sz="1500" b="0" i="1" smtClean="0">
                              <a:latin typeface="Cambria Math" panose="02040503050406030204" pitchFamily="18" charset="0"/>
                            </a:rPr>
                            <m:t>2</m:t>
                          </m:r>
                        </m:sup>
                      </m:sSup>
                    </m:oMath>
                  </m:oMathPara>
                </a14:m>
                <a:endParaRPr lang="es-ES" sz="1500" dirty="0"/>
              </a:p>
            </p:txBody>
          </p:sp>
        </mc:Choice>
        <mc:Fallback xmlns="">
          <p:sp>
            <p:nvSpPr>
              <p:cNvPr id="9" name="8 CuadroTexto"/>
              <p:cNvSpPr txBox="1">
                <a:spLocks noRot="1" noChangeAspect="1" noMove="1" noResize="1" noEditPoints="1" noAdjustHandles="1" noChangeArrowheads="1" noChangeShapeType="1" noTextEdit="1"/>
              </p:cNvSpPr>
              <p:nvPr/>
            </p:nvSpPr>
            <p:spPr>
              <a:xfrm>
                <a:off x="4500562" y="1643896"/>
                <a:ext cx="4357686" cy="3046988"/>
              </a:xfrm>
              <a:prstGeom prst="rect">
                <a:avLst/>
              </a:prstGeom>
              <a:blipFill rotWithShape="0">
                <a:blip r:embed="rId3"/>
                <a:stretch>
                  <a:fillRect l="-1818" t="-1600"/>
                </a:stretch>
              </a:blipFill>
            </p:spPr>
            <p:txBody>
              <a:bodyPr/>
              <a:lstStyle/>
              <a:p>
                <a:r>
                  <a:rPr lang="es-ES">
                    <a:noFill/>
                  </a:rPr>
                  <a:t> </a:t>
                </a:r>
              </a:p>
            </p:txBody>
          </p:sp>
        </mc:Fallback>
      </mc:AlternateContent>
      <p:sp>
        <p:nvSpPr>
          <p:cNvPr id="5" name="4 Rectángulo"/>
          <p:cNvSpPr/>
          <p:nvPr/>
        </p:nvSpPr>
        <p:spPr>
          <a:xfrm>
            <a:off x="357158" y="142852"/>
            <a:ext cx="7200000" cy="36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ctángulo"/>
          <p:cNvSpPr/>
          <p:nvPr/>
        </p:nvSpPr>
        <p:spPr>
          <a:xfrm>
            <a:off x="357158" y="142852"/>
            <a:ext cx="2880000" cy="36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Picture 8" descr="G:\Mirabal 1213\_ 3ºEV\2ºESO\Gif\hipn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cxnSp>
        <p:nvCxnSpPr>
          <p:cNvPr id="10" name="9 Conector recto de flecha"/>
          <p:cNvCxnSpPr/>
          <p:nvPr/>
        </p:nvCxnSpPr>
        <p:spPr>
          <a:xfrm rot="5400000">
            <a:off x="1927603" y="2572141"/>
            <a:ext cx="858844" cy="794"/>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11" name="10 CuadroTexto"/>
          <p:cNvSpPr txBox="1"/>
          <p:nvPr/>
        </p:nvSpPr>
        <p:spPr>
          <a:xfrm>
            <a:off x="2357422" y="2285992"/>
            <a:ext cx="803425" cy="369332"/>
          </a:xfrm>
          <a:prstGeom prst="rect">
            <a:avLst/>
          </a:prstGeom>
          <a:noFill/>
        </p:spPr>
        <p:txBody>
          <a:bodyPr wrap="none" rtlCol="0">
            <a:spAutoFit/>
          </a:bodyPr>
          <a:lstStyle/>
          <a:p>
            <a:r>
              <a:rPr lang="es-ES" dirty="0" smtClean="0"/>
              <a:t>10 cm</a:t>
            </a:r>
            <a:endParaRPr lang="es-ES" dirty="0"/>
          </a:p>
        </p:txBody>
      </p:sp>
      <p:sp>
        <p:nvSpPr>
          <p:cNvPr id="14" name="13 CuadroTexto"/>
          <p:cNvSpPr txBox="1"/>
          <p:nvPr/>
        </p:nvSpPr>
        <p:spPr>
          <a:xfrm>
            <a:off x="1532252" y="3488296"/>
            <a:ext cx="803425" cy="369332"/>
          </a:xfrm>
          <a:prstGeom prst="rect">
            <a:avLst/>
          </a:prstGeom>
          <a:noFill/>
        </p:spPr>
        <p:txBody>
          <a:bodyPr wrap="none" rtlCol="0">
            <a:spAutoFit/>
          </a:bodyPr>
          <a:lstStyle/>
          <a:p>
            <a:r>
              <a:rPr lang="es-ES" dirty="0" smtClean="0"/>
              <a:t>30 cm</a:t>
            </a:r>
            <a:endParaRPr lang="es-ES" dirty="0"/>
          </a:p>
        </p:txBody>
      </p:sp>
      <p:cxnSp>
        <p:nvCxnSpPr>
          <p:cNvPr id="15" name="14 Conector recto de flecha"/>
          <p:cNvCxnSpPr/>
          <p:nvPr/>
        </p:nvCxnSpPr>
        <p:spPr>
          <a:xfrm rot="5400000">
            <a:off x="606397" y="3964785"/>
            <a:ext cx="1928826" cy="1588"/>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12" name="Rectángulo 11"/>
          <p:cNvSpPr/>
          <p:nvPr/>
        </p:nvSpPr>
        <p:spPr>
          <a:xfrm>
            <a:off x="5004048" y="2712797"/>
            <a:ext cx="3384376" cy="347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p:cNvSpPr/>
          <p:nvPr/>
        </p:nvSpPr>
        <p:spPr>
          <a:xfrm>
            <a:off x="5004048" y="3617914"/>
            <a:ext cx="3384376" cy="347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p:cNvSpPr/>
          <p:nvPr/>
        </p:nvSpPr>
        <p:spPr>
          <a:xfrm>
            <a:off x="4987217" y="4343219"/>
            <a:ext cx="3384376" cy="347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6"/>
                                        </p:tgtEl>
                                        <p:attrNameLst>
                                          <p:attrName>ppt_x</p:attrName>
                                        </p:attrNameLst>
                                      </p:cBhvr>
                                      <p:tavLst>
                                        <p:tav tm="0">
                                          <p:val>
                                            <p:strVal val="ppt_x"/>
                                          </p:val>
                                        </p:tav>
                                        <p:tav tm="100000">
                                          <p:val>
                                            <p:strVal val="ppt_x"/>
                                          </p:val>
                                        </p:tav>
                                      </p:tavLst>
                                    </p:anim>
                                    <p:anim calcmode="lin" valueType="num">
                                      <p:cBhvr additive="base">
                                        <p:cTn id="19" dur="500"/>
                                        <p:tgtEl>
                                          <p:spTgt spid="16"/>
                                        </p:tgtEl>
                                        <p:attrNameLst>
                                          <p:attrName>ppt_y</p:attrName>
                                        </p:attrNameLst>
                                      </p:cBhvr>
                                      <p:tavLst>
                                        <p:tav tm="0">
                                          <p:val>
                                            <p:strVal val="ppt_y"/>
                                          </p:val>
                                        </p:tav>
                                        <p:tav tm="100000">
                                          <p:val>
                                            <p:strVal val="1+ppt_h/2"/>
                                          </p:val>
                                        </p:tav>
                                      </p:tavLst>
                                    </p:anim>
                                    <p:set>
                                      <p:cBhvr>
                                        <p:cTn id="20" dur="1" fill="hold">
                                          <p:stCondLst>
                                            <p:cond delay="499"/>
                                          </p:stCondLst>
                                        </p:cTn>
                                        <p:tgtEl>
                                          <p:spTgt spid="1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3928896" cy="553998"/>
          </a:xfrm>
          <a:prstGeom prst="rect">
            <a:avLst/>
          </a:prstGeom>
          <a:noFill/>
        </p:spPr>
        <p:txBody>
          <a:bodyPr wrap="none" rtlCol="0">
            <a:spAutoFit/>
          </a:bodyPr>
          <a:lstStyle/>
          <a:p>
            <a:r>
              <a:rPr lang="es-ES" sz="3000" dirty="0" smtClean="0"/>
              <a:t>2. Prismas. Desarrollo</a:t>
            </a:r>
            <a:endParaRPr lang="es-ES" sz="3000" dirty="0"/>
          </a:p>
        </p:txBody>
      </p:sp>
      <p:pic>
        <p:nvPicPr>
          <p:cNvPr id="82946" name="Picture 2" descr="http://www.sehacesaber.org/galeria/desarrollo_prisma_regular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58" y="1593682"/>
            <a:ext cx="3571900" cy="5081972"/>
          </a:xfrm>
          <a:prstGeom prst="rect">
            <a:avLst/>
          </a:prstGeom>
          <a:noFill/>
        </p:spPr>
      </p:pic>
      <mc:AlternateContent xmlns:mc="http://schemas.openxmlformats.org/markup-compatibility/2006" xmlns:a14="http://schemas.microsoft.com/office/drawing/2010/main">
        <mc:Choice Requires="a14">
          <p:sp>
            <p:nvSpPr>
              <p:cNvPr id="8" name="7 CuadroTexto"/>
              <p:cNvSpPr txBox="1"/>
              <p:nvPr/>
            </p:nvSpPr>
            <p:spPr>
              <a:xfrm>
                <a:off x="4500562" y="1643896"/>
                <a:ext cx="4357686" cy="4170372"/>
              </a:xfrm>
              <a:prstGeom prst="rect">
                <a:avLst/>
              </a:prstGeom>
              <a:solidFill>
                <a:schemeClr val="accent1">
                  <a:lumMod val="20000"/>
                  <a:lumOff val="80000"/>
                </a:schemeClr>
              </a:solidFill>
            </p:spPr>
            <p:txBody>
              <a:bodyPr wrap="square" rtlCol="0">
                <a:spAutoFit/>
              </a:bodyPr>
              <a:lstStyle/>
              <a:p>
                <a:r>
                  <a:rPr lang="es-ES" sz="2200" dirty="0" smtClean="0"/>
                  <a:t>¿Área bases?</a:t>
                </a:r>
              </a:p>
              <a:p>
                <a:r>
                  <a:rPr lang="es-ES" sz="1500" dirty="0" smtClean="0"/>
                  <a:t>Hexágonos:</a:t>
                </a:r>
              </a:p>
              <a:p>
                <a:pPr/>
                <a14:m>
                  <m:oMathPara xmlns:m="http://schemas.openxmlformats.org/officeDocument/2006/math">
                    <m:oMathParaPr>
                      <m:jc m:val="centerGroup"/>
                    </m:oMathParaPr>
                    <m:oMath xmlns:m="http://schemas.openxmlformats.org/officeDocument/2006/math">
                      <m:r>
                        <a:rPr lang="es-ES" sz="1500" b="0" i="1" smtClean="0">
                          <a:latin typeface="Cambria Math" panose="02040503050406030204" pitchFamily="18" charset="0"/>
                        </a:rPr>
                        <m:t>𝐴</m:t>
                      </m:r>
                      <m:r>
                        <a:rPr lang="es-ES" sz="1500" b="0" i="1" smtClean="0">
                          <a:latin typeface="Cambria Math" panose="02040503050406030204" pitchFamily="18" charset="0"/>
                        </a:rPr>
                        <m:t>=</m:t>
                      </m:r>
                      <m:f>
                        <m:fPr>
                          <m:ctrlPr>
                            <a:rPr lang="es-ES" sz="1500" b="0" i="1" smtClean="0">
                              <a:latin typeface="Cambria Math" panose="02040503050406030204" pitchFamily="18" charset="0"/>
                            </a:rPr>
                          </m:ctrlPr>
                        </m:fPr>
                        <m:num>
                          <m:r>
                            <a:rPr lang="es-ES" sz="1500" b="0" i="1" smtClean="0">
                              <a:latin typeface="Cambria Math" panose="02040503050406030204" pitchFamily="18" charset="0"/>
                            </a:rPr>
                            <m:t>𝑃</m:t>
                          </m:r>
                          <m:r>
                            <a:rPr lang="es-ES" sz="1500" b="0" i="1" smtClean="0">
                              <a:latin typeface="Cambria Math" panose="02040503050406030204" pitchFamily="18" charset="0"/>
                            </a:rPr>
                            <m:t>·</m:t>
                          </m:r>
                          <m:r>
                            <a:rPr lang="es-ES" sz="1500" b="0" i="1" smtClean="0">
                              <a:latin typeface="Cambria Math" panose="02040503050406030204" pitchFamily="18" charset="0"/>
                            </a:rPr>
                            <m:t>𝑎</m:t>
                          </m:r>
                        </m:num>
                        <m:den>
                          <m:r>
                            <a:rPr lang="es-ES" sz="1500" b="0" i="1" smtClean="0">
                              <a:latin typeface="Cambria Math" panose="02040503050406030204" pitchFamily="18" charset="0"/>
                            </a:rPr>
                            <m:t>2</m:t>
                          </m:r>
                        </m:den>
                      </m:f>
                      <m:r>
                        <a:rPr lang="es-ES" sz="1500" b="0" i="1" smtClean="0">
                          <a:latin typeface="Cambria Math" panose="02040503050406030204" pitchFamily="18" charset="0"/>
                        </a:rPr>
                        <m:t>=…</m:t>
                      </m:r>
                    </m:oMath>
                  </m:oMathPara>
                </a14:m>
                <a:endParaRPr lang="es-ES" sz="1500" dirty="0" smtClean="0"/>
              </a:p>
              <a:p>
                <a:pPr/>
                <a14:m>
                  <m:oMathPara xmlns:m="http://schemas.openxmlformats.org/officeDocument/2006/math">
                    <m:oMathParaPr>
                      <m:jc m:val="centerGroup"/>
                    </m:oMathParaPr>
                    <m:oMath xmlns:m="http://schemas.openxmlformats.org/officeDocument/2006/math">
                      <m:sSup>
                        <m:sSupPr>
                          <m:ctrlPr>
                            <a:rPr lang="es-ES" sz="1500" b="0" i="1" smtClean="0">
                              <a:latin typeface="Cambria Math" panose="02040503050406030204" pitchFamily="18" charset="0"/>
                            </a:rPr>
                          </m:ctrlPr>
                        </m:sSupPr>
                        <m:e>
                          <m:r>
                            <a:rPr lang="es-ES" sz="1500" b="0" i="1" smtClean="0">
                              <a:latin typeface="Cambria Math" panose="02040503050406030204" pitchFamily="18" charset="0"/>
                            </a:rPr>
                            <m:t>𝑎</m:t>
                          </m:r>
                        </m:e>
                        <m:sup>
                          <m:r>
                            <a:rPr lang="es-ES" sz="1500" b="0" i="1" smtClean="0">
                              <a:latin typeface="Cambria Math" panose="02040503050406030204" pitchFamily="18" charset="0"/>
                            </a:rPr>
                            <m:t>2</m:t>
                          </m:r>
                        </m:sup>
                      </m:sSup>
                      <m:r>
                        <a:rPr lang="es-ES" sz="1500" b="0" i="1" smtClean="0">
                          <a:latin typeface="Cambria Math" panose="02040503050406030204" pitchFamily="18" charset="0"/>
                        </a:rPr>
                        <m:t>+</m:t>
                      </m:r>
                      <m:sSup>
                        <m:sSupPr>
                          <m:ctrlPr>
                            <a:rPr lang="es-ES" sz="1500" b="0" i="1" smtClean="0">
                              <a:latin typeface="Cambria Math" panose="02040503050406030204" pitchFamily="18" charset="0"/>
                            </a:rPr>
                          </m:ctrlPr>
                        </m:sSupPr>
                        <m:e>
                          <m:r>
                            <a:rPr lang="es-ES" sz="1500" b="0" i="1" smtClean="0">
                              <a:latin typeface="Cambria Math" panose="02040503050406030204" pitchFamily="18" charset="0"/>
                            </a:rPr>
                            <m:t>5</m:t>
                          </m:r>
                        </m:e>
                        <m:sup>
                          <m:r>
                            <a:rPr lang="es-ES" sz="1500" b="0" i="1" smtClean="0">
                              <a:latin typeface="Cambria Math" panose="02040503050406030204" pitchFamily="18" charset="0"/>
                            </a:rPr>
                            <m:t>2</m:t>
                          </m:r>
                        </m:sup>
                      </m:sSup>
                      <m:r>
                        <a:rPr lang="es-ES" sz="1500" b="0" i="1" smtClean="0">
                          <a:latin typeface="Cambria Math" panose="02040503050406030204" pitchFamily="18" charset="0"/>
                        </a:rPr>
                        <m:t>=</m:t>
                      </m:r>
                      <m:sSup>
                        <m:sSupPr>
                          <m:ctrlPr>
                            <a:rPr lang="es-ES" sz="1500" b="0" i="1" smtClean="0">
                              <a:latin typeface="Cambria Math" panose="02040503050406030204" pitchFamily="18" charset="0"/>
                            </a:rPr>
                          </m:ctrlPr>
                        </m:sSupPr>
                        <m:e>
                          <m:r>
                            <a:rPr lang="es-ES" sz="1500" b="0" i="1" smtClean="0">
                              <a:latin typeface="Cambria Math" panose="02040503050406030204" pitchFamily="18" charset="0"/>
                            </a:rPr>
                            <m:t>10</m:t>
                          </m:r>
                        </m:e>
                        <m:sup>
                          <m:r>
                            <a:rPr lang="es-ES" sz="1500" b="0" i="1" smtClean="0">
                              <a:latin typeface="Cambria Math" panose="02040503050406030204" pitchFamily="18" charset="0"/>
                            </a:rPr>
                            <m:t>2</m:t>
                          </m:r>
                        </m:sup>
                      </m:sSup>
                      <m:r>
                        <a:rPr lang="es-ES" sz="1500" b="0" i="1" smtClean="0">
                          <a:latin typeface="Cambria Math" panose="02040503050406030204" pitchFamily="18" charset="0"/>
                        </a:rPr>
                        <m:t>⇒…⇒</m:t>
                      </m:r>
                      <m:r>
                        <a:rPr lang="es-ES" sz="1500" b="0" i="1" smtClean="0">
                          <a:latin typeface="Cambria Math" panose="02040503050406030204" pitchFamily="18" charset="0"/>
                        </a:rPr>
                        <m:t>𝑎</m:t>
                      </m:r>
                      <m:r>
                        <a:rPr lang="es-ES" sz="1500" b="0" i="1" smtClean="0">
                          <a:latin typeface="Cambria Math" panose="02040503050406030204" pitchFamily="18" charset="0"/>
                        </a:rPr>
                        <m:t>=8.66</m:t>
                      </m:r>
                    </m:oMath>
                  </m:oMathPara>
                </a14:m>
                <a:endParaRPr lang="es-ES" sz="1500" b="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s-ES" sz="1500" i="1">
                          <a:latin typeface="Cambria Math" panose="02040503050406030204" pitchFamily="18" charset="0"/>
                        </a:rPr>
                        <m:t>𝐴</m:t>
                      </m:r>
                      <m:r>
                        <a:rPr lang="es-ES" sz="1500" i="1">
                          <a:latin typeface="Cambria Math" panose="02040503050406030204" pitchFamily="18" charset="0"/>
                        </a:rPr>
                        <m:t>=</m:t>
                      </m:r>
                      <m:f>
                        <m:fPr>
                          <m:ctrlPr>
                            <a:rPr lang="es-ES" sz="1500" i="1">
                              <a:latin typeface="Cambria Math" panose="02040503050406030204" pitchFamily="18" charset="0"/>
                            </a:rPr>
                          </m:ctrlPr>
                        </m:fPr>
                        <m:num>
                          <m:r>
                            <a:rPr lang="es-ES" sz="1500" i="1">
                              <a:latin typeface="Cambria Math" panose="02040503050406030204" pitchFamily="18" charset="0"/>
                            </a:rPr>
                            <m:t>𝑃</m:t>
                          </m:r>
                          <m:r>
                            <a:rPr lang="es-ES" sz="1500" i="1">
                              <a:latin typeface="Cambria Math" panose="02040503050406030204" pitchFamily="18" charset="0"/>
                            </a:rPr>
                            <m:t>·</m:t>
                          </m:r>
                          <m:r>
                            <a:rPr lang="es-ES" sz="1500" i="1">
                              <a:latin typeface="Cambria Math" panose="02040503050406030204" pitchFamily="18" charset="0"/>
                            </a:rPr>
                            <m:t>𝑎</m:t>
                          </m:r>
                        </m:num>
                        <m:den>
                          <m:r>
                            <a:rPr lang="es-ES" sz="1500" i="1">
                              <a:latin typeface="Cambria Math" panose="02040503050406030204" pitchFamily="18" charset="0"/>
                            </a:rPr>
                            <m:t>2</m:t>
                          </m:r>
                        </m:den>
                      </m:f>
                      <m:r>
                        <a:rPr lang="es-ES" sz="1500" b="0" i="1" smtClean="0">
                          <a:latin typeface="Cambria Math" panose="02040503050406030204" pitchFamily="18" charset="0"/>
                        </a:rPr>
                        <m:t>=</m:t>
                      </m:r>
                      <m:f>
                        <m:fPr>
                          <m:ctrlPr>
                            <a:rPr lang="es-ES" sz="1500" b="0" i="1" smtClean="0">
                              <a:latin typeface="Cambria Math" panose="02040503050406030204" pitchFamily="18" charset="0"/>
                            </a:rPr>
                          </m:ctrlPr>
                        </m:fPr>
                        <m:num>
                          <m:d>
                            <m:dPr>
                              <m:ctrlPr>
                                <a:rPr lang="es-ES" sz="1500" b="0" i="1" smtClean="0">
                                  <a:latin typeface="Cambria Math" panose="02040503050406030204" pitchFamily="18" charset="0"/>
                                </a:rPr>
                              </m:ctrlPr>
                            </m:dPr>
                            <m:e>
                              <m:r>
                                <a:rPr lang="es-ES" sz="1500" b="0" i="1" smtClean="0">
                                  <a:latin typeface="Cambria Math" panose="02040503050406030204" pitchFamily="18" charset="0"/>
                                </a:rPr>
                                <m:t>6·10</m:t>
                              </m:r>
                            </m:e>
                          </m:d>
                          <m:r>
                            <a:rPr lang="es-ES" sz="1500" b="0" i="1" smtClean="0">
                              <a:latin typeface="Cambria Math" panose="02040503050406030204" pitchFamily="18" charset="0"/>
                            </a:rPr>
                            <m:t>·8.66</m:t>
                          </m:r>
                        </m:num>
                        <m:den>
                          <m:r>
                            <a:rPr lang="es-ES" sz="1500" b="0" i="1" smtClean="0">
                              <a:latin typeface="Cambria Math" panose="02040503050406030204" pitchFamily="18" charset="0"/>
                            </a:rPr>
                            <m:t>2</m:t>
                          </m:r>
                        </m:den>
                      </m:f>
                      <m:r>
                        <a:rPr lang="es-ES" sz="1500" b="0" i="1" smtClean="0">
                          <a:latin typeface="Cambria Math" panose="02040503050406030204" pitchFamily="18" charset="0"/>
                        </a:rPr>
                        <m:t>=259.8 </m:t>
                      </m:r>
                      <m:r>
                        <a:rPr lang="es-ES" sz="1500" b="0" i="1" smtClean="0">
                          <a:latin typeface="Cambria Math" panose="02040503050406030204" pitchFamily="18" charset="0"/>
                        </a:rPr>
                        <m:t>𝑐</m:t>
                      </m:r>
                      <m:sSup>
                        <m:sSupPr>
                          <m:ctrlPr>
                            <a:rPr lang="es-ES" sz="1500" b="0" i="1" smtClean="0">
                              <a:latin typeface="Cambria Math" panose="02040503050406030204" pitchFamily="18" charset="0"/>
                            </a:rPr>
                          </m:ctrlPr>
                        </m:sSupPr>
                        <m:e>
                          <m:r>
                            <a:rPr lang="es-ES" sz="1500" b="0" i="1" smtClean="0">
                              <a:latin typeface="Cambria Math" panose="02040503050406030204" pitchFamily="18" charset="0"/>
                            </a:rPr>
                            <m:t>𝑚</m:t>
                          </m:r>
                        </m:e>
                        <m:sup>
                          <m:r>
                            <a:rPr lang="es-ES" sz="1500" b="0" i="1" smtClean="0">
                              <a:latin typeface="Cambria Math" panose="02040503050406030204" pitchFamily="18" charset="0"/>
                            </a:rPr>
                            <m:t>2</m:t>
                          </m:r>
                        </m:sup>
                      </m:sSup>
                    </m:oMath>
                  </m:oMathPara>
                </a14:m>
                <a:endParaRPr lang="es-ES" sz="1500" dirty="0" smtClean="0"/>
              </a:p>
              <a:p>
                <a:pPr/>
                <a14:m>
                  <m:oMathPara xmlns:m="http://schemas.openxmlformats.org/officeDocument/2006/math">
                    <m:oMathParaPr>
                      <m:jc m:val="centerGroup"/>
                    </m:oMathParaPr>
                    <m:oMath xmlns:m="http://schemas.openxmlformats.org/officeDocument/2006/math">
                      <m:sSub>
                        <m:sSubPr>
                          <m:ctrlPr>
                            <a:rPr lang="es-ES" sz="1500" b="0" i="1" smtClean="0">
                              <a:latin typeface="Cambria Math" panose="02040503050406030204" pitchFamily="18" charset="0"/>
                            </a:rPr>
                          </m:ctrlPr>
                        </m:sSubPr>
                        <m:e>
                          <m:r>
                            <a:rPr lang="es-ES" sz="1500" b="0" i="1" smtClean="0">
                              <a:latin typeface="Cambria Math" panose="02040503050406030204" pitchFamily="18" charset="0"/>
                            </a:rPr>
                            <m:t>𝐴</m:t>
                          </m:r>
                        </m:e>
                        <m:sub>
                          <m:r>
                            <a:rPr lang="es-ES" sz="1500" b="0" i="1" smtClean="0">
                              <a:latin typeface="Cambria Math" panose="02040503050406030204" pitchFamily="18" charset="0"/>
                            </a:rPr>
                            <m:t>𝑏𝑎𝑠𝑒𝑠</m:t>
                          </m:r>
                        </m:sub>
                      </m:sSub>
                      <m:r>
                        <a:rPr lang="es-ES" sz="1500" b="0" i="1" smtClean="0">
                          <a:latin typeface="Cambria Math" panose="02040503050406030204" pitchFamily="18" charset="0"/>
                        </a:rPr>
                        <m:t>=2·259.8=519.6 </m:t>
                      </m:r>
                      <m:r>
                        <a:rPr lang="es-ES" sz="1500" b="0" i="1" smtClean="0">
                          <a:latin typeface="Cambria Math" panose="02040503050406030204" pitchFamily="18" charset="0"/>
                        </a:rPr>
                        <m:t>𝑐</m:t>
                      </m:r>
                      <m:sSup>
                        <m:sSupPr>
                          <m:ctrlPr>
                            <a:rPr lang="es-ES" sz="1500" b="0" i="1" smtClean="0">
                              <a:latin typeface="Cambria Math" panose="02040503050406030204" pitchFamily="18" charset="0"/>
                            </a:rPr>
                          </m:ctrlPr>
                        </m:sSupPr>
                        <m:e>
                          <m:r>
                            <a:rPr lang="es-ES" sz="1500" b="0" i="1" smtClean="0">
                              <a:latin typeface="Cambria Math" panose="02040503050406030204" pitchFamily="18" charset="0"/>
                            </a:rPr>
                            <m:t>𝑚</m:t>
                          </m:r>
                        </m:e>
                        <m:sup>
                          <m:r>
                            <a:rPr lang="es-ES" sz="1500" b="0" i="1" smtClean="0">
                              <a:latin typeface="Cambria Math" panose="02040503050406030204" pitchFamily="18" charset="0"/>
                            </a:rPr>
                            <m:t>2</m:t>
                          </m:r>
                        </m:sup>
                      </m:sSup>
                    </m:oMath>
                  </m:oMathPara>
                </a14:m>
                <a:endParaRPr lang="es-ES" sz="1500" dirty="0" smtClean="0"/>
              </a:p>
              <a:p>
                <a:endParaRPr lang="es-ES" sz="2200" dirty="0" smtClean="0"/>
              </a:p>
              <a:p>
                <a:r>
                  <a:rPr lang="es-ES" sz="2200" dirty="0" smtClean="0"/>
                  <a:t>¿Área lateral?</a:t>
                </a:r>
              </a:p>
              <a:p>
                <a:r>
                  <a:rPr lang="es-ES" sz="1500" dirty="0" smtClean="0"/>
                  <a:t>Rectángulos:</a:t>
                </a:r>
              </a:p>
              <a:p>
                <a:pPr/>
                <a14:m>
                  <m:oMathPara xmlns:m="http://schemas.openxmlformats.org/officeDocument/2006/math">
                    <m:oMathParaPr>
                      <m:jc m:val="centerGroup"/>
                    </m:oMathParaPr>
                    <m:oMath xmlns:m="http://schemas.openxmlformats.org/officeDocument/2006/math">
                      <m:r>
                        <a:rPr lang="es-ES" sz="1500" i="1">
                          <a:latin typeface="Cambria Math" panose="02040503050406030204" pitchFamily="18" charset="0"/>
                        </a:rPr>
                        <m:t>𝐴</m:t>
                      </m:r>
                      <m:r>
                        <a:rPr lang="es-ES" sz="1500" b="0" i="1" smtClean="0">
                          <a:latin typeface="Cambria Math" panose="02040503050406030204" pitchFamily="18" charset="0"/>
                        </a:rPr>
                        <m:t>=30·10=300⇒</m:t>
                      </m:r>
                      <m:sSub>
                        <m:sSubPr>
                          <m:ctrlPr>
                            <a:rPr lang="es-ES" sz="1500" b="0" i="1" smtClean="0">
                              <a:latin typeface="Cambria Math" panose="02040503050406030204" pitchFamily="18" charset="0"/>
                            </a:rPr>
                          </m:ctrlPr>
                        </m:sSubPr>
                        <m:e>
                          <m:r>
                            <a:rPr lang="es-ES" sz="1500" b="0" i="1" smtClean="0">
                              <a:latin typeface="Cambria Math" panose="02040503050406030204" pitchFamily="18" charset="0"/>
                            </a:rPr>
                            <m:t>𝐴</m:t>
                          </m:r>
                        </m:e>
                        <m:sub>
                          <m:r>
                            <a:rPr lang="es-ES" sz="1500" b="0" i="1" smtClean="0">
                              <a:latin typeface="Cambria Math" panose="02040503050406030204" pitchFamily="18" charset="0"/>
                            </a:rPr>
                            <m:t>𝑙𝑎𝑡</m:t>
                          </m:r>
                        </m:sub>
                      </m:sSub>
                      <m:r>
                        <a:rPr lang="es-ES" sz="1500" b="0" i="1" smtClean="0">
                          <a:latin typeface="Cambria Math" panose="02040503050406030204" pitchFamily="18" charset="0"/>
                        </a:rPr>
                        <m:t>=6·300=1800</m:t>
                      </m:r>
                      <m:r>
                        <a:rPr lang="es-ES" sz="1500" b="0" i="1" smtClean="0">
                          <a:latin typeface="Cambria Math" panose="02040503050406030204" pitchFamily="18" charset="0"/>
                        </a:rPr>
                        <m:t>𝑐</m:t>
                      </m:r>
                      <m:sSup>
                        <m:sSupPr>
                          <m:ctrlPr>
                            <a:rPr lang="es-ES" sz="1500" b="0" i="1" smtClean="0">
                              <a:latin typeface="Cambria Math" panose="02040503050406030204" pitchFamily="18" charset="0"/>
                            </a:rPr>
                          </m:ctrlPr>
                        </m:sSupPr>
                        <m:e>
                          <m:r>
                            <a:rPr lang="es-ES" sz="1500" b="0" i="1" smtClean="0">
                              <a:latin typeface="Cambria Math" panose="02040503050406030204" pitchFamily="18" charset="0"/>
                            </a:rPr>
                            <m:t>𝑚</m:t>
                          </m:r>
                        </m:e>
                        <m:sup>
                          <m:r>
                            <a:rPr lang="es-ES" sz="1500" b="0" i="1" smtClean="0">
                              <a:latin typeface="Cambria Math" panose="02040503050406030204" pitchFamily="18" charset="0"/>
                            </a:rPr>
                            <m:t>2</m:t>
                          </m:r>
                        </m:sup>
                      </m:sSup>
                    </m:oMath>
                  </m:oMathPara>
                </a14:m>
                <a:endParaRPr lang="es-ES" sz="1500" dirty="0" smtClean="0"/>
              </a:p>
              <a:p>
                <a:endParaRPr lang="es-ES" sz="1500" dirty="0"/>
              </a:p>
              <a:p>
                <a:r>
                  <a:rPr lang="es-ES" sz="2200" dirty="0"/>
                  <a:t>¿Área </a:t>
                </a:r>
                <a:r>
                  <a:rPr lang="es-ES" sz="2200" dirty="0" smtClean="0"/>
                  <a:t>total?</a:t>
                </a:r>
                <a:endParaRPr lang="es-ES" sz="2200" dirty="0"/>
              </a:p>
              <a:p>
                <a:r>
                  <a:rPr lang="es-ES" sz="1500" dirty="0" smtClean="0"/>
                  <a:t>Suma:</a:t>
                </a:r>
                <a:endParaRPr lang="es-ES" sz="1500" dirty="0"/>
              </a:p>
              <a:p>
                <a:pPr/>
                <a14:m>
                  <m:oMathPara xmlns:m="http://schemas.openxmlformats.org/officeDocument/2006/math">
                    <m:oMathParaPr>
                      <m:jc m:val="centerGroup"/>
                    </m:oMathParaPr>
                    <m:oMath xmlns:m="http://schemas.openxmlformats.org/officeDocument/2006/math">
                      <m:sSub>
                        <m:sSubPr>
                          <m:ctrlPr>
                            <a:rPr lang="es-ES" sz="1500" b="0" i="1" smtClean="0">
                              <a:latin typeface="Cambria Math" panose="02040503050406030204" pitchFamily="18" charset="0"/>
                            </a:rPr>
                          </m:ctrlPr>
                        </m:sSubPr>
                        <m:e>
                          <m:r>
                            <a:rPr lang="es-ES" sz="1500" i="1">
                              <a:latin typeface="Cambria Math" panose="02040503050406030204" pitchFamily="18" charset="0"/>
                            </a:rPr>
                            <m:t>𝐴</m:t>
                          </m:r>
                        </m:e>
                        <m:sub>
                          <m:r>
                            <a:rPr lang="es-ES" sz="1500" b="0" i="1" smtClean="0">
                              <a:latin typeface="Cambria Math" panose="02040503050406030204" pitchFamily="18" charset="0"/>
                            </a:rPr>
                            <m:t>𝑡𝑜𝑡𝑎𝑙</m:t>
                          </m:r>
                        </m:sub>
                      </m:sSub>
                      <m:r>
                        <a:rPr lang="es-ES" sz="1500" i="1">
                          <a:latin typeface="Cambria Math" panose="02040503050406030204" pitchFamily="18" charset="0"/>
                        </a:rPr>
                        <m:t>=</m:t>
                      </m:r>
                      <m:r>
                        <a:rPr lang="es-ES" sz="1500" b="0" i="1" smtClean="0">
                          <a:latin typeface="Cambria Math" panose="02040503050406030204" pitchFamily="18" charset="0"/>
                        </a:rPr>
                        <m:t>1800+519.6=2319.6 </m:t>
                      </m:r>
                      <m:r>
                        <a:rPr lang="es-ES" sz="1500" b="0" i="1" smtClean="0">
                          <a:latin typeface="Cambria Math" panose="02040503050406030204" pitchFamily="18" charset="0"/>
                        </a:rPr>
                        <m:t>𝑐</m:t>
                      </m:r>
                      <m:sSup>
                        <m:sSupPr>
                          <m:ctrlPr>
                            <a:rPr lang="es-ES" sz="1500" b="0" i="1" smtClean="0">
                              <a:latin typeface="Cambria Math" panose="02040503050406030204" pitchFamily="18" charset="0"/>
                            </a:rPr>
                          </m:ctrlPr>
                        </m:sSupPr>
                        <m:e>
                          <m:r>
                            <a:rPr lang="es-ES" sz="1500" b="0" i="1" smtClean="0">
                              <a:latin typeface="Cambria Math" panose="02040503050406030204" pitchFamily="18" charset="0"/>
                            </a:rPr>
                            <m:t>𝑚</m:t>
                          </m:r>
                        </m:e>
                        <m:sup>
                          <m:r>
                            <a:rPr lang="es-ES" sz="1500" b="0" i="1" smtClean="0">
                              <a:latin typeface="Cambria Math" panose="02040503050406030204" pitchFamily="18" charset="0"/>
                            </a:rPr>
                            <m:t>2</m:t>
                          </m:r>
                        </m:sup>
                      </m:sSup>
                    </m:oMath>
                  </m:oMathPara>
                </a14:m>
                <a:endParaRPr lang="es-ES" sz="1500" dirty="0"/>
              </a:p>
            </p:txBody>
          </p:sp>
        </mc:Choice>
        <mc:Fallback xmlns="">
          <p:sp>
            <p:nvSpPr>
              <p:cNvPr id="8" name="7 CuadroTexto"/>
              <p:cNvSpPr txBox="1">
                <a:spLocks noRot="1" noChangeAspect="1" noMove="1" noResize="1" noEditPoints="1" noAdjustHandles="1" noChangeArrowheads="1" noChangeShapeType="1" noTextEdit="1"/>
              </p:cNvSpPr>
              <p:nvPr/>
            </p:nvSpPr>
            <p:spPr>
              <a:xfrm>
                <a:off x="4500562" y="1643896"/>
                <a:ext cx="4357686" cy="4170372"/>
              </a:xfrm>
              <a:prstGeom prst="rect">
                <a:avLst/>
              </a:prstGeom>
              <a:blipFill rotWithShape="0">
                <a:blip r:embed="rId3"/>
                <a:stretch>
                  <a:fillRect l="-1818" t="-1170"/>
                </a:stretch>
              </a:blipFill>
            </p:spPr>
            <p:txBody>
              <a:bodyPr/>
              <a:lstStyle/>
              <a:p>
                <a:r>
                  <a:rPr lang="es-ES">
                    <a:noFill/>
                  </a:rPr>
                  <a:t> </a:t>
                </a:r>
              </a:p>
            </p:txBody>
          </p:sp>
        </mc:Fallback>
      </mc:AlternateContent>
      <p:sp>
        <p:nvSpPr>
          <p:cNvPr id="5" name="4 Rectángulo"/>
          <p:cNvSpPr/>
          <p:nvPr/>
        </p:nvSpPr>
        <p:spPr>
          <a:xfrm>
            <a:off x="357158" y="142852"/>
            <a:ext cx="7200000" cy="36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ctángulo"/>
          <p:cNvSpPr/>
          <p:nvPr/>
        </p:nvSpPr>
        <p:spPr>
          <a:xfrm>
            <a:off x="357158" y="142852"/>
            <a:ext cx="3600000" cy="36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Picture 8" descr="G:\Mirabal 1213\_ 3ºEV\2ºESO\Gif\hipn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cxnSp>
        <p:nvCxnSpPr>
          <p:cNvPr id="9" name="8 Conector recto de flecha"/>
          <p:cNvCxnSpPr/>
          <p:nvPr/>
        </p:nvCxnSpPr>
        <p:spPr>
          <a:xfrm>
            <a:off x="928662" y="2928934"/>
            <a:ext cx="642942" cy="1588"/>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12" name="11 CuadroTexto"/>
          <p:cNvSpPr txBox="1"/>
          <p:nvPr/>
        </p:nvSpPr>
        <p:spPr>
          <a:xfrm>
            <a:off x="889310" y="2500306"/>
            <a:ext cx="803425" cy="369332"/>
          </a:xfrm>
          <a:prstGeom prst="rect">
            <a:avLst/>
          </a:prstGeom>
          <a:noFill/>
        </p:spPr>
        <p:txBody>
          <a:bodyPr wrap="none" rtlCol="0">
            <a:spAutoFit/>
          </a:bodyPr>
          <a:lstStyle/>
          <a:p>
            <a:r>
              <a:rPr lang="es-ES" dirty="0" smtClean="0"/>
              <a:t>10 cm</a:t>
            </a:r>
            <a:endParaRPr lang="es-ES" dirty="0"/>
          </a:p>
        </p:txBody>
      </p:sp>
      <p:sp>
        <p:nvSpPr>
          <p:cNvPr id="13" name="12 CuadroTexto"/>
          <p:cNvSpPr txBox="1"/>
          <p:nvPr/>
        </p:nvSpPr>
        <p:spPr>
          <a:xfrm>
            <a:off x="2103756" y="4714884"/>
            <a:ext cx="803425" cy="369332"/>
          </a:xfrm>
          <a:prstGeom prst="rect">
            <a:avLst/>
          </a:prstGeom>
          <a:noFill/>
        </p:spPr>
        <p:txBody>
          <a:bodyPr wrap="none" rtlCol="0">
            <a:spAutoFit/>
          </a:bodyPr>
          <a:lstStyle/>
          <a:p>
            <a:r>
              <a:rPr lang="es-ES" dirty="0" smtClean="0"/>
              <a:t>30 cm</a:t>
            </a:r>
            <a:endParaRPr lang="es-ES" dirty="0"/>
          </a:p>
        </p:txBody>
      </p:sp>
      <p:cxnSp>
        <p:nvCxnSpPr>
          <p:cNvPr id="14" name="13 Conector recto de flecha"/>
          <p:cNvCxnSpPr/>
          <p:nvPr/>
        </p:nvCxnSpPr>
        <p:spPr>
          <a:xfrm rot="5400000">
            <a:off x="1465241" y="4893479"/>
            <a:ext cx="1500198" cy="1588"/>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2" name="Rectángulo 1"/>
          <p:cNvSpPr/>
          <p:nvPr/>
        </p:nvSpPr>
        <p:spPr>
          <a:xfrm>
            <a:off x="4500562" y="2204864"/>
            <a:ext cx="4357686"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p:cNvSpPr/>
          <p:nvPr/>
        </p:nvSpPr>
        <p:spPr>
          <a:xfrm>
            <a:off x="4500562" y="3638906"/>
            <a:ext cx="4357686" cy="1147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p:cNvSpPr/>
          <p:nvPr/>
        </p:nvSpPr>
        <p:spPr>
          <a:xfrm>
            <a:off x="4500562" y="4785464"/>
            <a:ext cx="4357686" cy="1147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5"/>
                                        </p:tgtEl>
                                        <p:attrNameLst>
                                          <p:attrName>ppt_x</p:attrName>
                                        </p:attrNameLst>
                                      </p:cBhvr>
                                      <p:tavLst>
                                        <p:tav tm="0">
                                          <p:val>
                                            <p:strVal val="ppt_x"/>
                                          </p:val>
                                        </p:tav>
                                        <p:tav tm="100000">
                                          <p:val>
                                            <p:strVal val="ppt_x"/>
                                          </p:val>
                                        </p:tav>
                                      </p:tavLst>
                                    </p:anim>
                                    <p:anim calcmode="lin" valueType="num">
                                      <p:cBhvr additive="base">
                                        <p:cTn id="13" dur="500"/>
                                        <p:tgtEl>
                                          <p:spTgt spid="15"/>
                                        </p:tgtEl>
                                        <p:attrNameLst>
                                          <p:attrName>ppt_y</p:attrName>
                                        </p:attrNameLst>
                                      </p:cBhvr>
                                      <p:tavLst>
                                        <p:tav tm="0">
                                          <p:val>
                                            <p:strVal val="ppt_y"/>
                                          </p:val>
                                        </p:tav>
                                        <p:tav tm="100000">
                                          <p:val>
                                            <p:strVal val="1+ppt_h/2"/>
                                          </p:val>
                                        </p:tav>
                                      </p:tavLst>
                                    </p:anim>
                                    <p:set>
                                      <p:cBhvr>
                                        <p:cTn id="14" dur="1" fill="hold">
                                          <p:stCondLst>
                                            <p:cond delay="499"/>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6"/>
                                        </p:tgtEl>
                                        <p:attrNameLst>
                                          <p:attrName>ppt_x</p:attrName>
                                        </p:attrNameLst>
                                      </p:cBhvr>
                                      <p:tavLst>
                                        <p:tav tm="0">
                                          <p:val>
                                            <p:strVal val="ppt_x"/>
                                          </p:val>
                                        </p:tav>
                                        <p:tav tm="100000">
                                          <p:val>
                                            <p:strVal val="ppt_x"/>
                                          </p:val>
                                        </p:tav>
                                      </p:tavLst>
                                    </p:anim>
                                    <p:anim calcmode="lin" valueType="num">
                                      <p:cBhvr additive="base">
                                        <p:cTn id="19" dur="500"/>
                                        <p:tgtEl>
                                          <p:spTgt spid="16"/>
                                        </p:tgtEl>
                                        <p:attrNameLst>
                                          <p:attrName>ppt_y</p:attrName>
                                        </p:attrNameLst>
                                      </p:cBhvr>
                                      <p:tavLst>
                                        <p:tav tm="0">
                                          <p:val>
                                            <p:strVal val="ppt_y"/>
                                          </p:val>
                                        </p:tav>
                                        <p:tav tm="100000">
                                          <p:val>
                                            <p:strVal val="1+ppt_h/2"/>
                                          </p:val>
                                        </p:tav>
                                      </p:tavLst>
                                    </p:anim>
                                    <p:set>
                                      <p:cBhvr>
                                        <p:cTn id="20" dur="1" fill="hold">
                                          <p:stCondLst>
                                            <p:cond delay="499"/>
                                          </p:stCondLst>
                                        </p:cTn>
                                        <p:tgtEl>
                                          <p:spTgt spid="1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3657220" cy="553998"/>
          </a:xfrm>
          <a:prstGeom prst="rect">
            <a:avLst/>
          </a:prstGeom>
          <a:noFill/>
        </p:spPr>
        <p:txBody>
          <a:bodyPr wrap="none" rtlCol="0">
            <a:spAutoFit/>
          </a:bodyPr>
          <a:lstStyle/>
          <a:p>
            <a:r>
              <a:rPr lang="es-ES" sz="3000" dirty="0" smtClean="0"/>
              <a:t>2. Prismas. Volumen</a:t>
            </a:r>
            <a:endParaRPr lang="es-ES" sz="3000" dirty="0"/>
          </a:p>
        </p:txBody>
      </p:sp>
      <mc:AlternateContent xmlns:mc="http://schemas.openxmlformats.org/markup-compatibility/2006" xmlns:a14="http://schemas.microsoft.com/office/drawing/2010/main">
        <mc:Choice Requires="a14">
          <p:sp>
            <p:nvSpPr>
              <p:cNvPr id="8" name="7 CuadroTexto"/>
              <p:cNvSpPr txBox="1"/>
              <p:nvPr/>
            </p:nvSpPr>
            <p:spPr>
              <a:xfrm>
                <a:off x="4500562" y="1643896"/>
                <a:ext cx="4357686" cy="2123658"/>
              </a:xfrm>
              <a:prstGeom prst="rect">
                <a:avLst/>
              </a:prstGeom>
              <a:solidFill>
                <a:srgbClr val="00FFFF"/>
              </a:solidFill>
            </p:spPr>
            <p:txBody>
              <a:bodyPr wrap="square" rtlCol="0">
                <a:spAutoFit/>
              </a:bodyPr>
              <a:lstStyle/>
              <a:p>
                <a:pPr algn="just"/>
                <a:r>
                  <a:rPr lang="es-ES" sz="2200" dirty="0" smtClean="0"/>
                  <a:t>¿Cuántas bases debo colocar hasta formar la figura entera?</a:t>
                </a:r>
              </a:p>
              <a:p>
                <a:pPr algn="just"/>
                <a:endParaRPr lang="es-ES" sz="2200" dirty="0" smtClean="0"/>
              </a:p>
              <a:p>
                <a:pPr algn="just"/>
                <a:r>
                  <a:rPr lang="es-ES" sz="2200" dirty="0" smtClean="0"/>
                  <a:t>Si llamamos h a la altura (</a:t>
                </a:r>
                <a:r>
                  <a:rPr lang="es-ES" sz="2200" dirty="0" err="1" smtClean="0"/>
                  <a:t>height</a:t>
                </a:r>
                <a:r>
                  <a:rPr lang="es-ES" sz="2200" dirty="0" smtClean="0"/>
                  <a:t>), debemos colocar “</a:t>
                </a:r>
                <a14:m>
                  <m:oMath xmlns:m="http://schemas.openxmlformats.org/officeDocument/2006/math">
                    <m:r>
                      <a:rPr lang="es-ES" sz="2200" i="1" dirty="0" smtClean="0">
                        <a:latin typeface="Cambria Math" panose="02040503050406030204" pitchFamily="18" charset="0"/>
                      </a:rPr>
                      <m:t>h</m:t>
                    </m:r>
                  </m:oMath>
                </a14:m>
                <a:r>
                  <a:rPr lang="es-ES" sz="2200" dirty="0" smtClean="0"/>
                  <a:t>” bases</a:t>
                </a:r>
              </a:p>
            </p:txBody>
          </p:sp>
        </mc:Choice>
        <mc:Fallback xmlns="">
          <p:sp>
            <p:nvSpPr>
              <p:cNvPr id="8" name="7 CuadroTexto"/>
              <p:cNvSpPr txBox="1">
                <a:spLocks noRot="1" noChangeAspect="1" noMove="1" noResize="1" noEditPoints="1" noAdjustHandles="1" noChangeArrowheads="1" noChangeShapeType="1" noTextEdit="1"/>
              </p:cNvSpPr>
              <p:nvPr/>
            </p:nvSpPr>
            <p:spPr>
              <a:xfrm>
                <a:off x="4500562" y="1643896"/>
                <a:ext cx="4357686" cy="2123658"/>
              </a:xfrm>
              <a:prstGeom prst="rect">
                <a:avLst/>
              </a:prstGeom>
              <a:blipFill rotWithShape="0">
                <a:blip r:embed="rId2"/>
                <a:stretch>
                  <a:fillRect l="-1818" t="-2299" r="-1818" b="-4598"/>
                </a:stretch>
              </a:blipFill>
            </p:spPr>
            <p:txBody>
              <a:bodyPr/>
              <a:lstStyle/>
              <a:p>
                <a:r>
                  <a:rPr lang="es-ES">
                    <a:noFill/>
                  </a:rPr>
                  <a:t> </a:t>
                </a:r>
              </a:p>
            </p:txBody>
          </p:sp>
        </mc:Fallback>
      </mc:AlternateContent>
      <p:pic>
        <p:nvPicPr>
          <p:cNvPr id="83970" name="Picture 2" descr="http://data.imatematicas.es/poliedrosnoreg/prismarec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67" y="1985964"/>
            <a:ext cx="3286125" cy="3457576"/>
          </a:xfrm>
          <a:prstGeom prst="rect">
            <a:avLst/>
          </a:prstGeom>
          <a:noFill/>
        </p:spPr>
      </p:pic>
      <p:sp>
        <p:nvSpPr>
          <p:cNvPr id="6" name="5 Paralelogramo"/>
          <p:cNvSpPr/>
          <p:nvPr/>
        </p:nvSpPr>
        <p:spPr>
          <a:xfrm>
            <a:off x="1000100" y="4429132"/>
            <a:ext cx="2000264" cy="500066"/>
          </a:xfrm>
          <a:prstGeom prst="parallelogram">
            <a:avLst>
              <a:gd name="adj" fmla="val 1007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7" name="6 Paralelogramo"/>
          <p:cNvSpPr/>
          <p:nvPr/>
        </p:nvSpPr>
        <p:spPr>
          <a:xfrm>
            <a:off x="1000100" y="4357694"/>
            <a:ext cx="2000264" cy="500066"/>
          </a:xfrm>
          <a:prstGeom prst="parallelogram">
            <a:avLst>
              <a:gd name="adj" fmla="val 1007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9" name="8 Paralelogramo"/>
          <p:cNvSpPr/>
          <p:nvPr/>
        </p:nvSpPr>
        <p:spPr>
          <a:xfrm>
            <a:off x="1000100" y="4286256"/>
            <a:ext cx="2000264" cy="500066"/>
          </a:xfrm>
          <a:prstGeom prst="parallelogram">
            <a:avLst>
              <a:gd name="adj" fmla="val 1007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0" name="9 Paralelogramo"/>
          <p:cNvSpPr/>
          <p:nvPr/>
        </p:nvSpPr>
        <p:spPr>
          <a:xfrm>
            <a:off x="1000100" y="4214818"/>
            <a:ext cx="2000264" cy="500066"/>
          </a:xfrm>
          <a:prstGeom prst="parallelogram">
            <a:avLst>
              <a:gd name="adj" fmla="val 1007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1" name="10 Paralelogramo"/>
          <p:cNvSpPr/>
          <p:nvPr/>
        </p:nvSpPr>
        <p:spPr>
          <a:xfrm>
            <a:off x="1000100" y="4143380"/>
            <a:ext cx="2000264" cy="500066"/>
          </a:xfrm>
          <a:prstGeom prst="parallelogram">
            <a:avLst>
              <a:gd name="adj" fmla="val 1007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2" name="11 Paralelogramo"/>
          <p:cNvSpPr/>
          <p:nvPr/>
        </p:nvSpPr>
        <p:spPr>
          <a:xfrm>
            <a:off x="1000100" y="4071942"/>
            <a:ext cx="2000264" cy="500066"/>
          </a:xfrm>
          <a:prstGeom prst="parallelogram">
            <a:avLst>
              <a:gd name="adj" fmla="val 1007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3" name="12 Paralelogramo"/>
          <p:cNvSpPr/>
          <p:nvPr/>
        </p:nvSpPr>
        <p:spPr>
          <a:xfrm>
            <a:off x="1000100" y="4000504"/>
            <a:ext cx="2000264" cy="500066"/>
          </a:xfrm>
          <a:prstGeom prst="parallelogram">
            <a:avLst>
              <a:gd name="adj" fmla="val 1007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4" name="13 Paralelogramo"/>
          <p:cNvSpPr/>
          <p:nvPr/>
        </p:nvSpPr>
        <p:spPr>
          <a:xfrm>
            <a:off x="1000100" y="3929066"/>
            <a:ext cx="2000264" cy="500066"/>
          </a:xfrm>
          <a:prstGeom prst="parallelogram">
            <a:avLst>
              <a:gd name="adj" fmla="val 1007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5" name="14 Paralelogramo"/>
          <p:cNvSpPr/>
          <p:nvPr/>
        </p:nvSpPr>
        <p:spPr>
          <a:xfrm>
            <a:off x="1000100" y="3857628"/>
            <a:ext cx="2000264" cy="500066"/>
          </a:xfrm>
          <a:prstGeom prst="parallelogram">
            <a:avLst>
              <a:gd name="adj" fmla="val 1007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6" name="15 Paralelogramo"/>
          <p:cNvSpPr/>
          <p:nvPr/>
        </p:nvSpPr>
        <p:spPr>
          <a:xfrm>
            <a:off x="1000100" y="3786190"/>
            <a:ext cx="2000264" cy="500066"/>
          </a:xfrm>
          <a:prstGeom prst="parallelogram">
            <a:avLst>
              <a:gd name="adj" fmla="val 1007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7" name="16 Paralelogramo"/>
          <p:cNvSpPr/>
          <p:nvPr/>
        </p:nvSpPr>
        <p:spPr>
          <a:xfrm>
            <a:off x="1000100" y="3714752"/>
            <a:ext cx="2000264" cy="500066"/>
          </a:xfrm>
          <a:prstGeom prst="parallelogram">
            <a:avLst>
              <a:gd name="adj" fmla="val 1007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8" name="17 Paralelogramo"/>
          <p:cNvSpPr/>
          <p:nvPr/>
        </p:nvSpPr>
        <p:spPr>
          <a:xfrm>
            <a:off x="1000100" y="3643314"/>
            <a:ext cx="2000264" cy="500066"/>
          </a:xfrm>
          <a:prstGeom prst="parallelogram">
            <a:avLst>
              <a:gd name="adj" fmla="val 1007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9" name="18 Paralelogramo"/>
          <p:cNvSpPr/>
          <p:nvPr/>
        </p:nvSpPr>
        <p:spPr>
          <a:xfrm>
            <a:off x="1000100" y="3571876"/>
            <a:ext cx="2000264" cy="500066"/>
          </a:xfrm>
          <a:prstGeom prst="parallelogram">
            <a:avLst>
              <a:gd name="adj" fmla="val 1007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0" name="19 Paralelogramo"/>
          <p:cNvSpPr/>
          <p:nvPr/>
        </p:nvSpPr>
        <p:spPr>
          <a:xfrm>
            <a:off x="1000100" y="3500438"/>
            <a:ext cx="2000264" cy="500066"/>
          </a:xfrm>
          <a:prstGeom prst="parallelogram">
            <a:avLst>
              <a:gd name="adj" fmla="val 1007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1" name="20 Paralelogramo"/>
          <p:cNvSpPr/>
          <p:nvPr/>
        </p:nvSpPr>
        <p:spPr>
          <a:xfrm>
            <a:off x="1000100" y="3429000"/>
            <a:ext cx="2000264" cy="500066"/>
          </a:xfrm>
          <a:prstGeom prst="parallelogram">
            <a:avLst>
              <a:gd name="adj" fmla="val 1007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2" name="21 Paralelogramo"/>
          <p:cNvSpPr/>
          <p:nvPr/>
        </p:nvSpPr>
        <p:spPr>
          <a:xfrm>
            <a:off x="1000100" y="3357562"/>
            <a:ext cx="2000264" cy="500066"/>
          </a:xfrm>
          <a:prstGeom prst="parallelogram">
            <a:avLst>
              <a:gd name="adj" fmla="val 1007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3" name="22 Paralelogramo"/>
          <p:cNvSpPr/>
          <p:nvPr/>
        </p:nvSpPr>
        <p:spPr>
          <a:xfrm>
            <a:off x="1000100" y="3286124"/>
            <a:ext cx="2000264" cy="500066"/>
          </a:xfrm>
          <a:prstGeom prst="parallelogram">
            <a:avLst>
              <a:gd name="adj" fmla="val 1007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4" name="23 Paralelogramo"/>
          <p:cNvSpPr/>
          <p:nvPr/>
        </p:nvSpPr>
        <p:spPr>
          <a:xfrm>
            <a:off x="1000100" y="3214686"/>
            <a:ext cx="2000264" cy="500066"/>
          </a:xfrm>
          <a:prstGeom prst="parallelogram">
            <a:avLst>
              <a:gd name="adj" fmla="val 1007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5" name="24 Paralelogramo"/>
          <p:cNvSpPr/>
          <p:nvPr/>
        </p:nvSpPr>
        <p:spPr>
          <a:xfrm>
            <a:off x="1000100" y="3143248"/>
            <a:ext cx="2000264" cy="500066"/>
          </a:xfrm>
          <a:prstGeom prst="parallelogram">
            <a:avLst>
              <a:gd name="adj" fmla="val 1007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6" name="25 Paralelogramo"/>
          <p:cNvSpPr/>
          <p:nvPr/>
        </p:nvSpPr>
        <p:spPr>
          <a:xfrm>
            <a:off x="1000100" y="3071810"/>
            <a:ext cx="2000264" cy="500066"/>
          </a:xfrm>
          <a:prstGeom prst="parallelogram">
            <a:avLst>
              <a:gd name="adj" fmla="val 1007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7" name="26 Paralelogramo"/>
          <p:cNvSpPr/>
          <p:nvPr/>
        </p:nvSpPr>
        <p:spPr>
          <a:xfrm>
            <a:off x="1000100" y="3000372"/>
            <a:ext cx="2000264" cy="500066"/>
          </a:xfrm>
          <a:prstGeom prst="parallelogram">
            <a:avLst>
              <a:gd name="adj" fmla="val 1007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8" name="27 Paralelogramo"/>
          <p:cNvSpPr/>
          <p:nvPr/>
        </p:nvSpPr>
        <p:spPr>
          <a:xfrm>
            <a:off x="1000100" y="2928934"/>
            <a:ext cx="2000264" cy="500066"/>
          </a:xfrm>
          <a:prstGeom prst="parallelogram">
            <a:avLst>
              <a:gd name="adj" fmla="val 1007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9" name="28 Paralelogramo"/>
          <p:cNvSpPr/>
          <p:nvPr/>
        </p:nvSpPr>
        <p:spPr>
          <a:xfrm>
            <a:off x="1000100" y="2857496"/>
            <a:ext cx="2000264" cy="500066"/>
          </a:xfrm>
          <a:prstGeom prst="parallelogram">
            <a:avLst>
              <a:gd name="adj" fmla="val 1007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0" name="29 Paralelogramo"/>
          <p:cNvSpPr/>
          <p:nvPr/>
        </p:nvSpPr>
        <p:spPr>
          <a:xfrm>
            <a:off x="1000100" y="2786058"/>
            <a:ext cx="2000264" cy="500066"/>
          </a:xfrm>
          <a:prstGeom prst="parallelogram">
            <a:avLst>
              <a:gd name="adj" fmla="val 1007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1" name="30 Paralelogramo"/>
          <p:cNvSpPr/>
          <p:nvPr/>
        </p:nvSpPr>
        <p:spPr>
          <a:xfrm>
            <a:off x="1000100" y="2714620"/>
            <a:ext cx="2000264" cy="500066"/>
          </a:xfrm>
          <a:prstGeom prst="parallelogram">
            <a:avLst>
              <a:gd name="adj" fmla="val 1007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2" name="31 Paralelogramo"/>
          <p:cNvSpPr/>
          <p:nvPr/>
        </p:nvSpPr>
        <p:spPr>
          <a:xfrm>
            <a:off x="1000100" y="2643182"/>
            <a:ext cx="2000264" cy="500066"/>
          </a:xfrm>
          <a:prstGeom prst="parallelogram">
            <a:avLst>
              <a:gd name="adj" fmla="val 1007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3" name="32 Paralelogramo"/>
          <p:cNvSpPr/>
          <p:nvPr/>
        </p:nvSpPr>
        <p:spPr>
          <a:xfrm>
            <a:off x="1000100" y="2571744"/>
            <a:ext cx="2000264" cy="500066"/>
          </a:xfrm>
          <a:prstGeom prst="parallelogram">
            <a:avLst>
              <a:gd name="adj" fmla="val 1007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4" name="33 Paralelogramo"/>
          <p:cNvSpPr/>
          <p:nvPr/>
        </p:nvSpPr>
        <p:spPr>
          <a:xfrm>
            <a:off x="1000100" y="2500306"/>
            <a:ext cx="2000264" cy="500066"/>
          </a:xfrm>
          <a:prstGeom prst="parallelogram">
            <a:avLst>
              <a:gd name="adj" fmla="val 1007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5" name="34 Paralelogramo"/>
          <p:cNvSpPr/>
          <p:nvPr/>
        </p:nvSpPr>
        <p:spPr>
          <a:xfrm>
            <a:off x="1000100" y="2428868"/>
            <a:ext cx="2000264" cy="500066"/>
          </a:xfrm>
          <a:prstGeom prst="parallelogram">
            <a:avLst>
              <a:gd name="adj" fmla="val 1007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6" name="35 Paralelogramo"/>
          <p:cNvSpPr/>
          <p:nvPr/>
        </p:nvSpPr>
        <p:spPr>
          <a:xfrm>
            <a:off x="1000100" y="2357430"/>
            <a:ext cx="2000264" cy="500066"/>
          </a:xfrm>
          <a:prstGeom prst="parallelogram">
            <a:avLst>
              <a:gd name="adj" fmla="val 1007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mc:AlternateContent xmlns:mc="http://schemas.openxmlformats.org/markup-compatibility/2006" xmlns:a14="http://schemas.microsoft.com/office/drawing/2010/main">
        <mc:Choice Requires="a14">
          <p:sp>
            <p:nvSpPr>
              <p:cNvPr id="38" name="37 Rectángulo"/>
              <p:cNvSpPr/>
              <p:nvPr/>
            </p:nvSpPr>
            <p:spPr>
              <a:xfrm>
                <a:off x="5214942" y="3714752"/>
                <a:ext cx="2143140" cy="7143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sz="2500" b="0" i="1" dirty="0" smtClean="0">
                          <a:solidFill>
                            <a:schemeClr val="tx1"/>
                          </a:solidFill>
                          <a:latin typeface="Cambria Math" panose="02040503050406030204" pitchFamily="18" charset="0"/>
                        </a:rPr>
                        <m:t>𝑉</m:t>
                      </m:r>
                      <m:r>
                        <a:rPr lang="es-ES" sz="2500" b="0" i="1" dirty="0" smtClean="0">
                          <a:solidFill>
                            <a:schemeClr val="tx1"/>
                          </a:solidFill>
                          <a:latin typeface="Cambria Math" panose="02040503050406030204" pitchFamily="18" charset="0"/>
                        </a:rPr>
                        <m:t>=</m:t>
                      </m:r>
                      <m:sSub>
                        <m:sSubPr>
                          <m:ctrlPr>
                            <a:rPr lang="es-ES" sz="2500" b="0" i="1" dirty="0" smtClean="0">
                              <a:solidFill>
                                <a:schemeClr val="tx1"/>
                              </a:solidFill>
                              <a:latin typeface="Cambria Math" panose="02040503050406030204" pitchFamily="18" charset="0"/>
                            </a:rPr>
                          </m:ctrlPr>
                        </m:sSubPr>
                        <m:e>
                          <m:r>
                            <a:rPr lang="es-ES" sz="2500" b="0" i="1" dirty="0" smtClean="0">
                              <a:solidFill>
                                <a:schemeClr val="tx1"/>
                              </a:solidFill>
                              <a:latin typeface="Cambria Math" panose="02040503050406030204" pitchFamily="18" charset="0"/>
                            </a:rPr>
                            <m:t>𝐴</m:t>
                          </m:r>
                        </m:e>
                        <m:sub>
                          <m:r>
                            <a:rPr lang="es-ES" sz="2500" b="0" i="1" dirty="0" smtClean="0">
                              <a:solidFill>
                                <a:schemeClr val="tx1"/>
                              </a:solidFill>
                              <a:latin typeface="Cambria Math" panose="02040503050406030204" pitchFamily="18" charset="0"/>
                            </a:rPr>
                            <m:t>𝑏𝑎𝑠𝑒</m:t>
                          </m:r>
                        </m:sub>
                      </m:sSub>
                      <m:r>
                        <a:rPr lang="es-ES" sz="2500" b="0" i="1" dirty="0" smtClean="0">
                          <a:solidFill>
                            <a:schemeClr val="tx1"/>
                          </a:solidFill>
                          <a:latin typeface="Cambria Math" panose="02040503050406030204" pitchFamily="18" charset="0"/>
                        </a:rPr>
                        <m:t>·</m:t>
                      </m:r>
                      <m:r>
                        <a:rPr lang="es-ES" sz="2500" b="0" i="1" dirty="0" smtClean="0">
                          <a:solidFill>
                            <a:schemeClr val="tx1"/>
                          </a:solidFill>
                          <a:latin typeface="Cambria Math" panose="02040503050406030204" pitchFamily="18" charset="0"/>
                        </a:rPr>
                        <m:t>h</m:t>
                      </m:r>
                    </m:oMath>
                  </m:oMathPara>
                </a14:m>
                <a:endParaRPr lang="es-ES" sz="2500" dirty="0">
                  <a:solidFill>
                    <a:schemeClr val="tx1"/>
                  </a:solidFill>
                </a:endParaRPr>
              </a:p>
            </p:txBody>
          </p:sp>
        </mc:Choice>
        <mc:Fallback xmlns="">
          <p:sp>
            <p:nvSpPr>
              <p:cNvPr id="38" name="37 Rectángulo"/>
              <p:cNvSpPr>
                <a:spLocks noRot="1" noChangeAspect="1" noMove="1" noResize="1" noEditPoints="1" noAdjustHandles="1" noChangeArrowheads="1" noChangeShapeType="1" noTextEdit="1"/>
              </p:cNvSpPr>
              <p:nvPr/>
            </p:nvSpPr>
            <p:spPr>
              <a:xfrm>
                <a:off x="5214942" y="3714752"/>
                <a:ext cx="2143140" cy="714380"/>
              </a:xfrm>
              <a:prstGeom prst="rect">
                <a:avLst/>
              </a:prstGeom>
              <a:blipFill rotWithShape="0">
                <a:blip r:embed="rId4"/>
                <a:stretch>
                  <a:fillRect/>
                </a:stretch>
              </a:blipFill>
            </p:spPr>
            <p:txBody>
              <a:bodyPr/>
              <a:lstStyle/>
              <a:p>
                <a:r>
                  <a:rPr lang="es-ES">
                    <a:noFill/>
                  </a:rPr>
                  <a:t> </a:t>
                </a:r>
              </a:p>
            </p:txBody>
          </p:sp>
        </mc:Fallback>
      </mc:AlternateContent>
      <p:sp>
        <p:nvSpPr>
          <p:cNvPr id="39" name="38 CuadroTexto"/>
          <p:cNvSpPr txBox="1"/>
          <p:nvPr/>
        </p:nvSpPr>
        <p:spPr>
          <a:xfrm>
            <a:off x="4572000" y="4500570"/>
            <a:ext cx="4357686" cy="1785104"/>
          </a:xfrm>
          <a:prstGeom prst="rect">
            <a:avLst/>
          </a:prstGeom>
          <a:solidFill>
            <a:schemeClr val="bg1"/>
          </a:solidFill>
        </p:spPr>
        <p:txBody>
          <a:bodyPr wrap="square" rtlCol="0">
            <a:spAutoFit/>
          </a:bodyPr>
          <a:lstStyle/>
          <a:p>
            <a:pPr algn="just"/>
            <a:r>
              <a:rPr lang="es-ES" sz="2200" dirty="0" smtClean="0"/>
              <a:t>No importa qué figura tenga la base, sólo debemos calcular el área (ya sea un triángulo, cuadrado o figura irregular), y multiplicarla por la altura</a:t>
            </a:r>
          </a:p>
        </p:txBody>
      </p:sp>
      <p:cxnSp>
        <p:nvCxnSpPr>
          <p:cNvPr id="40" name="39 Conector recto de flecha"/>
          <p:cNvCxnSpPr/>
          <p:nvPr/>
        </p:nvCxnSpPr>
        <p:spPr>
          <a:xfrm rot="5400000">
            <a:off x="2107389" y="3892553"/>
            <a:ext cx="2072496" cy="794"/>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sp>
        <p:nvSpPr>
          <p:cNvPr id="41" name="40 Rectángulo"/>
          <p:cNvSpPr/>
          <p:nvPr/>
        </p:nvSpPr>
        <p:spPr>
          <a:xfrm>
            <a:off x="3286116" y="3500438"/>
            <a:ext cx="357190" cy="7143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4" name="43 Rectángulo"/>
          <p:cNvSpPr/>
          <p:nvPr/>
        </p:nvSpPr>
        <p:spPr>
          <a:xfrm>
            <a:off x="357158" y="142852"/>
            <a:ext cx="7200000" cy="36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44 Rectángulo"/>
          <p:cNvSpPr/>
          <p:nvPr/>
        </p:nvSpPr>
        <p:spPr>
          <a:xfrm>
            <a:off x="357158" y="142852"/>
            <a:ext cx="4320000" cy="36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6" name="Picture 8" descr="G:\Mirabal 1213\_ 3ºEV\2ºESO\Gif\hipn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mc:AlternateContent xmlns:mc="http://schemas.openxmlformats.org/markup-compatibility/2006" xmlns:a14="http://schemas.microsoft.com/office/drawing/2010/main">
        <mc:Choice Requires="a14">
          <p:sp>
            <p:nvSpPr>
              <p:cNvPr id="3" name="Rectángulo 2"/>
              <p:cNvSpPr/>
              <p:nvPr/>
            </p:nvSpPr>
            <p:spPr>
              <a:xfrm>
                <a:off x="3196562" y="3476225"/>
                <a:ext cx="464230" cy="4770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2500" b="0" i="1" smtClean="0">
                          <a:latin typeface="Cambria Math" panose="02040503050406030204" pitchFamily="18" charset="0"/>
                        </a:rPr>
                        <m:t>h</m:t>
                      </m:r>
                    </m:oMath>
                  </m:oMathPara>
                </a14:m>
                <a:endParaRPr lang="es-ES" sz="2500" dirty="0"/>
              </a:p>
            </p:txBody>
          </p:sp>
        </mc:Choice>
        <mc:Fallback xmlns="">
          <p:sp>
            <p:nvSpPr>
              <p:cNvPr id="3" name="Rectángulo 2"/>
              <p:cNvSpPr>
                <a:spLocks noRot="1" noChangeAspect="1" noMove="1" noResize="1" noEditPoints="1" noAdjustHandles="1" noChangeArrowheads="1" noChangeShapeType="1" noTextEdit="1"/>
              </p:cNvSpPr>
              <p:nvPr/>
            </p:nvSpPr>
            <p:spPr>
              <a:xfrm>
                <a:off x="3196562" y="3476225"/>
                <a:ext cx="464230" cy="477054"/>
              </a:xfrm>
              <a:prstGeom prst="rect">
                <a:avLst/>
              </a:prstGeom>
              <a:blipFill rotWithShape="0">
                <a:blip r:embed="rId6"/>
                <a:stretch>
                  <a:fillRect/>
                </a:stretch>
              </a:blipFill>
            </p:spPr>
            <p:txBody>
              <a:bodyPr/>
              <a:lstStyle/>
              <a:p>
                <a:r>
                  <a:rPr lang="es-ES">
                    <a:noFill/>
                  </a:rPr>
                  <a:t> </a:t>
                </a:r>
              </a:p>
            </p:txBody>
          </p:sp>
        </mc:Fallback>
      </mc:AlternateContent>
      <p:sp>
        <p:nvSpPr>
          <p:cNvPr id="47" name="Rectángulo 46"/>
          <p:cNvSpPr/>
          <p:nvPr/>
        </p:nvSpPr>
        <p:spPr>
          <a:xfrm>
            <a:off x="1011040" y="2833886"/>
            <a:ext cx="1503289" cy="2114189"/>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48" name="Conector recto 47"/>
          <p:cNvCxnSpPr/>
          <p:nvPr/>
        </p:nvCxnSpPr>
        <p:spPr>
          <a:xfrm flipV="1">
            <a:off x="2528218" y="2321161"/>
            <a:ext cx="506355" cy="519075"/>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9" name="Conector recto 48"/>
          <p:cNvCxnSpPr/>
          <p:nvPr/>
        </p:nvCxnSpPr>
        <p:spPr>
          <a:xfrm flipV="1">
            <a:off x="2515518" y="4424412"/>
            <a:ext cx="506355" cy="519075"/>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 fill="hold"/>
                                        <p:tgtEl>
                                          <p:spTgt spid="7"/>
                                        </p:tgtEl>
                                        <p:attrNameLst>
                                          <p:attrName>ppt_x</p:attrName>
                                        </p:attrNameLst>
                                      </p:cBhvr>
                                      <p:tavLst>
                                        <p:tav tm="0">
                                          <p:val>
                                            <p:strVal val="#ppt_x"/>
                                          </p:val>
                                        </p:tav>
                                        <p:tav tm="100000">
                                          <p:val>
                                            <p:strVal val="#ppt_x"/>
                                          </p:val>
                                        </p:tav>
                                      </p:tavLst>
                                    </p:anim>
                                    <p:anim calcmode="lin" valueType="num">
                                      <p:cBhvr additive="base">
                                        <p:cTn id="13" dur="1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600"/>
                            </p:stCondLst>
                            <p:childTnLst>
                              <p:par>
                                <p:cTn id="15" presetID="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 fill="hold"/>
                                        <p:tgtEl>
                                          <p:spTgt spid="9"/>
                                        </p:tgtEl>
                                        <p:attrNameLst>
                                          <p:attrName>ppt_x</p:attrName>
                                        </p:attrNameLst>
                                      </p:cBhvr>
                                      <p:tavLst>
                                        <p:tav tm="0">
                                          <p:val>
                                            <p:strVal val="#ppt_x"/>
                                          </p:val>
                                        </p:tav>
                                        <p:tav tm="100000">
                                          <p:val>
                                            <p:strVal val="#ppt_x"/>
                                          </p:val>
                                        </p:tav>
                                      </p:tavLst>
                                    </p:anim>
                                    <p:anim calcmode="lin" valueType="num">
                                      <p:cBhvr additive="base">
                                        <p:cTn id="18" dur="1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700"/>
                            </p:stCondLst>
                            <p:childTnLst>
                              <p:par>
                                <p:cTn id="20" presetID="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100" fill="hold"/>
                                        <p:tgtEl>
                                          <p:spTgt spid="10"/>
                                        </p:tgtEl>
                                        <p:attrNameLst>
                                          <p:attrName>ppt_x</p:attrName>
                                        </p:attrNameLst>
                                      </p:cBhvr>
                                      <p:tavLst>
                                        <p:tav tm="0">
                                          <p:val>
                                            <p:strVal val="#ppt_x"/>
                                          </p:val>
                                        </p:tav>
                                        <p:tav tm="100000">
                                          <p:val>
                                            <p:strVal val="#ppt_x"/>
                                          </p:val>
                                        </p:tav>
                                      </p:tavLst>
                                    </p:anim>
                                    <p:anim calcmode="lin" valueType="num">
                                      <p:cBhvr additive="base">
                                        <p:cTn id="23" dur="1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4"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00" fill="hold"/>
                                        <p:tgtEl>
                                          <p:spTgt spid="11"/>
                                        </p:tgtEl>
                                        <p:attrNameLst>
                                          <p:attrName>ppt_x</p:attrName>
                                        </p:attrNameLst>
                                      </p:cBhvr>
                                      <p:tavLst>
                                        <p:tav tm="0">
                                          <p:val>
                                            <p:strVal val="#ppt_x"/>
                                          </p:val>
                                        </p:tav>
                                        <p:tav tm="100000">
                                          <p:val>
                                            <p:strVal val="#ppt_x"/>
                                          </p:val>
                                        </p:tav>
                                      </p:tavLst>
                                    </p:anim>
                                    <p:anim calcmode="lin" valueType="num">
                                      <p:cBhvr additive="base">
                                        <p:cTn id="28" dur="100" fill="hold"/>
                                        <p:tgtEl>
                                          <p:spTgt spid="11"/>
                                        </p:tgtEl>
                                        <p:attrNameLst>
                                          <p:attrName>ppt_y</p:attrName>
                                        </p:attrNameLst>
                                      </p:cBhvr>
                                      <p:tavLst>
                                        <p:tav tm="0">
                                          <p:val>
                                            <p:strVal val="1+#ppt_h/2"/>
                                          </p:val>
                                        </p:tav>
                                        <p:tav tm="100000">
                                          <p:val>
                                            <p:strVal val="#ppt_y"/>
                                          </p:val>
                                        </p:tav>
                                      </p:tavLst>
                                    </p:anim>
                                  </p:childTnLst>
                                </p:cTn>
                              </p:par>
                            </p:childTnLst>
                          </p:cTn>
                        </p:par>
                        <p:par>
                          <p:cTn id="29" fill="hold">
                            <p:stCondLst>
                              <p:cond delay="900"/>
                            </p:stCondLst>
                            <p:childTnLst>
                              <p:par>
                                <p:cTn id="30" presetID="2" presetClass="entr" presetSubtype="4"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100" fill="hold"/>
                                        <p:tgtEl>
                                          <p:spTgt spid="12"/>
                                        </p:tgtEl>
                                        <p:attrNameLst>
                                          <p:attrName>ppt_x</p:attrName>
                                        </p:attrNameLst>
                                      </p:cBhvr>
                                      <p:tavLst>
                                        <p:tav tm="0">
                                          <p:val>
                                            <p:strVal val="#ppt_x"/>
                                          </p:val>
                                        </p:tav>
                                        <p:tav tm="100000">
                                          <p:val>
                                            <p:strVal val="#ppt_x"/>
                                          </p:val>
                                        </p:tav>
                                      </p:tavLst>
                                    </p:anim>
                                    <p:anim calcmode="lin" valueType="num">
                                      <p:cBhvr additive="base">
                                        <p:cTn id="33" dur="100" fill="hold"/>
                                        <p:tgtEl>
                                          <p:spTgt spid="12"/>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2" presetClass="entr" presetSubtype="4"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100" fill="hold"/>
                                        <p:tgtEl>
                                          <p:spTgt spid="13"/>
                                        </p:tgtEl>
                                        <p:attrNameLst>
                                          <p:attrName>ppt_x</p:attrName>
                                        </p:attrNameLst>
                                      </p:cBhvr>
                                      <p:tavLst>
                                        <p:tav tm="0">
                                          <p:val>
                                            <p:strVal val="#ppt_x"/>
                                          </p:val>
                                        </p:tav>
                                        <p:tav tm="100000">
                                          <p:val>
                                            <p:strVal val="#ppt_x"/>
                                          </p:val>
                                        </p:tav>
                                      </p:tavLst>
                                    </p:anim>
                                    <p:anim calcmode="lin" valueType="num">
                                      <p:cBhvr additive="base">
                                        <p:cTn id="38" dur="100" fill="hold"/>
                                        <p:tgtEl>
                                          <p:spTgt spid="13"/>
                                        </p:tgtEl>
                                        <p:attrNameLst>
                                          <p:attrName>ppt_y</p:attrName>
                                        </p:attrNameLst>
                                      </p:cBhvr>
                                      <p:tavLst>
                                        <p:tav tm="0">
                                          <p:val>
                                            <p:strVal val="1+#ppt_h/2"/>
                                          </p:val>
                                        </p:tav>
                                        <p:tav tm="100000">
                                          <p:val>
                                            <p:strVal val="#ppt_y"/>
                                          </p:val>
                                        </p:tav>
                                      </p:tavLst>
                                    </p:anim>
                                  </p:childTnLst>
                                </p:cTn>
                              </p:par>
                            </p:childTnLst>
                          </p:cTn>
                        </p:par>
                        <p:par>
                          <p:cTn id="39" fill="hold">
                            <p:stCondLst>
                              <p:cond delay="1100"/>
                            </p:stCondLst>
                            <p:childTnLst>
                              <p:par>
                                <p:cTn id="40" presetID="2" presetClass="entr" presetSubtype="4"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100" fill="hold"/>
                                        <p:tgtEl>
                                          <p:spTgt spid="14"/>
                                        </p:tgtEl>
                                        <p:attrNameLst>
                                          <p:attrName>ppt_x</p:attrName>
                                        </p:attrNameLst>
                                      </p:cBhvr>
                                      <p:tavLst>
                                        <p:tav tm="0">
                                          <p:val>
                                            <p:strVal val="#ppt_x"/>
                                          </p:val>
                                        </p:tav>
                                        <p:tav tm="100000">
                                          <p:val>
                                            <p:strVal val="#ppt_x"/>
                                          </p:val>
                                        </p:tav>
                                      </p:tavLst>
                                    </p:anim>
                                    <p:anim calcmode="lin" valueType="num">
                                      <p:cBhvr additive="base">
                                        <p:cTn id="43" dur="100" fill="hold"/>
                                        <p:tgtEl>
                                          <p:spTgt spid="14"/>
                                        </p:tgtEl>
                                        <p:attrNameLst>
                                          <p:attrName>ppt_y</p:attrName>
                                        </p:attrNameLst>
                                      </p:cBhvr>
                                      <p:tavLst>
                                        <p:tav tm="0">
                                          <p:val>
                                            <p:strVal val="1+#ppt_h/2"/>
                                          </p:val>
                                        </p:tav>
                                        <p:tav tm="100000">
                                          <p:val>
                                            <p:strVal val="#ppt_y"/>
                                          </p:val>
                                        </p:tav>
                                      </p:tavLst>
                                    </p:anim>
                                  </p:childTnLst>
                                </p:cTn>
                              </p:par>
                            </p:childTnLst>
                          </p:cTn>
                        </p:par>
                        <p:par>
                          <p:cTn id="44" fill="hold">
                            <p:stCondLst>
                              <p:cond delay="1200"/>
                            </p:stCondLst>
                            <p:childTnLst>
                              <p:par>
                                <p:cTn id="45" presetID="2" presetClass="entr" presetSubtype="4"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 fill="hold"/>
                                        <p:tgtEl>
                                          <p:spTgt spid="15"/>
                                        </p:tgtEl>
                                        <p:attrNameLst>
                                          <p:attrName>ppt_x</p:attrName>
                                        </p:attrNameLst>
                                      </p:cBhvr>
                                      <p:tavLst>
                                        <p:tav tm="0">
                                          <p:val>
                                            <p:strVal val="#ppt_x"/>
                                          </p:val>
                                        </p:tav>
                                        <p:tav tm="100000">
                                          <p:val>
                                            <p:strVal val="#ppt_x"/>
                                          </p:val>
                                        </p:tav>
                                      </p:tavLst>
                                    </p:anim>
                                    <p:anim calcmode="lin" valueType="num">
                                      <p:cBhvr additive="base">
                                        <p:cTn id="48" dur="100" fill="hold"/>
                                        <p:tgtEl>
                                          <p:spTgt spid="15"/>
                                        </p:tgtEl>
                                        <p:attrNameLst>
                                          <p:attrName>ppt_y</p:attrName>
                                        </p:attrNameLst>
                                      </p:cBhvr>
                                      <p:tavLst>
                                        <p:tav tm="0">
                                          <p:val>
                                            <p:strVal val="1+#ppt_h/2"/>
                                          </p:val>
                                        </p:tav>
                                        <p:tav tm="100000">
                                          <p:val>
                                            <p:strVal val="#ppt_y"/>
                                          </p:val>
                                        </p:tav>
                                      </p:tavLst>
                                    </p:anim>
                                  </p:childTnLst>
                                </p:cTn>
                              </p:par>
                            </p:childTnLst>
                          </p:cTn>
                        </p:par>
                        <p:par>
                          <p:cTn id="49" fill="hold">
                            <p:stCondLst>
                              <p:cond delay="1300"/>
                            </p:stCondLst>
                            <p:childTnLst>
                              <p:par>
                                <p:cTn id="50" presetID="2" presetClass="entr" presetSubtype="4"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100" fill="hold"/>
                                        <p:tgtEl>
                                          <p:spTgt spid="16"/>
                                        </p:tgtEl>
                                        <p:attrNameLst>
                                          <p:attrName>ppt_x</p:attrName>
                                        </p:attrNameLst>
                                      </p:cBhvr>
                                      <p:tavLst>
                                        <p:tav tm="0">
                                          <p:val>
                                            <p:strVal val="#ppt_x"/>
                                          </p:val>
                                        </p:tav>
                                        <p:tav tm="100000">
                                          <p:val>
                                            <p:strVal val="#ppt_x"/>
                                          </p:val>
                                        </p:tav>
                                      </p:tavLst>
                                    </p:anim>
                                    <p:anim calcmode="lin" valueType="num">
                                      <p:cBhvr additive="base">
                                        <p:cTn id="53" dur="100" fill="hold"/>
                                        <p:tgtEl>
                                          <p:spTgt spid="16"/>
                                        </p:tgtEl>
                                        <p:attrNameLst>
                                          <p:attrName>ppt_y</p:attrName>
                                        </p:attrNameLst>
                                      </p:cBhvr>
                                      <p:tavLst>
                                        <p:tav tm="0">
                                          <p:val>
                                            <p:strVal val="1+#ppt_h/2"/>
                                          </p:val>
                                        </p:tav>
                                        <p:tav tm="100000">
                                          <p:val>
                                            <p:strVal val="#ppt_y"/>
                                          </p:val>
                                        </p:tav>
                                      </p:tavLst>
                                    </p:anim>
                                  </p:childTnLst>
                                </p:cTn>
                              </p:par>
                            </p:childTnLst>
                          </p:cTn>
                        </p:par>
                        <p:par>
                          <p:cTn id="54" fill="hold">
                            <p:stCondLst>
                              <p:cond delay="1400"/>
                            </p:stCondLst>
                            <p:childTnLst>
                              <p:par>
                                <p:cTn id="55" presetID="2" presetClass="entr" presetSubtype="4"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100" fill="hold"/>
                                        <p:tgtEl>
                                          <p:spTgt spid="17"/>
                                        </p:tgtEl>
                                        <p:attrNameLst>
                                          <p:attrName>ppt_x</p:attrName>
                                        </p:attrNameLst>
                                      </p:cBhvr>
                                      <p:tavLst>
                                        <p:tav tm="0">
                                          <p:val>
                                            <p:strVal val="#ppt_x"/>
                                          </p:val>
                                        </p:tav>
                                        <p:tav tm="100000">
                                          <p:val>
                                            <p:strVal val="#ppt_x"/>
                                          </p:val>
                                        </p:tav>
                                      </p:tavLst>
                                    </p:anim>
                                    <p:anim calcmode="lin" valueType="num">
                                      <p:cBhvr additive="base">
                                        <p:cTn id="58" dur="100" fill="hold"/>
                                        <p:tgtEl>
                                          <p:spTgt spid="17"/>
                                        </p:tgtEl>
                                        <p:attrNameLst>
                                          <p:attrName>ppt_y</p:attrName>
                                        </p:attrNameLst>
                                      </p:cBhvr>
                                      <p:tavLst>
                                        <p:tav tm="0">
                                          <p:val>
                                            <p:strVal val="1+#ppt_h/2"/>
                                          </p:val>
                                        </p:tav>
                                        <p:tav tm="100000">
                                          <p:val>
                                            <p:strVal val="#ppt_y"/>
                                          </p:val>
                                        </p:tav>
                                      </p:tavLst>
                                    </p:anim>
                                  </p:childTnLst>
                                </p:cTn>
                              </p:par>
                            </p:childTnLst>
                          </p:cTn>
                        </p:par>
                        <p:par>
                          <p:cTn id="59" fill="hold">
                            <p:stCondLst>
                              <p:cond delay="1500"/>
                            </p:stCondLst>
                            <p:childTnLst>
                              <p:par>
                                <p:cTn id="60" presetID="2" presetClass="entr" presetSubtype="4" fill="hold" grpId="0" nodeType="after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100" fill="hold"/>
                                        <p:tgtEl>
                                          <p:spTgt spid="18"/>
                                        </p:tgtEl>
                                        <p:attrNameLst>
                                          <p:attrName>ppt_x</p:attrName>
                                        </p:attrNameLst>
                                      </p:cBhvr>
                                      <p:tavLst>
                                        <p:tav tm="0">
                                          <p:val>
                                            <p:strVal val="#ppt_x"/>
                                          </p:val>
                                        </p:tav>
                                        <p:tav tm="100000">
                                          <p:val>
                                            <p:strVal val="#ppt_x"/>
                                          </p:val>
                                        </p:tav>
                                      </p:tavLst>
                                    </p:anim>
                                    <p:anim calcmode="lin" valueType="num">
                                      <p:cBhvr additive="base">
                                        <p:cTn id="63" dur="100" fill="hold"/>
                                        <p:tgtEl>
                                          <p:spTgt spid="18"/>
                                        </p:tgtEl>
                                        <p:attrNameLst>
                                          <p:attrName>ppt_y</p:attrName>
                                        </p:attrNameLst>
                                      </p:cBhvr>
                                      <p:tavLst>
                                        <p:tav tm="0">
                                          <p:val>
                                            <p:strVal val="1+#ppt_h/2"/>
                                          </p:val>
                                        </p:tav>
                                        <p:tav tm="100000">
                                          <p:val>
                                            <p:strVal val="#ppt_y"/>
                                          </p:val>
                                        </p:tav>
                                      </p:tavLst>
                                    </p:anim>
                                  </p:childTnLst>
                                </p:cTn>
                              </p:par>
                            </p:childTnLst>
                          </p:cTn>
                        </p:par>
                        <p:par>
                          <p:cTn id="64" fill="hold">
                            <p:stCondLst>
                              <p:cond delay="1600"/>
                            </p:stCondLst>
                            <p:childTnLst>
                              <p:par>
                                <p:cTn id="65" presetID="2" presetClass="entr" presetSubtype="4"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100" fill="hold"/>
                                        <p:tgtEl>
                                          <p:spTgt spid="19"/>
                                        </p:tgtEl>
                                        <p:attrNameLst>
                                          <p:attrName>ppt_x</p:attrName>
                                        </p:attrNameLst>
                                      </p:cBhvr>
                                      <p:tavLst>
                                        <p:tav tm="0">
                                          <p:val>
                                            <p:strVal val="#ppt_x"/>
                                          </p:val>
                                        </p:tav>
                                        <p:tav tm="100000">
                                          <p:val>
                                            <p:strVal val="#ppt_x"/>
                                          </p:val>
                                        </p:tav>
                                      </p:tavLst>
                                    </p:anim>
                                    <p:anim calcmode="lin" valueType="num">
                                      <p:cBhvr additive="base">
                                        <p:cTn id="68" dur="100" fill="hold"/>
                                        <p:tgtEl>
                                          <p:spTgt spid="19"/>
                                        </p:tgtEl>
                                        <p:attrNameLst>
                                          <p:attrName>ppt_y</p:attrName>
                                        </p:attrNameLst>
                                      </p:cBhvr>
                                      <p:tavLst>
                                        <p:tav tm="0">
                                          <p:val>
                                            <p:strVal val="1+#ppt_h/2"/>
                                          </p:val>
                                        </p:tav>
                                        <p:tav tm="100000">
                                          <p:val>
                                            <p:strVal val="#ppt_y"/>
                                          </p:val>
                                        </p:tav>
                                      </p:tavLst>
                                    </p:anim>
                                  </p:childTnLst>
                                </p:cTn>
                              </p:par>
                            </p:childTnLst>
                          </p:cTn>
                        </p:par>
                        <p:par>
                          <p:cTn id="69" fill="hold">
                            <p:stCondLst>
                              <p:cond delay="1700"/>
                            </p:stCondLst>
                            <p:childTnLst>
                              <p:par>
                                <p:cTn id="70" presetID="2" presetClass="entr" presetSubtype="4"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additive="base">
                                        <p:cTn id="72" dur="100" fill="hold"/>
                                        <p:tgtEl>
                                          <p:spTgt spid="20"/>
                                        </p:tgtEl>
                                        <p:attrNameLst>
                                          <p:attrName>ppt_x</p:attrName>
                                        </p:attrNameLst>
                                      </p:cBhvr>
                                      <p:tavLst>
                                        <p:tav tm="0">
                                          <p:val>
                                            <p:strVal val="#ppt_x"/>
                                          </p:val>
                                        </p:tav>
                                        <p:tav tm="100000">
                                          <p:val>
                                            <p:strVal val="#ppt_x"/>
                                          </p:val>
                                        </p:tav>
                                      </p:tavLst>
                                    </p:anim>
                                    <p:anim calcmode="lin" valueType="num">
                                      <p:cBhvr additive="base">
                                        <p:cTn id="73" dur="100" fill="hold"/>
                                        <p:tgtEl>
                                          <p:spTgt spid="20"/>
                                        </p:tgtEl>
                                        <p:attrNameLst>
                                          <p:attrName>ppt_y</p:attrName>
                                        </p:attrNameLst>
                                      </p:cBhvr>
                                      <p:tavLst>
                                        <p:tav tm="0">
                                          <p:val>
                                            <p:strVal val="1+#ppt_h/2"/>
                                          </p:val>
                                        </p:tav>
                                        <p:tav tm="100000">
                                          <p:val>
                                            <p:strVal val="#ppt_y"/>
                                          </p:val>
                                        </p:tav>
                                      </p:tavLst>
                                    </p:anim>
                                  </p:childTnLst>
                                </p:cTn>
                              </p:par>
                            </p:childTnLst>
                          </p:cTn>
                        </p:par>
                        <p:par>
                          <p:cTn id="74" fill="hold">
                            <p:stCondLst>
                              <p:cond delay="1800"/>
                            </p:stCondLst>
                            <p:childTnLst>
                              <p:par>
                                <p:cTn id="75" presetID="2" presetClass="entr" presetSubtype="4" fill="hold" grpId="0" nodeType="after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100" fill="hold"/>
                                        <p:tgtEl>
                                          <p:spTgt spid="21"/>
                                        </p:tgtEl>
                                        <p:attrNameLst>
                                          <p:attrName>ppt_x</p:attrName>
                                        </p:attrNameLst>
                                      </p:cBhvr>
                                      <p:tavLst>
                                        <p:tav tm="0">
                                          <p:val>
                                            <p:strVal val="#ppt_x"/>
                                          </p:val>
                                        </p:tav>
                                        <p:tav tm="100000">
                                          <p:val>
                                            <p:strVal val="#ppt_x"/>
                                          </p:val>
                                        </p:tav>
                                      </p:tavLst>
                                    </p:anim>
                                    <p:anim calcmode="lin" valueType="num">
                                      <p:cBhvr additive="base">
                                        <p:cTn id="78" dur="100" fill="hold"/>
                                        <p:tgtEl>
                                          <p:spTgt spid="21"/>
                                        </p:tgtEl>
                                        <p:attrNameLst>
                                          <p:attrName>ppt_y</p:attrName>
                                        </p:attrNameLst>
                                      </p:cBhvr>
                                      <p:tavLst>
                                        <p:tav tm="0">
                                          <p:val>
                                            <p:strVal val="1+#ppt_h/2"/>
                                          </p:val>
                                        </p:tav>
                                        <p:tav tm="100000">
                                          <p:val>
                                            <p:strVal val="#ppt_y"/>
                                          </p:val>
                                        </p:tav>
                                      </p:tavLst>
                                    </p:anim>
                                  </p:childTnLst>
                                </p:cTn>
                              </p:par>
                            </p:childTnLst>
                          </p:cTn>
                        </p:par>
                        <p:par>
                          <p:cTn id="79" fill="hold">
                            <p:stCondLst>
                              <p:cond delay="1900"/>
                            </p:stCondLst>
                            <p:childTnLst>
                              <p:par>
                                <p:cTn id="80" presetID="2" presetClass="entr" presetSubtype="4" fill="hold" grpId="0"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additive="base">
                                        <p:cTn id="82" dur="100" fill="hold"/>
                                        <p:tgtEl>
                                          <p:spTgt spid="22"/>
                                        </p:tgtEl>
                                        <p:attrNameLst>
                                          <p:attrName>ppt_x</p:attrName>
                                        </p:attrNameLst>
                                      </p:cBhvr>
                                      <p:tavLst>
                                        <p:tav tm="0">
                                          <p:val>
                                            <p:strVal val="#ppt_x"/>
                                          </p:val>
                                        </p:tav>
                                        <p:tav tm="100000">
                                          <p:val>
                                            <p:strVal val="#ppt_x"/>
                                          </p:val>
                                        </p:tav>
                                      </p:tavLst>
                                    </p:anim>
                                    <p:anim calcmode="lin" valueType="num">
                                      <p:cBhvr additive="base">
                                        <p:cTn id="83" dur="100" fill="hold"/>
                                        <p:tgtEl>
                                          <p:spTgt spid="22"/>
                                        </p:tgtEl>
                                        <p:attrNameLst>
                                          <p:attrName>ppt_y</p:attrName>
                                        </p:attrNameLst>
                                      </p:cBhvr>
                                      <p:tavLst>
                                        <p:tav tm="0">
                                          <p:val>
                                            <p:strVal val="1+#ppt_h/2"/>
                                          </p:val>
                                        </p:tav>
                                        <p:tav tm="100000">
                                          <p:val>
                                            <p:strVal val="#ppt_y"/>
                                          </p:val>
                                        </p:tav>
                                      </p:tavLst>
                                    </p:anim>
                                  </p:childTnLst>
                                </p:cTn>
                              </p:par>
                            </p:childTnLst>
                          </p:cTn>
                        </p:par>
                        <p:par>
                          <p:cTn id="84" fill="hold">
                            <p:stCondLst>
                              <p:cond delay="2000"/>
                            </p:stCondLst>
                            <p:childTnLst>
                              <p:par>
                                <p:cTn id="85" presetID="2" presetClass="entr" presetSubtype="4" fill="hold" grpId="0" nodeType="afterEffect">
                                  <p:stCondLst>
                                    <p:cond delay="0"/>
                                  </p:stCondLst>
                                  <p:childTnLst>
                                    <p:set>
                                      <p:cBhvr>
                                        <p:cTn id="86" dur="1" fill="hold">
                                          <p:stCondLst>
                                            <p:cond delay="0"/>
                                          </p:stCondLst>
                                        </p:cTn>
                                        <p:tgtEl>
                                          <p:spTgt spid="23"/>
                                        </p:tgtEl>
                                        <p:attrNameLst>
                                          <p:attrName>style.visibility</p:attrName>
                                        </p:attrNameLst>
                                      </p:cBhvr>
                                      <p:to>
                                        <p:strVal val="visible"/>
                                      </p:to>
                                    </p:set>
                                    <p:anim calcmode="lin" valueType="num">
                                      <p:cBhvr additive="base">
                                        <p:cTn id="87" dur="100" fill="hold"/>
                                        <p:tgtEl>
                                          <p:spTgt spid="23"/>
                                        </p:tgtEl>
                                        <p:attrNameLst>
                                          <p:attrName>ppt_x</p:attrName>
                                        </p:attrNameLst>
                                      </p:cBhvr>
                                      <p:tavLst>
                                        <p:tav tm="0">
                                          <p:val>
                                            <p:strVal val="#ppt_x"/>
                                          </p:val>
                                        </p:tav>
                                        <p:tav tm="100000">
                                          <p:val>
                                            <p:strVal val="#ppt_x"/>
                                          </p:val>
                                        </p:tav>
                                      </p:tavLst>
                                    </p:anim>
                                    <p:anim calcmode="lin" valueType="num">
                                      <p:cBhvr additive="base">
                                        <p:cTn id="88" dur="100" fill="hold"/>
                                        <p:tgtEl>
                                          <p:spTgt spid="23"/>
                                        </p:tgtEl>
                                        <p:attrNameLst>
                                          <p:attrName>ppt_y</p:attrName>
                                        </p:attrNameLst>
                                      </p:cBhvr>
                                      <p:tavLst>
                                        <p:tav tm="0">
                                          <p:val>
                                            <p:strVal val="1+#ppt_h/2"/>
                                          </p:val>
                                        </p:tav>
                                        <p:tav tm="100000">
                                          <p:val>
                                            <p:strVal val="#ppt_y"/>
                                          </p:val>
                                        </p:tav>
                                      </p:tavLst>
                                    </p:anim>
                                  </p:childTnLst>
                                </p:cTn>
                              </p:par>
                            </p:childTnLst>
                          </p:cTn>
                        </p:par>
                        <p:par>
                          <p:cTn id="89" fill="hold">
                            <p:stCondLst>
                              <p:cond delay="2100"/>
                            </p:stCondLst>
                            <p:childTnLst>
                              <p:par>
                                <p:cTn id="90" presetID="2" presetClass="entr" presetSubtype="4" fill="hold" grpId="0" nodeType="afterEffect">
                                  <p:stCondLst>
                                    <p:cond delay="0"/>
                                  </p:stCondLst>
                                  <p:childTnLst>
                                    <p:set>
                                      <p:cBhvr>
                                        <p:cTn id="91" dur="1" fill="hold">
                                          <p:stCondLst>
                                            <p:cond delay="0"/>
                                          </p:stCondLst>
                                        </p:cTn>
                                        <p:tgtEl>
                                          <p:spTgt spid="24"/>
                                        </p:tgtEl>
                                        <p:attrNameLst>
                                          <p:attrName>style.visibility</p:attrName>
                                        </p:attrNameLst>
                                      </p:cBhvr>
                                      <p:to>
                                        <p:strVal val="visible"/>
                                      </p:to>
                                    </p:set>
                                    <p:anim calcmode="lin" valueType="num">
                                      <p:cBhvr additive="base">
                                        <p:cTn id="92" dur="100" fill="hold"/>
                                        <p:tgtEl>
                                          <p:spTgt spid="24"/>
                                        </p:tgtEl>
                                        <p:attrNameLst>
                                          <p:attrName>ppt_x</p:attrName>
                                        </p:attrNameLst>
                                      </p:cBhvr>
                                      <p:tavLst>
                                        <p:tav tm="0">
                                          <p:val>
                                            <p:strVal val="#ppt_x"/>
                                          </p:val>
                                        </p:tav>
                                        <p:tav tm="100000">
                                          <p:val>
                                            <p:strVal val="#ppt_x"/>
                                          </p:val>
                                        </p:tav>
                                      </p:tavLst>
                                    </p:anim>
                                    <p:anim calcmode="lin" valueType="num">
                                      <p:cBhvr additive="base">
                                        <p:cTn id="93" dur="100" fill="hold"/>
                                        <p:tgtEl>
                                          <p:spTgt spid="24"/>
                                        </p:tgtEl>
                                        <p:attrNameLst>
                                          <p:attrName>ppt_y</p:attrName>
                                        </p:attrNameLst>
                                      </p:cBhvr>
                                      <p:tavLst>
                                        <p:tav tm="0">
                                          <p:val>
                                            <p:strVal val="1+#ppt_h/2"/>
                                          </p:val>
                                        </p:tav>
                                        <p:tav tm="100000">
                                          <p:val>
                                            <p:strVal val="#ppt_y"/>
                                          </p:val>
                                        </p:tav>
                                      </p:tavLst>
                                    </p:anim>
                                  </p:childTnLst>
                                </p:cTn>
                              </p:par>
                            </p:childTnLst>
                          </p:cTn>
                        </p:par>
                        <p:par>
                          <p:cTn id="94" fill="hold">
                            <p:stCondLst>
                              <p:cond delay="2200"/>
                            </p:stCondLst>
                            <p:childTnLst>
                              <p:par>
                                <p:cTn id="95" presetID="2" presetClass="entr" presetSubtype="4" fill="hold" grpId="0" nodeType="afterEffect">
                                  <p:stCondLst>
                                    <p:cond delay="0"/>
                                  </p:stCondLst>
                                  <p:childTnLst>
                                    <p:set>
                                      <p:cBhvr>
                                        <p:cTn id="96" dur="1" fill="hold">
                                          <p:stCondLst>
                                            <p:cond delay="0"/>
                                          </p:stCondLst>
                                        </p:cTn>
                                        <p:tgtEl>
                                          <p:spTgt spid="25"/>
                                        </p:tgtEl>
                                        <p:attrNameLst>
                                          <p:attrName>style.visibility</p:attrName>
                                        </p:attrNameLst>
                                      </p:cBhvr>
                                      <p:to>
                                        <p:strVal val="visible"/>
                                      </p:to>
                                    </p:set>
                                    <p:anim calcmode="lin" valueType="num">
                                      <p:cBhvr additive="base">
                                        <p:cTn id="97" dur="100" fill="hold"/>
                                        <p:tgtEl>
                                          <p:spTgt spid="25"/>
                                        </p:tgtEl>
                                        <p:attrNameLst>
                                          <p:attrName>ppt_x</p:attrName>
                                        </p:attrNameLst>
                                      </p:cBhvr>
                                      <p:tavLst>
                                        <p:tav tm="0">
                                          <p:val>
                                            <p:strVal val="#ppt_x"/>
                                          </p:val>
                                        </p:tav>
                                        <p:tav tm="100000">
                                          <p:val>
                                            <p:strVal val="#ppt_x"/>
                                          </p:val>
                                        </p:tav>
                                      </p:tavLst>
                                    </p:anim>
                                    <p:anim calcmode="lin" valueType="num">
                                      <p:cBhvr additive="base">
                                        <p:cTn id="98" dur="100" fill="hold"/>
                                        <p:tgtEl>
                                          <p:spTgt spid="25"/>
                                        </p:tgtEl>
                                        <p:attrNameLst>
                                          <p:attrName>ppt_y</p:attrName>
                                        </p:attrNameLst>
                                      </p:cBhvr>
                                      <p:tavLst>
                                        <p:tav tm="0">
                                          <p:val>
                                            <p:strVal val="1+#ppt_h/2"/>
                                          </p:val>
                                        </p:tav>
                                        <p:tav tm="100000">
                                          <p:val>
                                            <p:strVal val="#ppt_y"/>
                                          </p:val>
                                        </p:tav>
                                      </p:tavLst>
                                    </p:anim>
                                  </p:childTnLst>
                                </p:cTn>
                              </p:par>
                            </p:childTnLst>
                          </p:cTn>
                        </p:par>
                        <p:par>
                          <p:cTn id="99" fill="hold">
                            <p:stCondLst>
                              <p:cond delay="2300"/>
                            </p:stCondLst>
                            <p:childTnLst>
                              <p:par>
                                <p:cTn id="100" presetID="2" presetClass="entr" presetSubtype="4" fill="hold" grpId="0" nodeType="after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additive="base">
                                        <p:cTn id="102" dur="100" fill="hold"/>
                                        <p:tgtEl>
                                          <p:spTgt spid="26"/>
                                        </p:tgtEl>
                                        <p:attrNameLst>
                                          <p:attrName>ppt_x</p:attrName>
                                        </p:attrNameLst>
                                      </p:cBhvr>
                                      <p:tavLst>
                                        <p:tav tm="0">
                                          <p:val>
                                            <p:strVal val="#ppt_x"/>
                                          </p:val>
                                        </p:tav>
                                        <p:tav tm="100000">
                                          <p:val>
                                            <p:strVal val="#ppt_x"/>
                                          </p:val>
                                        </p:tav>
                                      </p:tavLst>
                                    </p:anim>
                                    <p:anim calcmode="lin" valueType="num">
                                      <p:cBhvr additive="base">
                                        <p:cTn id="103" dur="100" fill="hold"/>
                                        <p:tgtEl>
                                          <p:spTgt spid="26"/>
                                        </p:tgtEl>
                                        <p:attrNameLst>
                                          <p:attrName>ppt_y</p:attrName>
                                        </p:attrNameLst>
                                      </p:cBhvr>
                                      <p:tavLst>
                                        <p:tav tm="0">
                                          <p:val>
                                            <p:strVal val="1+#ppt_h/2"/>
                                          </p:val>
                                        </p:tav>
                                        <p:tav tm="100000">
                                          <p:val>
                                            <p:strVal val="#ppt_y"/>
                                          </p:val>
                                        </p:tav>
                                      </p:tavLst>
                                    </p:anim>
                                  </p:childTnLst>
                                </p:cTn>
                              </p:par>
                            </p:childTnLst>
                          </p:cTn>
                        </p:par>
                        <p:par>
                          <p:cTn id="104" fill="hold">
                            <p:stCondLst>
                              <p:cond delay="2400"/>
                            </p:stCondLst>
                            <p:childTnLst>
                              <p:par>
                                <p:cTn id="105" presetID="2" presetClass="entr" presetSubtype="4" fill="hold" grpId="0" nodeType="afterEffect">
                                  <p:stCondLst>
                                    <p:cond delay="0"/>
                                  </p:stCondLst>
                                  <p:childTnLst>
                                    <p:set>
                                      <p:cBhvr>
                                        <p:cTn id="106" dur="1" fill="hold">
                                          <p:stCondLst>
                                            <p:cond delay="0"/>
                                          </p:stCondLst>
                                        </p:cTn>
                                        <p:tgtEl>
                                          <p:spTgt spid="27"/>
                                        </p:tgtEl>
                                        <p:attrNameLst>
                                          <p:attrName>style.visibility</p:attrName>
                                        </p:attrNameLst>
                                      </p:cBhvr>
                                      <p:to>
                                        <p:strVal val="visible"/>
                                      </p:to>
                                    </p:set>
                                    <p:anim calcmode="lin" valueType="num">
                                      <p:cBhvr additive="base">
                                        <p:cTn id="107" dur="100" fill="hold"/>
                                        <p:tgtEl>
                                          <p:spTgt spid="27"/>
                                        </p:tgtEl>
                                        <p:attrNameLst>
                                          <p:attrName>ppt_x</p:attrName>
                                        </p:attrNameLst>
                                      </p:cBhvr>
                                      <p:tavLst>
                                        <p:tav tm="0">
                                          <p:val>
                                            <p:strVal val="#ppt_x"/>
                                          </p:val>
                                        </p:tav>
                                        <p:tav tm="100000">
                                          <p:val>
                                            <p:strVal val="#ppt_x"/>
                                          </p:val>
                                        </p:tav>
                                      </p:tavLst>
                                    </p:anim>
                                    <p:anim calcmode="lin" valueType="num">
                                      <p:cBhvr additive="base">
                                        <p:cTn id="108" dur="100" fill="hold"/>
                                        <p:tgtEl>
                                          <p:spTgt spid="27"/>
                                        </p:tgtEl>
                                        <p:attrNameLst>
                                          <p:attrName>ppt_y</p:attrName>
                                        </p:attrNameLst>
                                      </p:cBhvr>
                                      <p:tavLst>
                                        <p:tav tm="0">
                                          <p:val>
                                            <p:strVal val="1+#ppt_h/2"/>
                                          </p:val>
                                        </p:tav>
                                        <p:tav tm="100000">
                                          <p:val>
                                            <p:strVal val="#ppt_y"/>
                                          </p:val>
                                        </p:tav>
                                      </p:tavLst>
                                    </p:anim>
                                  </p:childTnLst>
                                </p:cTn>
                              </p:par>
                            </p:childTnLst>
                          </p:cTn>
                        </p:par>
                        <p:par>
                          <p:cTn id="109" fill="hold">
                            <p:stCondLst>
                              <p:cond delay="2500"/>
                            </p:stCondLst>
                            <p:childTnLst>
                              <p:par>
                                <p:cTn id="110" presetID="2" presetClass="entr" presetSubtype="4" fill="hold" grpId="0" nodeType="afterEffect">
                                  <p:stCondLst>
                                    <p:cond delay="0"/>
                                  </p:stCondLst>
                                  <p:childTnLst>
                                    <p:set>
                                      <p:cBhvr>
                                        <p:cTn id="111" dur="1" fill="hold">
                                          <p:stCondLst>
                                            <p:cond delay="0"/>
                                          </p:stCondLst>
                                        </p:cTn>
                                        <p:tgtEl>
                                          <p:spTgt spid="28"/>
                                        </p:tgtEl>
                                        <p:attrNameLst>
                                          <p:attrName>style.visibility</p:attrName>
                                        </p:attrNameLst>
                                      </p:cBhvr>
                                      <p:to>
                                        <p:strVal val="visible"/>
                                      </p:to>
                                    </p:set>
                                    <p:anim calcmode="lin" valueType="num">
                                      <p:cBhvr additive="base">
                                        <p:cTn id="112" dur="100" fill="hold"/>
                                        <p:tgtEl>
                                          <p:spTgt spid="28"/>
                                        </p:tgtEl>
                                        <p:attrNameLst>
                                          <p:attrName>ppt_x</p:attrName>
                                        </p:attrNameLst>
                                      </p:cBhvr>
                                      <p:tavLst>
                                        <p:tav tm="0">
                                          <p:val>
                                            <p:strVal val="#ppt_x"/>
                                          </p:val>
                                        </p:tav>
                                        <p:tav tm="100000">
                                          <p:val>
                                            <p:strVal val="#ppt_x"/>
                                          </p:val>
                                        </p:tav>
                                      </p:tavLst>
                                    </p:anim>
                                    <p:anim calcmode="lin" valueType="num">
                                      <p:cBhvr additive="base">
                                        <p:cTn id="113" dur="100" fill="hold"/>
                                        <p:tgtEl>
                                          <p:spTgt spid="28"/>
                                        </p:tgtEl>
                                        <p:attrNameLst>
                                          <p:attrName>ppt_y</p:attrName>
                                        </p:attrNameLst>
                                      </p:cBhvr>
                                      <p:tavLst>
                                        <p:tav tm="0">
                                          <p:val>
                                            <p:strVal val="1+#ppt_h/2"/>
                                          </p:val>
                                        </p:tav>
                                        <p:tav tm="100000">
                                          <p:val>
                                            <p:strVal val="#ppt_y"/>
                                          </p:val>
                                        </p:tav>
                                      </p:tavLst>
                                    </p:anim>
                                  </p:childTnLst>
                                </p:cTn>
                              </p:par>
                            </p:childTnLst>
                          </p:cTn>
                        </p:par>
                        <p:par>
                          <p:cTn id="114" fill="hold">
                            <p:stCondLst>
                              <p:cond delay="2600"/>
                            </p:stCondLst>
                            <p:childTnLst>
                              <p:par>
                                <p:cTn id="115" presetID="2" presetClass="entr" presetSubtype="4" fill="hold" grpId="0" nodeType="afterEffect">
                                  <p:stCondLst>
                                    <p:cond delay="0"/>
                                  </p:stCondLst>
                                  <p:childTnLst>
                                    <p:set>
                                      <p:cBhvr>
                                        <p:cTn id="116" dur="1" fill="hold">
                                          <p:stCondLst>
                                            <p:cond delay="0"/>
                                          </p:stCondLst>
                                        </p:cTn>
                                        <p:tgtEl>
                                          <p:spTgt spid="29"/>
                                        </p:tgtEl>
                                        <p:attrNameLst>
                                          <p:attrName>style.visibility</p:attrName>
                                        </p:attrNameLst>
                                      </p:cBhvr>
                                      <p:to>
                                        <p:strVal val="visible"/>
                                      </p:to>
                                    </p:set>
                                    <p:anim calcmode="lin" valueType="num">
                                      <p:cBhvr additive="base">
                                        <p:cTn id="117" dur="100" fill="hold"/>
                                        <p:tgtEl>
                                          <p:spTgt spid="29"/>
                                        </p:tgtEl>
                                        <p:attrNameLst>
                                          <p:attrName>ppt_x</p:attrName>
                                        </p:attrNameLst>
                                      </p:cBhvr>
                                      <p:tavLst>
                                        <p:tav tm="0">
                                          <p:val>
                                            <p:strVal val="#ppt_x"/>
                                          </p:val>
                                        </p:tav>
                                        <p:tav tm="100000">
                                          <p:val>
                                            <p:strVal val="#ppt_x"/>
                                          </p:val>
                                        </p:tav>
                                      </p:tavLst>
                                    </p:anim>
                                    <p:anim calcmode="lin" valueType="num">
                                      <p:cBhvr additive="base">
                                        <p:cTn id="118" dur="100" fill="hold"/>
                                        <p:tgtEl>
                                          <p:spTgt spid="29"/>
                                        </p:tgtEl>
                                        <p:attrNameLst>
                                          <p:attrName>ppt_y</p:attrName>
                                        </p:attrNameLst>
                                      </p:cBhvr>
                                      <p:tavLst>
                                        <p:tav tm="0">
                                          <p:val>
                                            <p:strVal val="1+#ppt_h/2"/>
                                          </p:val>
                                        </p:tav>
                                        <p:tav tm="100000">
                                          <p:val>
                                            <p:strVal val="#ppt_y"/>
                                          </p:val>
                                        </p:tav>
                                      </p:tavLst>
                                    </p:anim>
                                  </p:childTnLst>
                                </p:cTn>
                              </p:par>
                            </p:childTnLst>
                          </p:cTn>
                        </p:par>
                        <p:par>
                          <p:cTn id="119" fill="hold">
                            <p:stCondLst>
                              <p:cond delay="2700"/>
                            </p:stCondLst>
                            <p:childTnLst>
                              <p:par>
                                <p:cTn id="120" presetID="2" presetClass="entr" presetSubtype="4" fill="hold" grpId="0" nodeType="afterEffect">
                                  <p:stCondLst>
                                    <p:cond delay="0"/>
                                  </p:stCondLst>
                                  <p:childTnLst>
                                    <p:set>
                                      <p:cBhvr>
                                        <p:cTn id="121" dur="1" fill="hold">
                                          <p:stCondLst>
                                            <p:cond delay="0"/>
                                          </p:stCondLst>
                                        </p:cTn>
                                        <p:tgtEl>
                                          <p:spTgt spid="30"/>
                                        </p:tgtEl>
                                        <p:attrNameLst>
                                          <p:attrName>style.visibility</p:attrName>
                                        </p:attrNameLst>
                                      </p:cBhvr>
                                      <p:to>
                                        <p:strVal val="visible"/>
                                      </p:to>
                                    </p:set>
                                    <p:anim calcmode="lin" valueType="num">
                                      <p:cBhvr additive="base">
                                        <p:cTn id="122" dur="100" fill="hold"/>
                                        <p:tgtEl>
                                          <p:spTgt spid="30"/>
                                        </p:tgtEl>
                                        <p:attrNameLst>
                                          <p:attrName>ppt_x</p:attrName>
                                        </p:attrNameLst>
                                      </p:cBhvr>
                                      <p:tavLst>
                                        <p:tav tm="0">
                                          <p:val>
                                            <p:strVal val="#ppt_x"/>
                                          </p:val>
                                        </p:tav>
                                        <p:tav tm="100000">
                                          <p:val>
                                            <p:strVal val="#ppt_x"/>
                                          </p:val>
                                        </p:tav>
                                      </p:tavLst>
                                    </p:anim>
                                    <p:anim calcmode="lin" valueType="num">
                                      <p:cBhvr additive="base">
                                        <p:cTn id="123" dur="100" fill="hold"/>
                                        <p:tgtEl>
                                          <p:spTgt spid="30"/>
                                        </p:tgtEl>
                                        <p:attrNameLst>
                                          <p:attrName>ppt_y</p:attrName>
                                        </p:attrNameLst>
                                      </p:cBhvr>
                                      <p:tavLst>
                                        <p:tav tm="0">
                                          <p:val>
                                            <p:strVal val="1+#ppt_h/2"/>
                                          </p:val>
                                        </p:tav>
                                        <p:tav tm="100000">
                                          <p:val>
                                            <p:strVal val="#ppt_y"/>
                                          </p:val>
                                        </p:tav>
                                      </p:tavLst>
                                    </p:anim>
                                  </p:childTnLst>
                                </p:cTn>
                              </p:par>
                            </p:childTnLst>
                          </p:cTn>
                        </p:par>
                        <p:par>
                          <p:cTn id="124" fill="hold">
                            <p:stCondLst>
                              <p:cond delay="2800"/>
                            </p:stCondLst>
                            <p:childTnLst>
                              <p:par>
                                <p:cTn id="125" presetID="2" presetClass="entr" presetSubtype="4" fill="hold" grpId="0" nodeType="afterEffect">
                                  <p:stCondLst>
                                    <p:cond delay="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100" fill="hold"/>
                                        <p:tgtEl>
                                          <p:spTgt spid="31"/>
                                        </p:tgtEl>
                                        <p:attrNameLst>
                                          <p:attrName>ppt_x</p:attrName>
                                        </p:attrNameLst>
                                      </p:cBhvr>
                                      <p:tavLst>
                                        <p:tav tm="0">
                                          <p:val>
                                            <p:strVal val="#ppt_x"/>
                                          </p:val>
                                        </p:tav>
                                        <p:tav tm="100000">
                                          <p:val>
                                            <p:strVal val="#ppt_x"/>
                                          </p:val>
                                        </p:tav>
                                      </p:tavLst>
                                    </p:anim>
                                    <p:anim calcmode="lin" valueType="num">
                                      <p:cBhvr additive="base">
                                        <p:cTn id="128" dur="100" fill="hold"/>
                                        <p:tgtEl>
                                          <p:spTgt spid="31"/>
                                        </p:tgtEl>
                                        <p:attrNameLst>
                                          <p:attrName>ppt_y</p:attrName>
                                        </p:attrNameLst>
                                      </p:cBhvr>
                                      <p:tavLst>
                                        <p:tav tm="0">
                                          <p:val>
                                            <p:strVal val="1+#ppt_h/2"/>
                                          </p:val>
                                        </p:tav>
                                        <p:tav tm="100000">
                                          <p:val>
                                            <p:strVal val="#ppt_y"/>
                                          </p:val>
                                        </p:tav>
                                      </p:tavLst>
                                    </p:anim>
                                  </p:childTnLst>
                                </p:cTn>
                              </p:par>
                            </p:childTnLst>
                          </p:cTn>
                        </p:par>
                        <p:par>
                          <p:cTn id="129" fill="hold">
                            <p:stCondLst>
                              <p:cond delay="2900"/>
                            </p:stCondLst>
                            <p:childTnLst>
                              <p:par>
                                <p:cTn id="130" presetID="2" presetClass="entr" presetSubtype="4" fill="hold" grpId="0" nodeType="afterEffect">
                                  <p:stCondLst>
                                    <p:cond delay="0"/>
                                  </p:stCondLst>
                                  <p:childTnLst>
                                    <p:set>
                                      <p:cBhvr>
                                        <p:cTn id="131" dur="1" fill="hold">
                                          <p:stCondLst>
                                            <p:cond delay="0"/>
                                          </p:stCondLst>
                                        </p:cTn>
                                        <p:tgtEl>
                                          <p:spTgt spid="32"/>
                                        </p:tgtEl>
                                        <p:attrNameLst>
                                          <p:attrName>style.visibility</p:attrName>
                                        </p:attrNameLst>
                                      </p:cBhvr>
                                      <p:to>
                                        <p:strVal val="visible"/>
                                      </p:to>
                                    </p:set>
                                    <p:anim calcmode="lin" valueType="num">
                                      <p:cBhvr additive="base">
                                        <p:cTn id="132" dur="100" fill="hold"/>
                                        <p:tgtEl>
                                          <p:spTgt spid="32"/>
                                        </p:tgtEl>
                                        <p:attrNameLst>
                                          <p:attrName>ppt_x</p:attrName>
                                        </p:attrNameLst>
                                      </p:cBhvr>
                                      <p:tavLst>
                                        <p:tav tm="0">
                                          <p:val>
                                            <p:strVal val="#ppt_x"/>
                                          </p:val>
                                        </p:tav>
                                        <p:tav tm="100000">
                                          <p:val>
                                            <p:strVal val="#ppt_x"/>
                                          </p:val>
                                        </p:tav>
                                      </p:tavLst>
                                    </p:anim>
                                    <p:anim calcmode="lin" valueType="num">
                                      <p:cBhvr additive="base">
                                        <p:cTn id="133" dur="100" fill="hold"/>
                                        <p:tgtEl>
                                          <p:spTgt spid="32"/>
                                        </p:tgtEl>
                                        <p:attrNameLst>
                                          <p:attrName>ppt_y</p:attrName>
                                        </p:attrNameLst>
                                      </p:cBhvr>
                                      <p:tavLst>
                                        <p:tav tm="0">
                                          <p:val>
                                            <p:strVal val="1+#ppt_h/2"/>
                                          </p:val>
                                        </p:tav>
                                        <p:tav tm="100000">
                                          <p:val>
                                            <p:strVal val="#ppt_y"/>
                                          </p:val>
                                        </p:tav>
                                      </p:tavLst>
                                    </p:anim>
                                  </p:childTnLst>
                                </p:cTn>
                              </p:par>
                            </p:childTnLst>
                          </p:cTn>
                        </p:par>
                        <p:par>
                          <p:cTn id="134" fill="hold">
                            <p:stCondLst>
                              <p:cond delay="3000"/>
                            </p:stCondLst>
                            <p:childTnLst>
                              <p:par>
                                <p:cTn id="135" presetID="2" presetClass="entr" presetSubtype="4" fill="hold" grpId="0" nodeType="afterEffect">
                                  <p:stCondLst>
                                    <p:cond delay="0"/>
                                  </p:stCondLst>
                                  <p:childTnLst>
                                    <p:set>
                                      <p:cBhvr>
                                        <p:cTn id="136" dur="1" fill="hold">
                                          <p:stCondLst>
                                            <p:cond delay="0"/>
                                          </p:stCondLst>
                                        </p:cTn>
                                        <p:tgtEl>
                                          <p:spTgt spid="33"/>
                                        </p:tgtEl>
                                        <p:attrNameLst>
                                          <p:attrName>style.visibility</p:attrName>
                                        </p:attrNameLst>
                                      </p:cBhvr>
                                      <p:to>
                                        <p:strVal val="visible"/>
                                      </p:to>
                                    </p:set>
                                    <p:anim calcmode="lin" valueType="num">
                                      <p:cBhvr additive="base">
                                        <p:cTn id="137" dur="100" fill="hold"/>
                                        <p:tgtEl>
                                          <p:spTgt spid="33"/>
                                        </p:tgtEl>
                                        <p:attrNameLst>
                                          <p:attrName>ppt_x</p:attrName>
                                        </p:attrNameLst>
                                      </p:cBhvr>
                                      <p:tavLst>
                                        <p:tav tm="0">
                                          <p:val>
                                            <p:strVal val="#ppt_x"/>
                                          </p:val>
                                        </p:tav>
                                        <p:tav tm="100000">
                                          <p:val>
                                            <p:strVal val="#ppt_x"/>
                                          </p:val>
                                        </p:tav>
                                      </p:tavLst>
                                    </p:anim>
                                    <p:anim calcmode="lin" valueType="num">
                                      <p:cBhvr additive="base">
                                        <p:cTn id="138" dur="100" fill="hold"/>
                                        <p:tgtEl>
                                          <p:spTgt spid="33"/>
                                        </p:tgtEl>
                                        <p:attrNameLst>
                                          <p:attrName>ppt_y</p:attrName>
                                        </p:attrNameLst>
                                      </p:cBhvr>
                                      <p:tavLst>
                                        <p:tav tm="0">
                                          <p:val>
                                            <p:strVal val="1+#ppt_h/2"/>
                                          </p:val>
                                        </p:tav>
                                        <p:tav tm="100000">
                                          <p:val>
                                            <p:strVal val="#ppt_y"/>
                                          </p:val>
                                        </p:tav>
                                      </p:tavLst>
                                    </p:anim>
                                  </p:childTnLst>
                                </p:cTn>
                              </p:par>
                            </p:childTnLst>
                          </p:cTn>
                        </p:par>
                        <p:par>
                          <p:cTn id="139" fill="hold">
                            <p:stCondLst>
                              <p:cond delay="3100"/>
                            </p:stCondLst>
                            <p:childTnLst>
                              <p:par>
                                <p:cTn id="140" presetID="2" presetClass="entr" presetSubtype="4" fill="hold" grpId="0" nodeType="afterEffect">
                                  <p:stCondLst>
                                    <p:cond delay="0"/>
                                  </p:stCondLst>
                                  <p:childTnLst>
                                    <p:set>
                                      <p:cBhvr>
                                        <p:cTn id="141" dur="1" fill="hold">
                                          <p:stCondLst>
                                            <p:cond delay="0"/>
                                          </p:stCondLst>
                                        </p:cTn>
                                        <p:tgtEl>
                                          <p:spTgt spid="34"/>
                                        </p:tgtEl>
                                        <p:attrNameLst>
                                          <p:attrName>style.visibility</p:attrName>
                                        </p:attrNameLst>
                                      </p:cBhvr>
                                      <p:to>
                                        <p:strVal val="visible"/>
                                      </p:to>
                                    </p:set>
                                    <p:anim calcmode="lin" valueType="num">
                                      <p:cBhvr additive="base">
                                        <p:cTn id="142" dur="100" fill="hold"/>
                                        <p:tgtEl>
                                          <p:spTgt spid="34"/>
                                        </p:tgtEl>
                                        <p:attrNameLst>
                                          <p:attrName>ppt_x</p:attrName>
                                        </p:attrNameLst>
                                      </p:cBhvr>
                                      <p:tavLst>
                                        <p:tav tm="0">
                                          <p:val>
                                            <p:strVal val="#ppt_x"/>
                                          </p:val>
                                        </p:tav>
                                        <p:tav tm="100000">
                                          <p:val>
                                            <p:strVal val="#ppt_x"/>
                                          </p:val>
                                        </p:tav>
                                      </p:tavLst>
                                    </p:anim>
                                    <p:anim calcmode="lin" valueType="num">
                                      <p:cBhvr additive="base">
                                        <p:cTn id="143" dur="100" fill="hold"/>
                                        <p:tgtEl>
                                          <p:spTgt spid="34"/>
                                        </p:tgtEl>
                                        <p:attrNameLst>
                                          <p:attrName>ppt_y</p:attrName>
                                        </p:attrNameLst>
                                      </p:cBhvr>
                                      <p:tavLst>
                                        <p:tav tm="0">
                                          <p:val>
                                            <p:strVal val="1+#ppt_h/2"/>
                                          </p:val>
                                        </p:tav>
                                        <p:tav tm="100000">
                                          <p:val>
                                            <p:strVal val="#ppt_y"/>
                                          </p:val>
                                        </p:tav>
                                      </p:tavLst>
                                    </p:anim>
                                  </p:childTnLst>
                                </p:cTn>
                              </p:par>
                            </p:childTnLst>
                          </p:cTn>
                        </p:par>
                        <p:par>
                          <p:cTn id="144" fill="hold">
                            <p:stCondLst>
                              <p:cond delay="3200"/>
                            </p:stCondLst>
                            <p:childTnLst>
                              <p:par>
                                <p:cTn id="145" presetID="2" presetClass="entr" presetSubtype="4" fill="hold" grpId="0" nodeType="afterEffect">
                                  <p:stCondLst>
                                    <p:cond delay="0"/>
                                  </p:stCondLst>
                                  <p:childTnLst>
                                    <p:set>
                                      <p:cBhvr>
                                        <p:cTn id="146" dur="1" fill="hold">
                                          <p:stCondLst>
                                            <p:cond delay="0"/>
                                          </p:stCondLst>
                                        </p:cTn>
                                        <p:tgtEl>
                                          <p:spTgt spid="35"/>
                                        </p:tgtEl>
                                        <p:attrNameLst>
                                          <p:attrName>style.visibility</p:attrName>
                                        </p:attrNameLst>
                                      </p:cBhvr>
                                      <p:to>
                                        <p:strVal val="visible"/>
                                      </p:to>
                                    </p:set>
                                    <p:anim calcmode="lin" valueType="num">
                                      <p:cBhvr additive="base">
                                        <p:cTn id="147" dur="100" fill="hold"/>
                                        <p:tgtEl>
                                          <p:spTgt spid="35"/>
                                        </p:tgtEl>
                                        <p:attrNameLst>
                                          <p:attrName>ppt_x</p:attrName>
                                        </p:attrNameLst>
                                      </p:cBhvr>
                                      <p:tavLst>
                                        <p:tav tm="0">
                                          <p:val>
                                            <p:strVal val="#ppt_x"/>
                                          </p:val>
                                        </p:tav>
                                        <p:tav tm="100000">
                                          <p:val>
                                            <p:strVal val="#ppt_x"/>
                                          </p:val>
                                        </p:tav>
                                      </p:tavLst>
                                    </p:anim>
                                    <p:anim calcmode="lin" valueType="num">
                                      <p:cBhvr additive="base">
                                        <p:cTn id="148" dur="100" fill="hold"/>
                                        <p:tgtEl>
                                          <p:spTgt spid="35"/>
                                        </p:tgtEl>
                                        <p:attrNameLst>
                                          <p:attrName>ppt_y</p:attrName>
                                        </p:attrNameLst>
                                      </p:cBhvr>
                                      <p:tavLst>
                                        <p:tav tm="0">
                                          <p:val>
                                            <p:strVal val="1+#ppt_h/2"/>
                                          </p:val>
                                        </p:tav>
                                        <p:tav tm="100000">
                                          <p:val>
                                            <p:strVal val="#ppt_y"/>
                                          </p:val>
                                        </p:tav>
                                      </p:tavLst>
                                    </p:anim>
                                  </p:childTnLst>
                                </p:cTn>
                              </p:par>
                            </p:childTnLst>
                          </p:cTn>
                        </p:par>
                        <p:par>
                          <p:cTn id="149" fill="hold">
                            <p:stCondLst>
                              <p:cond delay="3300"/>
                            </p:stCondLst>
                            <p:childTnLst>
                              <p:par>
                                <p:cTn id="150" presetID="2" presetClass="entr" presetSubtype="4" fill="hold" grpId="0" nodeType="after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100" fill="hold"/>
                                        <p:tgtEl>
                                          <p:spTgt spid="36"/>
                                        </p:tgtEl>
                                        <p:attrNameLst>
                                          <p:attrName>ppt_x</p:attrName>
                                        </p:attrNameLst>
                                      </p:cBhvr>
                                      <p:tavLst>
                                        <p:tav tm="0">
                                          <p:val>
                                            <p:strVal val="#ppt_x"/>
                                          </p:val>
                                        </p:tav>
                                        <p:tav tm="100000">
                                          <p:val>
                                            <p:strVal val="#ppt_x"/>
                                          </p:val>
                                        </p:tav>
                                      </p:tavLst>
                                    </p:anim>
                                    <p:anim calcmode="lin" valueType="num">
                                      <p:cBhvr additive="base">
                                        <p:cTn id="153" dur="1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2" presetClass="entr" presetSubtype="4" fill="hold" nodeType="clickEffect">
                                  <p:stCondLst>
                                    <p:cond delay="0"/>
                                  </p:stCondLst>
                                  <p:childTnLst>
                                    <p:set>
                                      <p:cBhvr>
                                        <p:cTn id="157" dur="1" fill="hold">
                                          <p:stCondLst>
                                            <p:cond delay="0"/>
                                          </p:stCondLst>
                                        </p:cTn>
                                        <p:tgtEl>
                                          <p:spTgt spid="8">
                                            <p:txEl>
                                              <p:pRg st="2" end="2"/>
                                            </p:txEl>
                                          </p:spTgt>
                                        </p:tgtEl>
                                        <p:attrNameLst>
                                          <p:attrName>style.visibility</p:attrName>
                                        </p:attrNameLst>
                                      </p:cBhvr>
                                      <p:to>
                                        <p:strVal val="visible"/>
                                      </p:to>
                                    </p:set>
                                    <p:anim calcmode="lin" valueType="num">
                                      <p:cBhvr additive="base">
                                        <p:cTn id="158"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59"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0" fill="hold">
                      <p:stCondLst>
                        <p:cond delay="indefinite"/>
                      </p:stCondLst>
                      <p:childTnLst>
                        <p:par>
                          <p:cTn id="161" fill="hold">
                            <p:stCondLst>
                              <p:cond delay="0"/>
                            </p:stCondLst>
                            <p:childTnLst>
                              <p:par>
                                <p:cTn id="162" presetID="2" presetClass="entr" presetSubtype="4" fill="hold" grpId="0" nodeType="clickEffect">
                                  <p:stCondLst>
                                    <p:cond delay="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2" presetClass="entr" presetSubtype="4" fill="hold" grpId="0" nodeType="clickEffect">
                                  <p:stCondLst>
                                    <p:cond delay="0"/>
                                  </p:stCondLst>
                                  <p:childTnLst>
                                    <p:set>
                                      <p:cBhvr>
                                        <p:cTn id="169" dur="1" fill="hold">
                                          <p:stCondLst>
                                            <p:cond delay="0"/>
                                          </p:stCondLst>
                                        </p:cTn>
                                        <p:tgtEl>
                                          <p:spTgt spid="39"/>
                                        </p:tgtEl>
                                        <p:attrNameLst>
                                          <p:attrName>style.visibility</p:attrName>
                                        </p:attrNameLst>
                                      </p:cBhvr>
                                      <p:to>
                                        <p:strVal val="visible"/>
                                      </p:to>
                                    </p:set>
                                    <p:anim calcmode="lin" valueType="num">
                                      <p:cBhvr additive="base">
                                        <p:cTn id="170" dur="500" fill="hold"/>
                                        <p:tgtEl>
                                          <p:spTgt spid="39"/>
                                        </p:tgtEl>
                                        <p:attrNameLst>
                                          <p:attrName>ppt_x</p:attrName>
                                        </p:attrNameLst>
                                      </p:cBhvr>
                                      <p:tavLst>
                                        <p:tav tm="0">
                                          <p:val>
                                            <p:strVal val="#ppt_x"/>
                                          </p:val>
                                        </p:tav>
                                        <p:tav tm="100000">
                                          <p:val>
                                            <p:strVal val="#ppt_x"/>
                                          </p:val>
                                        </p:tav>
                                      </p:tavLst>
                                    </p:anim>
                                    <p:anim calcmode="lin" valueType="num">
                                      <p:cBhvr additive="base">
                                        <p:cTn id="171" dur="500" fill="hold"/>
                                        <p:tgtEl>
                                          <p:spTgt spid="39"/>
                                        </p:tgtEl>
                                        <p:attrNameLst>
                                          <p:attrName>ppt_y</p:attrName>
                                        </p:attrNameLst>
                                      </p:cBhvr>
                                      <p:tavLst>
                                        <p:tav tm="0">
                                          <p:val>
                                            <p:strVal val="1+#ppt_h/2"/>
                                          </p:val>
                                        </p:tav>
                                        <p:tav tm="100000">
                                          <p:val>
                                            <p:strVal val="#ppt_y"/>
                                          </p:val>
                                        </p:tav>
                                      </p:tavLst>
                                    </p:anim>
                                  </p:childTnLst>
                                </p:cTn>
                              </p:par>
                              <p:par>
                                <p:cTn id="172" presetID="10" presetClass="entr" presetSubtype="0" fill="hold" nodeType="withEffect">
                                  <p:stCondLst>
                                    <p:cond delay="0"/>
                                  </p:stCondLst>
                                  <p:childTnLst>
                                    <p:set>
                                      <p:cBhvr>
                                        <p:cTn id="173" dur="1" fill="hold">
                                          <p:stCondLst>
                                            <p:cond delay="0"/>
                                          </p:stCondLst>
                                        </p:cTn>
                                        <p:tgtEl>
                                          <p:spTgt spid="46"/>
                                        </p:tgtEl>
                                        <p:attrNameLst>
                                          <p:attrName>style.visibility</p:attrName>
                                        </p:attrNameLst>
                                      </p:cBhvr>
                                      <p:to>
                                        <p:strVal val="visible"/>
                                      </p:to>
                                    </p:set>
                                    <p:animEffect transition="in" filter="fade">
                                      <p:cBhvr>
                                        <p:cTn id="174"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8" grpId="0" animBg="1"/>
      <p:bldP spid="3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action="ppaction://hlinksldjump"/>
          </p:cNvPr>
          <p:cNvPicPr>
            <a:picLocks noChangeAspect="1" noChangeArrowheads="1" noCrop="1"/>
          </p:cNvPicPr>
          <p:nvPr/>
        </p:nvPicPr>
        <p:blipFill>
          <a:blip r:embed="rId3" cstate="print">
            <a:extLst>
              <a:ext uri="{28A0092B-C50C-407E-A947-70E740481C1C}">
                <a14:useLocalDpi xmlns:a14="http://schemas.microsoft.com/office/drawing/2010/main" val="0"/>
              </a:ext>
            </a:extLst>
          </a:blip>
          <a:stretch>
            <a:fillRect/>
          </a:stretch>
        </p:blipFill>
        <p:spPr bwMode="auto">
          <a:xfrm>
            <a:off x="1142976" y="1071546"/>
            <a:ext cx="1857356" cy="1857356"/>
          </a:xfrm>
          <a:prstGeom prst="rect">
            <a:avLst/>
          </a:prstGeom>
          <a:noFill/>
        </p:spPr>
      </p:pic>
      <p:pic>
        <p:nvPicPr>
          <p:cNvPr id="148482" name="Picture 2" descr="G:\Mirabal 1213\_ 3ºEV\2ºESO\Gif\prisma.gif">
            <a:hlinkClick r:id="rId4" action="ppaction://hlinksldjump"/>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215074" y="428604"/>
            <a:ext cx="2676525" cy="1428750"/>
          </a:xfrm>
          <a:prstGeom prst="rect">
            <a:avLst/>
          </a:prstGeom>
          <a:noFill/>
        </p:spPr>
      </p:pic>
      <p:pic>
        <p:nvPicPr>
          <p:cNvPr id="148483" name="Picture 3" descr="G:\Mirabal 1213\_ 3ºEV\2ºESO\Gif\Imagen-animada-Piramide-03.gif">
            <a:hlinkClick r:id="rId6" action="ppaction://hlinksldjump"/>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929058" y="3357562"/>
            <a:ext cx="2590800" cy="1943100"/>
          </a:xfrm>
          <a:prstGeom prst="rect">
            <a:avLst/>
          </a:prstGeom>
          <a:noFill/>
        </p:spPr>
      </p:pic>
      <p:pic>
        <p:nvPicPr>
          <p:cNvPr id="148484" name="Picture 4">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19113" y="4527550"/>
            <a:ext cx="2857500" cy="1895475"/>
          </a:xfrm>
          <a:prstGeom prst="rect">
            <a:avLst/>
          </a:prstGeom>
          <a:noFill/>
        </p:spPr>
      </p:pic>
      <p:pic>
        <p:nvPicPr>
          <p:cNvPr id="148485" name="Picture 5" descr="G:\Mirabal 1213\_ 3ºEV\2ºESO\Gif\Poliedro 2.gif">
            <a:hlinkClick r:id="rId10" action="ppaction://hlinksldjump"/>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762750" y="2285992"/>
            <a:ext cx="2381250" cy="2381250"/>
          </a:xfrm>
          <a:prstGeom prst="rect">
            <a:avLst/>
          </a:prstGeom>
          <a:noFill/>
        </p:spPr>
      </p:pic>
      <p:pic>
        <p:nvPicPr>
          <p:cNvPr id="148486" name="Picture 6" descr="G:\Mirabal 1213\_ 3ºEV\2ºESO\Gif\Cylindre_de_Leibniz.gif">
            <a:hlinkClick r:id="rId12" action="ppaction://hlinksldjump"/>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572250" y="4286250"/>
            <a:ext cx="2571750" cy="2571750"/>
          </a:xfrm>
          <a:prstGeom prst="rect">
            <a:avLst/>
          </a:prstGeom>
          <a:noFill/>
        </p:spPr>
      </p:pic>
      <p:pic>
        <p:nvPicPr>
          <p:cNvPr id="148489" name="Picture 9" descr="http://forum.lawebdefisica.com/attachment.php?attachmentid=5332&amp;d=134186983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928926" y="5214950"/>
            <a:ext cx="1714512" cy="1454454"/>
          </a:xfrm>
          <a:prstGeom prst="rect">
            <a:avLst/>
          </a:prstGeom>
          <a:noFill/>
        </p:spPr>
      </p:pic>
      <p:pic>
        <p:nvPicPr>
          <p:cNvPr id="148490" name="Picture 10" descr="G:\Mirabal 1213\_ 3ºEV\2ºESO\Gif\esfera.gif">
            <a:hlinkClick r:id="rId15" action="ppaction://hlinksldjump"/>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071538" y="2928934"/>
            <a:ext cx="1581144" cy="1581144"/>
          </a:xfrm>
          <a:prstGeom prst="rect">
            <a:avLst/>
          </a:prstGeom>
          <a:noFill/>
        </p:spPr>
      </p:pic>
      <p:pic>
        <p:nvPicPr>
          <p:cNvPr id="148487" name="Picture 7" descr="Cono-rodante-0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11638" y="1393825"/>
            <a:ext cx="2219325" cy="1885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3251275" cy="553998"/>
          </a:xfrm>
          <a:prstGeom prst="rect">
            <a:avLst/>
          </a:prstGeom>
          <a:noFill/>
        </p:spPr>
        <p:txBody>
          <a:bodyPr wrap="none" rtlCol="0">
            <a:spAutoFit/>
          </a:bodyPr>
          <a:lstStyle/>
          <a:p>
            <a:r>
              <a:rPr lang="es-ES" sz="3000" dirty="0" smtClean="0"/>
              <a:t>Prismas. Resumen</a:t>
            </a:r>
            <a:endParaRPr lang="es-ES" sz="3000" dirty="0"/>
          </a:p>
        </p:txBody>
      </p:sp>
      <mc:AlternateContent xmlns:mc="http://schemas.openxmlformats.org/markup-compatibility/2006" xmlns:a14="http://schemas.microsoft.com/office/drawing/2010/main">
        <mc:Choice Requires="a14">
          <p:sp>
            <p:nvSpPr>
              <p:cNvPr id="38" name="37 Rectángulo"/>
              <p:cNvSpPr/>
              <p:nvPr/>
            </p:nvSpPr>
            <p:spPr>
              <a:xfrm>
                <a:off x="3779912" y="3428994"/>
                <a:ext cx="2403626" cy="7143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sz="2500" b="0" i="1" smtClean="0">
                          <a:solidFill>
                            <a:schemeClr val="tx1"/>
                          </a:solidFill>
                          <a:latin typeface="Cambria Math" panose="02040503050406030204" pitchFamily="18" charset="0"/>
                        </a:rPr>
                        <m:t>𝑉</m:t>
                      </m:r>
                      <m:r>
                        <a:rPr lang="es-ES" sz="2500" b="0" i="1" smtClean="0">
                          <a:solidFill>
                            <a:schemeClr val="tx1"/>
                          </a:solidFill>
                          <a:latin typeface="Cambria Math" panose="02040503050406030204" pitchFamily="18" charset="0"/>
                        </a:rPr>
                        <m:t>=</m:t>
                      </m:r>
                      <m:sSub>
                        <m:sSubPr>
                          <m:ctrlPr>
                            <a:rPr lang="es-ES" sz="2500" b="0" i="1" smtClean="0">
                              <a:solidFill>
                                <a:schemeClr val="tx1"/>
                              </a:solidFill>
                              <a:latin typeface="Cambria Math" panose="02040503050406030204" pitchFamily="18" charset="0"/>
                            </a:rPr>
                          </m:ctrlPr>
                        </m:sSubPr>
                        <m:e>
                          <m:r>
                            <a:rPr lang="es-ES" sz="2500" b="0" i="1" smtClean="0">
                              <a:solidFill>
                                <a:schemeClr val="tx1"/>
                              </a:solidFill>
                              <a:latin typeface="Cambria Math" panose="02040503050406030204" pitchFamily="18" charset="0"/>
                            </a:rPr>
                            <m:t>𝐴</m:t>
                          </m:r>
                        </m:e>
                        <m:sub>
                          <m:r>
                            <a:rPr lang="es-ES" sz="2500" b="0" i="1" smtClean="0">
                              <a:solidFill>
                                <a:schemeClr val="tx1"/>
                              </a:solidFill>
                              <a:latin typeface="Cambria Math" panose="02040503050406030204" pitchFamily="18" charset="0"/>
                            </a:rPr>
                            <m:t>𝑏𝑎𝑠𝑒</m:t>
                          </m:r>
                        </m:sub>
                      </m:sSub>
                      <m:r>
                        <a:rPr lang="es-ES" sz="2500" b="0" i="1" smtClean="0">
                          <a:solidFill>
                            <a:schemeClr val="tx1"/>
                          </a:solidFill>
                          <a:latin typeface="Cambria Math" panose="02040503050406030204" pitchFamily="18" charset="0"/>
                        </a:rPr>
                        <m:t>·</m:t>
                      </m:r>
                      <m:r>
                        <a:rPr lang="es-ES" sz="2500" b="0" i="1" smtClean="0">
                          <a:solidFill>
                            <a:schemeClr val="tx1"/>
                          </a:solidFill>
                          <a:latin typeface="Cambria Math" panose="02040503050406030204" pitchFamily="18" charset="0"/>
                        </a:rPr>
                        <m:t>h</m:t>
                      </m:r>
                    </m:oMath>
                  </m:oMathPara>
                </a14:m>
                <a:endParaRPr lang="es-ES" sz="2500" dirty="0">
                  <a:solidFill>
                    <a:schemeClr val="tx1"/>
                  </a:solidFill>
                </a:endParaRPr>
              </a:p>
            </p:txBody>
          </p:sp>
        </mc:Choice>
        <mc:Fallback xmlns="">
          <p:sp>
            <p:nvSpPr>
              <p:cNvPr id="38" name="37 Rectángulo"/>
              <p:cNvSpPr>
                <a:spLocks noRot="1" noChangeAspect="1" noMove="1" noResize="1" noEditPoints="1" noAdjustHandles="1" noChangeArrowheads="1" noChangeShapeType="1" noTextEdit="1"/>
              </p:cNvSpPr>
              <p:nvPr/>
            </p:nvSpPr>
            <p:spPr>
              <a:xfrm>
                <a:off x="3779912" y="3428994"/>
                <a:ext cx="2403626" cy="714380"/>
              </a:xfrm>
              <a:prstGeom prst="rect">
                <a:avLst/>
              </a:prstGeom>
              <a:blipFill>
                <a:blip r:embed="rId2"/>
                <a:stretch>
                  <a:fillRect/>
                </a:stretch>
              </a:blipFill>
            </p:spPr>
            <p:txBody>
              <a:bodyPr/>
              <a:lstStyle/>
              <a:p>
                <a:r>
                  <a:rPr lang="es-ES">
                    <a:noFill/>
                  </a:rPr>
                  <a:t> </a:t>
                </a:r>
              </a:p>
            </p:txBody>
          </p:sp>
        </mc:Fallback>
      </mc:AlternateContent>
      <p:pic>
        <p:nvPicPr>
          <p:cNvPr id="40" name="Picture 5" descr="http://www.ecured.cu/images/2/27/Prisma_seg%C3%BAn_la_ba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450" y="1515641"/>
            <a:ext cx="3500428" cy="1269764"/>
          </a:xfrm>
          <a:prstGeom prst="rect">
            <a:avLst/>
          </a:prstGeom>
          <a:noFill/>
        </p:spPr>
      </p:pic>
      <mc:AlternateContent xmlns:mc="http://schemas.openxmlformats.org/markup-compatibility/2006" xmlns:a14="http://schemas.microsoft.com/office/drawing/2010/main">
        <mc:Choice Requires="a14">
          <p:sp>
            <p:nvSpPr>
              <p:cNvPr id="41" name="40 Rectángulo"/>
              <p:cNvSpPr/>
              <p:nvPr/>
            </p:nvSpPr>
            <p:spPr>
              <a:xfrm>
                <a:off x="4439139" y="1515641"/>
                <a:ext cx="4031491" cy="7143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sz="2500" i="1" smtClean="0">
                          <a:solidFill>
                            <a:schemeClr val="tx1"/>
                          </a:solidFill>
                          <a:latin typeface="Cambria Math" panose="02040503050406030204" pitchFamily="18" charset="0"/>
                        </a:rPr>
                        <m:t>𝐴</m:t>
                      </m:r>
                      <m:r>
                        <a:rPr lang="es-ES" sz="2500" b="0" i="1" smtClean="0">
                          <a:solidFill>
                            <a:schemeClr val="tx1"/>
                          </a:solidFill>
                          <a:latin typeface="Cambria Math" panose="02040503050406030204" pitchFamily="18" charset="0"/>
                        </a:rPr>
                        <m:t>=</m:t>
                      </m:r>
                      <m:sSub>
                        <m:sSubPr>
                          <m:ctrlPr>
                            <a:rPr lang="es-ES" sz="2500" b="0" i="1" smtClean="0">
                              <a:solidFill>
                                <a:schemeClr val="tx1"/>
                              </a:solidFill>
                              <a:latin typeface="Cambria Math" panose="02040503050406030204" pitchFamily="18" charset="0"/>
                            </a:rPr>
                          </m:ctrlPr>
                        </m:sSubPr>
                        <m:e>
                          <m:r>
                            <a:rPr lang="es-ES" sz="2500" b="0" i="1" smtClean="0">
                              <a:solidFill>
                                <a:schemeClr val="tx1"/>
                              </a:solidFill>
                              <a:latin typeface="Cambria Math" panose="02040503050406030204" pitchFamily="18" charset="0"/>
                            </a:rPr>
                            <m:t>𝐴</m:t>
                          </m:r>
                        </m:e>
                        <m:sub>
                          <m:r>
                            <a:rPr lang="es-ES" sz="2500" b="0" i="1" smtClean="0">
                              <a:solidFill>
                                <a:schemeClr val="tx1"/>
                              </a:solidFill>
                              <a:latin typeface="Cambria Math" panose="02040503050406030204" pitchFamily="18" charset="0"/>
                            </a:rPr>
                            <m:t>𝑙𝑎𝑡𝑒𝑟𝑎𝑙</m:t>
                          </m:r>
                        </m:sub>
                      </m:sSub>
                      <m:r>
                        <a:rPr lang="es-ES" sz="2500" b="0" i="1" smtClean="0">
                          <a:solidFill>
                            <a:schemeClr val="tx1"/>
                          </a:solidFill>
                          <a:latin typeface="Cambria Math" panose="02040503050406030204" pitchFamily="18" charset="0"/>
                        </a:rPr>
                        <m:t>+2·</m:t>
                      </m:r>
                      <m:sSub>
                        <m:sSubPr>
                          <m:ctrlPr>
                            <a:rPr lang="es-ES" sz="2500" b="0" i="1" smtClean="0">
                              <a:solidFill>
                                <a:schemeClr val="tx1"/>
                              </a:solidFill>
                              <a:latin typeface="Cambria Math" panose="02040503050406030204" pitchFamily="18" charset="0"/>
                            </a:rPr>
                          </m:ctrlPr>
                        </m:sSubPr>
                        <m:e>
                          <m:r>
                            <a:rPr lang="es-ES" sz="2500" b="0" i="1" smtClean="0">
                              <a:solidFill>
                                <a:schemeClr val="tx1"/>
                              </a:solidFill>
                              <a:latin typeface="Cambria Math" panose="02040503050406030204" pitchFamily="18" charset="0"/>
                            </a:rPr>
                            <m:t>𝐴</m:t>
                          </m:r>
                        </m:e>
                        <m:sub>
                          <m:r>
                            <a:rPr lang="es-ES" sz="2500" b="0" i="1" smtClean="0">
                              <a:solidFill>
                                <a:schemeClr val="tx1"/>
                              </a:solidFill>
                              <a:latin typeface="Cambria Math" panose="02040503050406030204" pitchFamily="18" charset="0"/>
                            </a:rPr>
                            <m:t>𝑏𝑎𝑠𝑒</m:t>
                          </m:r>
                        </m:sub>
                      </m:sSub>
                    </m:oMath>
                  </m:oMathPara>
                </a14:m>
                <a:endParaRPr lang="es-ES" sz="2500" dirty="0">
                  <a:solidFill>
                    <a:schemeClr val="tx1"/>
                  </a:solidFill>
                </a:endParaRPr>
              </a:p>
            </p:txBody>
          </p:sp>
        </mc:Choice>
        <mc:Fallback xmlns="">
          <p:sp>
            <p:nvSpPr>
              <p:cNvPr id="41" name="40 Rectángulo"/>
              <p:cNvSpPr>
                <a:spLocks noRot="1" noChangeAspect="1" noMove="1" noResize="1" noEditPoints="1" noAdjustHandles="1" noChangeArrowheads="1" noChangeShapeType="1" noTextEdit="1"/>
              </p:cNvSpPr>
              <p:nvPr/>
            </p:nvSpPr>
            <p:spPr>
              <a:xfrm>
                <a:off x="4439139" y="1515641"/>
                <a:ext cx="4031491" cy="714380"/>
              </a:xfrm>
              <a:prstGeom prst="rect">
                <a:avLst/>
              </a:prstGeom>
              <a:blipFill>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3" name="42 Rectángulo"/>
              <p:cNvSpPr/>
              <p:nvPr/>
            </p:nvSpPr>
            <p:spPr>
              <a:xfrm>
                <a:off x="5125476" y="2372891"/>
                <a:ext cx="3345154" cy="7143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s-ES" sz="2500" b="0" i="1" smtClean="0">
                              <a:solidFill>
                                <a:schemeClr val="tx1"/>
                              </a:solidFill>
                              <a:latin typeface="Cambria Math" panose="02040503050406030204" pitchFamily="18" charset="0"/>
                            </a:rPr>
                          </m:ctrlPr>
                        </m:sSubPr>
                        <m:e>
                          <m:r>
                            <a:rPr lang="es-ES" sz="2500" b="0" i="1" smtClean="0">
                              <a:solidFill>
                                <a:schemeClr val="tx1"/>
                              </a:solidFill>
                              <a:latin typeface="Cambria Math" panose="02040503050406030204" pitchFamily="18" charset="0"/>
                            </a:rPr>
                            <m:t>𝐴</m:t>
                          </m:r>
                        </m:e>
                        <m:sub>
                          <m:r>
                            <a:rPr lang="es-ES" sz="2500" b="0" i="1" smtClean="0">
                              <a:solidFill>
                                <a:schemeClr val="tx1"/>
                              </a:solidFill>
                              <a:latin typeface="Cambria Math" panose="02040503050406030204" pitchFamily="18" charset="0"/>
                            </a:rPr>
                            <m:t>𝑙𝑎𝑡𝑒𝑟𝑎𝑙</m:t>
                          </m:r>
                        </m:sub>
                      </m:sSub>
                      <m:r>
                        <a:rPr lang="es-ES" sz="2500" b="0" i="1" smtClean="0">
                          <a:solidFill>
                            <a:schemeClr val="tx1"/>
                          </a:solidFill>
                          <a:latin typeface="Cambria Math" panose="02040503050406030204" pitchFamily="18" charset="0"/>
                        </a:rPr>
                        <m:t>=</m:t>
                      </m:r>
                      <m:sSub>
                        <m:sSubPr>
                          <m:ctrlPr>
                            <a:rPr lang="es-ES" sz="2500" b="0" i="1" smtClean="0">
                              <a:solidFill>
                                <a:schemeClr val="tx1"/>
                              </a:solidFill>
                              <a:latin typeface="Cambria Math" panose="02040503050406030204" pitchFamily="18" charset="0"/>
                            </a:rPr>
                          </m:ctrlPr>
                        </m:sSubPr>
                        <m:e>
                          <m:r>
                            <a:rPr lang="es-ES" sz="2500" b="0" i="1" smtClean="0">
                              <a:solidFill>
                                <a:schemeClr val="tx1"/>
                              </a:solidFill>
                              <a:latin typeface="Cambria Math" panose="02040503050406030204" pitchFamily="18" charset="0"/>
                            </a:rPr>
                            <m:t>𝑃</m:t>
                          </m:r>
                        </m:e>
                        <m:sub>
                          <m:r>
                            <a:rPr lang="es-ES" sz="2500" b="0" i="1" smtClean="0">
                              <a:solidFill>
                                <a:schemeClr val="tx1"/>
                              </a:solidFill>
                              <a:latin typeface="Cambria Math" panose="02040503050406030204" pitchFamily="18" charset="0"/>
                            </a:rPr>
                            <m:t>𝑏𝑎𝑠𝑒</m:t>
                          </m:r>
                        </m:sub>
                      </m:sSub>
                      <m:r>
                        <a:rPr lang="es-ES" sz="2500" b="0" i="1" smtClean="0">
                          <a:solidFill>
                            <a:schemeClr val="tx1"/>
                          </a:solidFill>
                          <a:latin typeface="Cambria Math" panose="02040503050406030204" pitchFamily="18" charset="0"/>
                        </a:rPr>
                        <m:t>·</m:t>
                      </m:r>
                      <m:r>
                        <a:rPr lang="es-ES" sz="2500" b="0" i="1" smtClean="0">
                          <a:solidFill>
                            <a:schemeClr val="tx1"/>
                          </a:solidFill>
                          <a:latin typeface="Cambria Math" panose="02040503050406030204" pitchFamily="18" charset="0"/>
                        </a:rPr>
                        <m:t>h</m:t>
                      </m:r>
                    </m:oMath>
                  </m:oMathPara>
                </a14:m>
                <a:endParaRPr lang="es-ES" sz="2500" dirty="0">
                  <a:solidFill>
                    <a:schemeClr val="tx1"/>
                  </a:solidFill>
                </a:endParaRPr>
              </a:p>
            </p:txBody>
          </p:sp>
        </mc:Choice>
        <mc:Fallback xmlns="">
          <p:sp>
            <p:nvSpPr>
              <p:cNvPr id="43" name="42 Rectángulo"/>
              <p:cNvSpPr>
                <a:spLocks noRot="1" noChangeAspect="1" noMove="1" noResize="1" noEditPoints="1" noAdjustHandles="1" noChangeArrowheads="1" noChangeShapeType="1" noTextEdit="1"/>
              </p:cNvSpPr>
              <p:nvPr/>
            </p:nvSpPr>
            <p:spPr>
              <a:xfrm>
                <a:off x="5125476" y="2372891"/>
                <a:ext cx="3345154" cy="714380"/>
              </a:xfrm>
              <a:prstGeom prst="rect">
                <a:avLst/>
              </a:prstGeom>
              <a:blipFill>
                <a:blip r:embed="rId5"/>
                <a:stretch>
                  <a:fillRect/>
                </a:stretch>
              </a:blipFill>
            </p:spPr>
            <p:txBody>
              <a:bodyPr/>
              <a:lstStyle/>
              <a:p>
                <a:r>
                  <a:rPr lang="es-ES">
                    <a:noFill/>
                  </a:rPr>
                  <a:t> </a:t>
                </a:r>
              </a:p>
            </p:txBody>
          </p:sp>
        </mc:Fallback>
      </mc:AlternateContent>
      <p:pic>
        <p:nvPicPr>
          <p:cNvPr id="45" name="Picture 2" descr="http://2.bp.blogspot.com/-RQkXS1Ox5nc/UIKiQPkuD9I/AAAAAAAAAA8/pcMhA1u0Dw0/s1600/prisma-trianuglar.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282" y="2704596"/>
            <a:ext cx="1455368" cy="1894661"/>
          </a:xfrm>
          <a:prstGeom prst="rect">
            <a:avLst/>
          </a:prstGeom>
          <a:noFill/>
        </p:spPr>
      </p:pic>
      <p:pic>
        <p:nvPicPr>
          <p:cNvPr id="46" name="Picture 4" descr="http://lh4.ggpht.com/-L2UeQt3AxUM/S46ueRq4b_I/AAAAAAAAChU/JgQbHGAY_R4/prisma%252520cuadrangular.gif?imgmax=64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84480" y="2704596"/>
            <a:ext cx="1500197" cy="1953023"/>
          </a:xfrm>
          <a:prstGeom prst="rect">
            <a:avLst/>
          </a:prstGeom>
          <a:noFill/>
        </p:spPr>
      </p:pic>
      <p:sp>
        <p:nvSpPr>
          <p:cNvPr id="48" name="47 Flecha derecha"/>
          <p:cNvSpPr/>
          <p:nvPr/>
        </p:nvSpPr>
        <p:spPr>
          <a:xfrm>
            <a:off x="7358082" y="6215082"/>
            <a:ext cx="1009567" cy="5000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14" name="Picture 11" descr="G:\Mirabal 1213\_ 2ºEV (hasta 2Marzo)\Imagenes\CuadernoAnimado.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01024" y="714356"/>
            <a:ext cx="1010337" cy="1071570"/>
          </a:xfrm>
          <a:prstGeom prst="rect">
            <a:avLst/>
          </a:prstGeom>
          <a:noFill/>
        </p:spPr>
      </p:pic>
      <p:sp>
        <p:nvSpPr>
          <p:cNvPr id="15" name="14 Rectángulo"/>
          <p:cNvSpPr/>
          <p:nvPr/>
        </p:nvSpPr>
        <p:spPr>
          <a:xfrm>
            <a:off x="357158" y="142852"/>
            <a:ext cx="7200000" cy="36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Rectángulo"/>
          <p:cNvSpPr/>
          <p:nvPr/>
        </p:nvSpPr>
        <p:spPr>
          <a:xfrm>
            <a:off x="357158" y="142852"/>
            <a:ext cx="5040000" cy="36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7" name="Picture 8" descr="G:\Mirabal 1213\_ 3ºEV\2ºESO\Gif\hipno.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
        <p:nvSpPr>
          <p:cNvPr id="2" name="CuadroTexto 1"/>
          <p:cNvSpPr txBox="1"/>
          <p:nvPr/>
        </p:nvSpPr>
        <p:spPr>
          <a:xfrm>
            <a:off x="251520" y="4549676"/>
            <a:ext cx="3789350" cy="2308324"/>
          </a:xfrm>
          <a:prstGeom prst="rect">
            <a:avLst/>
          </a:prstGeom>
          <a:noFill/>
        </p:spPr>
        <p:txBody>
          <a:bodyPr wrap="square" rtlCol="0">
            <a:spAutoFit/>
          </a:bodyPr>
          <a:lstStyle/>
          <a:p>
            <a:r>
              <a:rPr lang="es-ES" dirty="0" smtClean="0"/>
              <a:t>Ejercicio para practicar:</a:t>
            </a:r>
          </a:p>
          <a:p>
            <a:pPr marL="342900" indent="-342900">
              <a:buAutoNum type="alphaLcParenR"/>
            </a:pPr>
            <a:r>
              <a:rPr lang="es-ES" dirty="0" smtClean="0"/>
              <a:t>Calcula el área y volumen de un prisma rectangular de base cuadrada, lado de la base 3 y altura del prisma 10.</a:t>
            </a:r>
          </a:p>
          <a:p>
            <a:pPr marL="342900" indent="-342900">
              <a:buAutoNum type="alphaLcParenR"/>
            </a:pPr>
            <a:r>
              <a:rPr lang="es-ES" dirty="0" smtClean="0"/>
              <a:t>Calcula el área y volumen de un prisma triangular, de lado de la base 10 y altura 20.</a:t>
            </a:r>
            <a:endParaRPr lang="es-ES" dirty="0"/>
          </a:p>
        </p:txBody>
      </p:sp>
      <mc:AlternateContent xmlns:mc="http://schemas.openxmlformats.org/markup-compatibility/2006" xmlns:a14="http://schemas.microsoft.com/office/drawing/2010/main">
        <mc:Choice Requires="a14">
          <p:sp>
            <p:nvSpPr>
              <p:cNvPr id="18" name="CuadroTexto 17"/>
              <p:cNvSpPr txBox="1"/>
              <p:nvPr/>
            </p:nvSpPr>
            <p:spPr>
              <a:xfrm>
                <a:off x="6562726" y="3090971"/>
                <a:ext cx="1988864" cy="1200329"/>
              </a:xfrm>
              <a:prstGeom prst="rect">
                <a:avLst/>
              </a:prstGeom>
              <a:solidFill>
                <a:schemeClr val="bg1"/>
              </a:solidFill>
            </p:spPr>
            <p:txBody>
              <a:bodyPr wrap="square" rtlCol="0">
                <a:spAutoFit/>
              </a:bodyPr>
              <a:lstStyle/>
              <a:p>
                <a14:m>
                  <m:oMath xmlns:m="http://schemas.openxmlformats.org/officeDocument/2006/math">
                    <m:r>
                      <a:rPr lang="es-ES" b="0" i="1" dirty="0" smtClean="0">
                        <a:latin typeface="Cambria Math" panose="02040503050406030204" pitchFamily="18" charset="0"/>
                      </a:rPr>
                      <m:t>𝑃</m:t>
                    </m:r>
                  </m:oMath>
                </a14:m>
                <a:r>
                  <a:rPr lang="es-ES" dirty="0" smtClean="0"/>
                  <a:t>: perímetro. Sumar los lados</a:t>
                </a:r>
              </a:p>
              <a:p>
                <a14:m>
                  <m:oMath xmlns:m="http://schemas.openxmlformats.org/officeDocument/2006/math">
                    <m:r>
                      <a:rPr lang="es-ES" b="0" i="1" smtClean="0">
                        <a:latin typeface="Cambria Math" panose="02040503050406030204" pitchFamily="18" charset="0"/>
                      </a:rPr>
                      <m:t>h</m:t>
                    </m:r>
                  </m:oMath>
                </a14:m>
                <a:r>
                  <a:rPr lang="es-ES" dirty="0" smtClean="0"/>
                  <a:t>: altura (de la figura)</a:t>
                </a:r>
                <a:endParaRPr lang="es-ES" dirty="0"/>
              </a:p>
            </p:txBody>
          </p:sp>
        </mc:Choice>
        <mc:Fallback xmlns="">
          <p:sp>
            <p:nvSpPr>
              <p:cNvPr id="18" name="CuadroTexto 17"/>
              <p:cNvSpPr txBox="1">
                <a:spLocks noRot="1" noChangeAspect="1" noMove="1" noResize="1" noEditPoints="1" noAdjustHandles="1" noChangeArrowheads="1" noChangeShapeType="1" noTextEdit="1"/>
              </p:cNvSpPr>
              <p:nvPr/>
            </p:nvSpPr>
            <p:spPr>
              <a:xfrm>
                <a:off x="6562726" y="3090971"/>
                <a:ext cx="1988864" cy="1200329"/>
              </a:xfrm>
              <a:prstGeom prst="rect">
                <a:avLst/>
              </a:prstGeom>
              <a:blipFill>
                <a:blip r:embed="rId10"/>
                <a:stretch>
                  <a:fillRect l="-2761" t="-3046" b="-6599"/>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9" name="CuadroTexto 18"/>
              <p:cNvSpPr txBox="1"/>
              <p:nvPr/>
            </p:nvSpPr>
            <p:spPr>
              <a:xfrm>
                <a:off x="4112878" y="4439404"/>
                <a:ext cx="4697301" cy="2031325"/>
              </a:xfrm>
              <a:prstGeom prst="rect">
                <a:avLst/>
              </a:prstGeom>
              <a:solidFill>
                <a:schemeClr val="bg1"/>
              </a:solidFill>
            </p:spPr>
            <p:txBody>
              <a:bodyPr wrap="square" rtlCol="0">
                <a:spAutoFit/>
              </a:bodyPr>
              <a:lstStyle/>
              <a:p>
                <a:r>
                  <a:rPr lang="es-ES" dirty="0" smtClean="0"/>
                  <a:t>Solución:</a:t>
                </a:r>
              </a:p>
              <a:p>
                <a:pPr marL="342900" indent="-342900">
                  <a:buAutoNum type="alphaLcParenR"/>
                </a:pPr>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𝐴</m:t>
                        </m:r>
                      </m:e>
                      <m:sub>
                        <m:r>
                          <a:rPr lang="es-ES" b="0" i="1" smtClean="0">
                            <a:latin typeface="Cambria Math" panose="02040503050406030204" pitchFamily="18" charset="0"/>
                          </a:rPr>
                          <m:t>𝑏</m:t>
                        </m:r>
                      </m:sub>
                    </m:sSub>
                    <m:r>
                      <a:rPr lang="es-ES" b="0" i="1" smtClean="0">
                        <a:latin typeface="Cambria Math" panose="02040503050406030204" pitchFamily="18" charset="0"/>
                      </a:rPr>
                      <m:t>=</m:t>
                    </m:r>
                    <m:sSup>
                      <m:sSupPr>
                        <m:ctrlPr>
                          <a:rPr lang="es-ES" b="0" i="1" smtClean="0">
                            <a:latin typeface="Cambria Math" panose="02040503050406030204" pitchFamily="18" charset="0"/>
                          </a:rPr>
                        </m:ctrlPr>
                      </m:sSupPr>
                      <m:e>
                        <m:r>
                          <a:rPr lang="es-ES" b="0" i="1" smtClean="0">
                            <a:latin typeface="Cambria Math" panose="02040503050406030204" pitchFamily="18" charset="0"/>
                          </a:rPr>
                          <m:t>3</m:t>
                        </m:r>
                      </m:e>
                      <m:sup>
                        <m:r>
                          <a:rPr lang="es-ES" b="0" i="1" smtClean="0">
                            <a:latin typeface="Cambria Math" panose="02040503050406030204" pitchFamily="18" charset="0"/>
                          </a:rPr>
                          <m:t>2</m:t>
                        </m:r>
                      </m:sup>
                    </m:sSup>
                    <m:r>
                      <a:rPr lang="es-ES" b="0" i="1" smtClean="0">
                        <a:latin typeface="Cambria Math" panose="02040503050406030204" pitchFamily="18" charset="0"/>
                      </a:rPr>
                      <m:t>=9</m:t>
                    </m:r>
                  </m:oMath>
                </a14:m>
                <a:r>
                  <a:rPr lang="es-ES" dirty="0" smtClean="0"/>
                  <a:t>; </a:t>
                </a:r>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𝐴</m:t>
                        </m:r>
                      </m:e>
                      <m:sub>
                        <m:r>
                          <a:rPr lang="es-ES" b="0" i="1" smtClean="0">
                            <a:latin typeface="Cambria Math" panose="02040503050406030204" pitchFamily="18" charset="0"/>
                          </a:rPr>
                          <m:t>𝑏𝑎𝑠𝑒𝑠</m:t>
                        </m:r>
                      </m:sub>
                    </m:sSub>
                    <m:r>
                      <a:rPr lang="es-ES" b="0" i="1" smtClean="0">
                        <a:latin typeface="Cambria Math" panose="02040503050406030204" pitchFamily="18" charset="0"/>
                      </a:rPr>
                      <m:t>=2·9=18</m:t>
                    </m:r>
                    <m:r>
                      <a:rPr lang="es-ES" b="0" i="1" smtClean="0">
                        <a:latin typeface="Cambria Math" panose="02040503050406030204" pitchFamily="18" charset="0"/>
                      </a:rPr>
                      <m:t>𝑐</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𝑚</m:t>
                        </m:r>
                      </m:e>
                      <m:sup>
                        <m:r>
                          <a:rPr lang="es-ES" b="0" i="1" smtClean="0">
                            <a:latin typeface="Cambria Math" panose="02040503050406030204" pitchFamily="18" charset="0"/>
                          </a:rPr>
                          <m:t>2</m:t>
                        </m:r>
                      </m:sup>
                    </m:sSup>
                  </m:oMath>
                </a14:m>
                <a:endParaRPr lang="es-ES" dirty="0" smtClean="0"/>
              </a:p>
              <a:p>
                <a:r>
                  <a:rPr lang="es-ES" dirty="0" smtClean="0"/>
                  <a:t>	</a:t>
                </a:r>
                <a14:m>
                  <m:oMath xmlns:m="http://schemas.openxmlformats.org/officeDocument/2006/math">
                    <m:sSub>
                      <m:sSubPr>
                        <m:ctrlPr>
                          <a:rPr lang="es-ES" b="0" i="1" dirty="0" smtClean="0">
                            <a:latin typeface="Cambria Math" panose="02040503050406030204" pitchFamily="18" charset="0"/>
                          </a:rPr>
                        </m:ctrlPr>
                      </m:sSubPr>
                      <m:e>
                        <m:r>
                          <a:rPr lang="es-ES" b="0" i="1" dirty="0" smtClean="0">
                            <a:latin typeface="Cambria Math" panose="02040503050406030204" pitchFamily="18" charset="0"/>
                          </a:rPr>
                          <m:t>𝐴</m:t>
                        </m:r>
                      </m:e>
                      <m:sub>
                        <m:r>
                          <a:rPr lang="es-ES" b="0" i="1" dirty="0" smtClean="0">
                            <a:latin typeface="Cambria Math" panose="02040503050406030204" pitchFamily="18" charset="0"/>
                          </a:rPr>
                          <m:t>𝑙𝑎𝑡𝑒𝑟𝑎𝑙</m:t>
                        </m:r>
                      </m:sub>
                    </m:sSub>
                    <m:r>
                      <a:rPr lang="es-ES" b="0" i="1" dirty="0" smtClean="0">
                        <a:latin typeface="Cambria Math" panose="02040503050406030204" pitchFamily="18" charset="0"/>
                      </a:rPr>
                      <m:t>=4·</m:t>
                    </m:r>
                    <m:d>
                      <m:dPr>
                        <m:ctrlPr>
                          <a:rPr lang="es-ES" b="0" i="1" dirty="0" smtClean="0">
                            <a:latin typeface="Cambria Math" panose="02040503050406030204" pitchFamily="18" charset="0"/>
                          </a:rPr>
                        </m:ctrlPr>
                      </m:dPr>
                      <m:e>
                        <m:r>
                          <a:rPr lang="es-ES" b="0" i="1" dirty="0" smtClean="0">
                            <a:latin typeface="Cambria Math" panose="02040503050406030204" pitchFamily="18" charset="0"/>
                          </a:rPr>
                          <m:t>3·10</m:t>
                        </m:r>
                      </m:e>
                    </m:d>
                    <m:r>
                      <a:rPr lang="es-ES" b="0" i="1" dirty="0" smtClean="0">
                        <a:latin typeface="Cambria Math" panose="02040503050406030204" pitchFamily="18" charset="0"/>
                      </a:rPr>
                      <m:t>=120</m:t>
                    </m:r>
                    <m:r>
                      <a:rPr lang="es-ES" b="0" i="1" dirty="0" smtClean="0">
                        <a:latin typeface="Cambria Math" panose="02040503050406030204" pitchFamily="18" charset="0"/>
                      </a:rPr>
                      <m:t>𝑐</m:t>
                    </m:r>
                    <m:sSup>
                      <m:sSupPr>
                        <m:ctrlPr>
                          <a:rPr lang="es-ES" b="0" i="1" dirty="0" smtClean="0">
                            <a:latin typeface="Cambria Math" panose="02040503050406030204" pitchFamily="18" charset="0"/>
                          </a:rPr>
                        </m:ctrlPr>
                      </m:sSupPr>
                      <m:e>
                        <m:r>
                          <a:rPr lang="es-ES" b="0" i="1" dirty="0" smtClean="0">
                            <a:latin typeface="Cambria Math" panose="02040503050406030204" pitchFamily="18" charset="0"/>
                          </a:rPr>
                          <m:t>𝑚</m:t>
                        </m:r>
                      </m:e>
                      <m:sup>
                        <m:r>
                          <a:rPr lang="es-ES" b="0" i="1" dirty="0" smtClean="0">
                            <a:latin typeface="Cambria Math" panose="02040503050406030204" pitchFamily="18" charset="0"/>
                          </a:rPr>
                          <m:t>2</m:t>
                        </m:r>
                      </m:sup>
                    </m:sSup>
                  </m:oMath>
                </a14:m>
                <a:endParaRPr lang="es-ES" dirty="0" smtClean="0"/>
              </a:p>
              <a:p>
                <a:pPr/>
                <a14:m>
                  <m:oMathPara xmlns:m="http://schemas.openxmlformats.org/officeDocument/2006/math">
                    <m:oMathParaPr>
                      <m:jc m:val="centerGroup"/>
                    </m:oMathParaPr>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𝐴</m:t>
                          </m:r>
                        </m:e>
                        <m:sub>
                          <m:r>
                            <a:rPr lang="es-ES" b="0" i="1" smtClean="0">
                              <a:latin typeface="Cambria Math" panose="02040503050406030204" pitchFamily="18" charset="0"/>
                            </a:rPr>
                            <m:t>𝑡𝑜𝑡𝑎𝑙</m:t>
                          </m:r>
                        </m:sub>
                      </m:sSub>
                      <m:r>
                        <a:rPr lang="es-ES" b="0" i="1" smtClean="0">
                          <a:latin typeface="Cambria Math" panose="02040503050406030204" pitchFamily="18" charset="0"/>
                        </a:rPr>
                        <m:t>=120+18=138</m:t>
                      </m:r>
                      <m:r>
                        <a:rPr lang="es-ES" b="0" i="1" smtClean="0">
                          <a:latin typeface="Cambria Math" panose="02040503050406030204" pitchFamily="18" charset="0"/>
                        </a:rPr>
                        <m:t>𝑐</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𝑚</m:t>
                          </m:r>
                        </m:e>
                        <m:sup>
                          <m:r>
                            <a:rPr lang="es-ES" b="0" i="1" smtClean="0">
                              <a:latin typeface="Cambria Math" panose="02040503050406030204" pitchFamily="18" charset="0"/>
                            </a:rPr>
                            <m:t>2</m:t>
                          </m:r>
                        </m:sup>
                      </m:sSup>
                    </m:oMath>
                  </m:oMathPara>
                </a14:m>
                <a:endParaRPr lang="es-ES" dirty="0" smtClean="0"/>
              </a:p>
              <a:p>
                <a:endParaRPr lang="es-ES" dirty="0"/>
              </a:p>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𝑉</m:t>
                      </m:r>
                      <m:r>
                        <a:rPr lang="es-ES" b="0" i="1" smtClean="0">
                          <a:latin typeface="Cambria Math" panose="02040503050406030204" pitchFamily="18" charset="0"/>
                        </a:rPr>
                        <m:t>=</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𝐴</m:t>
                          </m:r>
                        </m:e>
                        <m:sub>
                          <m:r>
                            <a:rPr lang="es-ES" b="0" i="1" smtClean="0">
                              <a:latin typeface="Cambria Math" panose="02040503050406030204" pitchFamily="18" charset="0"/>
                            </a:rPr>
                            <m:t>𝑏𝑎𝑠𝑒</m:t>
                          </m:r>
                        </m:sub>
                      </m:sSub>
                      <m:r>
                        <a:rPr lang="es-ES" b="0" i="1" smtClean="0">
                          <a:latin typeface="Cambria Math" panose="02040503050406030204" pitchFamily="18" charset="0"/>
                        </a:rPr>
                        <m:t>·</m:t>
                      </m:r>
                      <m:r>
                        <a:rPr lang="es-ES" b="0" i="1" smtClean="0">
                          <a:latin typeface="Cambria Math" panose="02040503050406030204" pitchFamily="18" charset="0"/>
                        </a:rPr>
                        <m:t>h</m:t>
                      </m:r>
                      <m:r>
                        <a:rPr lang="es-ES" b="0" i="1" smtClean="0">
                          <a:latin typeface="Cambria Math" panose="02040503050406030204" pitchFamily="18" charset="0"/>
                        </a:rPr>
                        <m:t>=9·10=90</m:t>
                      </m:r>
                      <m:r>
                        <a:rPr lang="es-ES" b="0" i="1" smtClean="0">
                          <a:latin typeface="Cambria Math" panose="02040503050406030204" pitchFamily="18" charset="0"/>
                        </a:rPr>
                        <m:t>𝑐</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𝑚</m:t>
                          </m:r>
                        </m:e>
                        <m:sup>
                          <m:r>
                            <a:rPr lang="es-ES" b="0" i="1" smtClean="0">
                              <a:latin typeface="Cambria Math" panose="02040503050406030204" pitchFamily="18" charset="0"/>
                            </a:rPr>
                            <m:t>3</m:t>
                          </m:r>
                        </m:sup>
                      </m:sSup>
                    </m:oMath>
                  </m:oMathPara>
                </a14:m>
                <a:endParaRPr lang="es-ES" dirty="0" smtClean="0"/>
              </a:p>
              <a:p>
                <a:pPr marL="342900" indent="-342900">
                  <a:buAutoNum type="alphaLcParenR"/>
                </a:pPr>
                <a:endParaRPr lang="es-ES" dirty="0"/>
              </a:p>
            </p:txBody>
          </p:sp>
        </mc:Choice>
        <mc:Fallback xmlns="">
          <p:sp>
            <p:nvSpPr>
              <p:cNvPr id="19" name="CuadroTexto 18"/>
              <p:cNvSpPr txBox="1">
                <a:spLocks noRot="1" noChangeAspect="1" noMove="1" noResize="1" noEditPoints="1" noAdjustHandles="1" noChangeArrowheads="1" noChangeShapeType="1" noTextEdit="1"/>
              </p:cNvSpPr>
              <p:nvPr/>
            </p:nvSpPr>
            <p:spPr>
              <a:xfrm>
                <a:off x="4112878" y="4439404"/>
                <a:ext cx="4697301" cy="2031325"/>
              </a:xfrm>
              <a:prstGeom prst="rect">
                <a:avLst/>
              </a:prstGeom>
              <a:blipFill>
                <a:blip r:embed="rId11"/>
                <a:stretch>
                  <a:fillRect l="-1169" t="-1802"/>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0" name="CuadroTexto 19"/>
              <p:cNvSpPr txBox="1"/>
              <p:nvPr/>
            </p:nvSpPr>
            <p:spPr>
              <a:xfrm>
                <a:off x="4106233" y="3493975"/>
                <a:ext cx="4697301" cy="3316549"/>
              </a:xfrm>
              <a:prstGeom prst="rect">
                <a:avLst/>
              </a:prstGeom>
              <a:solidFill>
                <a:schemeClr val="bg1"/>
              </a:solidFill>
            </p:spPr>
            <p:txBody>
              <a:bodyPr wrap="square" rtlCol="0">
                <a:spAutoFit/>
              </a:bodyPr>
              <a:lstStyle/>
              <a:p>
                <a:r>
                  <a:rPr lang="es-ES" dirty="0" smtClean="0"/>
                  <a:t>Solución:</a:t>
                </a:r>
              </a:p>
              <a:p>
                <a:r>
                  <a:rPr lang="es-ES" b="0" dirty="0" smtClean="0"/>
                  <a:t>b) Pitágoras para calcular la altura de la base: </a:t>
                </a:r>
                <a14:m>
                  <m:oMath xmlns:m="http://schemas.openxmlformats.org/officeDocument/2006/math">
                    <m:sSup>
                      <m:sSupPr>
                        <m:ctrlPr>
                          <a:rPr lang="es-ES" b="0" i="1" smtClean="0">
                            <a:latin typeface="Cambria Math" panose="02040503050406030204" pitchFamily="18" charset="0"/>
                          </a:rPr>
                        </m:ctrlPr>
                      </m:sSupPr>
                      <m:e>
                        <m:r>
                          <a:rPr lang="es-ES" b="0" i="1" smtClean="0">
                            <a:latin typeface="Cambria Math" panose="02040503050406030204" pitchFamily="18" charset="0"/>
                          </a:rPr>
                          <m:t>10</m:t>
                        </m:r>
                      </m:e>
                      <m:sup>
                        <m:r>
                          <a:rPr lang="es-ES" b="0" i="1" smtClean="0">
                            <a:latin typeface="Cambria Math" panose="02040503050406030204" pitchFamily="18" charset="0"/>
                          </a:rPr>
                          <m:t>2</m:t>
                        </m:r>
                      </m:sup>
                    </m:sSup>
                    <m:r>
                      <a:rPr lang="es-ES" b="0" i="1" smtClean="0">
                        <a:latin typeface="Cambria Math" panose="02040503050406030204" pitchFamily="18" charset="0"/>
                      </a:rPr>
                      <m:t>=</m:t>
                    </m:r>
                    <m:sSup>
                      <m:sSupPr>
                        <m:ctrlPr>
                          <a:rPr lang="es-ES" b="0" i="1" smtClean="0">
                            <a:latin typeface="Cambria Math" panose="02040503050406030204" pitchFamily="18" charset="0"/>
                          </a:rPr>
                        </m:ctrlPr>
                      </m:sSupPr>
                      <m:e>
                        <m:r>
                          <a:rPr lang="es-ES" b="0" i="1" smtClean="0">
                            <a:latin typeface="Cambria Math" panose="02040503050406030204" pitchFamily="18" charset="0"/>
                          </a:rPr>
                          <m:t>5</m:t>
                        </m:r>
                      </m:e>
                      <m:sup>
                        <m:r>
                          <a:rPr lang="es-ES" b="0" i="1" smtClean="0">
                            <a:latin typeface="Cambria Math" panose="02040503050406030204" pitchFamily="18" charset="0"/>
                          </a:rPr>
                          <m:t>2</m:t>
                        </m:r>
                      </m:sup>
                    </m:sSup>
                    <m:r>
                      <a:rPr lang="es-ES" b="0" i="1" smtClean="0">
                        <a:latin typeface="Cambria Math" panose="02040503050406030204" pitchFamily="18" charset="0"/>
                      </a:rPr>
                      <m:t>+</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𝑥</m:t>
                        </m:r>
                      </m:e>
                      <m:sup>
                        <m:r>
                          <a:rPr lang="es-ES" b="0" i="1" smtClean="0">
                            <a:latin typeface="Cambria Math" panose="02040503050406030204" pitchFamily="18" charset="0"/>
                          </a:rPr>
                          <m:t>2</m:t>
                        </m:r>
                      </m:sup>
                    </m:sSup>
                    <m:r>
                      <a:rPr lang="es-ES" b="0" i="1" smtClean="0">
                        <a:latin typeface="Cambria Math" panose="02040503050406030204" pitchFamily="18" charset="0"/>
                      </a:rPr>
                      <m:t>⇒100=25+</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𝑥</m:t>
                        </m:r>
                      </m:e>
                      <m:sup>
                        <m:r>
                          <a:rPr lang="es-ES" b="0" i="1" smtClean="0">
                            <a:latin typeface="Cambria Math" panose="02040503050406030204" pitchFamily="18" charset="0"/>
                          </a:rPr>
                          <m:t>2</m:t>
                        </m:r>
                      </m:sup>
                    </m:sSup>
                    <m:r>
                      <a:rPr lang="es-ES" b="0" i="1" smtClean="0">
                        <a:latin typeface="Cambria Math" panose="02040503050406030204" pitchFamily="18" charset="0"/>
                      </a:rPr>
                      <m:t>⇒</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𝑥</m:t>
                        </m:r>
                      </m:e>
                      <m:sup>
                        <m:r>
                          <a:rPr lang="es-ES" b="0" i="1" smtClean="0">
                            <a:latin typeface="Cambria Math" panose="02040503050406030204" pitchFamily="18" charset="0"/>
                          </a:rPr>
                          <m:t>2</m:t>
                        </m:r>
                      </m:sup>
                    </m:sSup>
                    <m:r>
                      <a:rPr lang="es-ES" b="0" i="1" smtClean="0">
                        <a:latin typeface="Cambria Math" panose="02040503050406030204" pitchFamily="18" charset="0"/>
                      </a:rPr>
                      <m:t>=75⇒</m:t>
                    </m:r>
                    <m:r>
                      <a:rPr lang="es-ES" b="0" i="1" smtClean="0">
                        <a:latin typeface="Cambria Math" panose="02040503050406030204" pitchFamily="18" charset="0"/>
                      </a:rPr>
                      <m:t>𝑥</m:t>
                    </m:r>
                    <m:r>
                      <a:rPr lang="es-ES" b="0" i="1" smtClean="0">
                        <a:latin typeface="Cambria Math" panose="02040503050406030204" pitchFamily="18" charset="0"/>
                      </a:rPr>
                      <m:t>=</m:t>
                    </m:r>
                    <m:rad>
                      <m:radPr>
                        <m:degHide m:val="on"/>
                        <m:ctrlPr>
                          <a:rPr lang="es-ES" b="0" i="1" smtClean="0">
                            <a:latin typeface="Cambria Math" panose="02040503050406030204" pitchFamily="18" charset="0"/>
                          </a:rPr>
                        </m:ctrlPr>
                      </m:radPr>
                      <m:deg/>
                      <m:e>
                        <m:r>
                          <a:rPr lang="es-ES" b="0" i="1" smtClean="0">
                            <a:latin typeface="Cambria Math" panose="02040503050406030204" pitchFamily="18" charset="0"/>
                          </a:rPr>
                          <m:t>75</m:t>
                        </m:r>
                      </m:e>
                    </m:rad>
                    <m:r>
                      <a:rPr lang="es-ES" b="0" i="1" smtClean="0">
                        <a:latin typeface="Cambria Math" panose="02040503050406030204" pitchFamily="18" charset="0"/>
                      </a:rPr>
                      <m:t>=8,6</m:t>
                    </m:r>
                    <m:r>
                      <a:rPr lang="es-ES" b="0" i="1" smtClean="0">
                        <a:latin typeface="Cambria Math" panose="02040503050406030204" pitchFamily="18" charset="0"/>
                      </a:rPr>
                      <m:t>𝑐𝑚</m:t>
                    </m:r>
                  </m:oMath>
                </a14:m>
                <a:endParaRPr lang="es-ES" dirty="0" smtClean="0"/>
              </a:p>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Á</m:t>
                      </m:r>
                      <m:r>
                        <a:rPr lang="es-ES" b="0" i="1" smtClean="0">
                          <a:latin typeface="Cambria Math" panose="02040503050406030204" pitchFamily="18" charset="0"/>
                        </a:rPr>
                        <m:t>𝑟𝑒</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𝑎</m:t>
                          </m:r>
                        </m:e>
                        <m:sub>
                          <m:r>
                            <a:rPr lang="es-ES" b="0" i="1" smtClean="0">
                              <a:latin typeface="Cambria Math" panose="02040503050406030204" pitchFamily="18" charset="0"/>
                            </a:rPr>
                            <m:t>𝑏𝑎𝑠𝑒</m:t>
                          </m:r>
                        </m:sub>
                      </m:sSub>
                      <m:r>
                        <a:rPr lang="es-ES" b="0" i="1" smtClean="0">
                          <a:latin typeface="Cambria Math" panose="02040503050406030204" pitchFamily="18" charset="0"/>
                        </a:rPr>
                        <m:t>=</m:t>
                      </m:r>
                      <m:f>
                        <m:fPr>
                          <m:ctrlPr>
                            <a:rPr lang="es-ES" b="0" i="1" smtClean="0">
                              <a:latin typeface="Cambria Math" panose="02040503050406030204" pitchFamily="18" charset="0"/>
                            </a:rPr>
                          </m:ctrlPr>
                        </m:fPr>
                        <m:num>
                          <m:r>
                            <a:rPr lang="es-ES" b="0" i="1" smtClean="0">
                              <a:latin typeface="Cambria Math" panose="02040503050406030204" pitchFamily="18" charset="0"/>
                            </a:rPr>
                            <m:t>𝐵</m:t>
                          </m:r>
                          <m:r>
                            <a:rPr lang="es-ES" b="0" i="1" smtClean="0">
                              <a:latin typeface="Cambria Math" panose="02040503050406030204" pitchFamily="18" charset="0"/>
                            </a:rPr>
                            <m:t>·</m:t>
                          </m:r>
                          <m:r>
                            <a:rPr lang="es-ES" b="0" i="1" smtClean="0">
                              <a:latin typeface="Cambria Math" panose="02040503050406030204" pitchFamily="18" charset="0"/>
                            </a:rPr>
                            <m:t>h</m:t>
                          </m:r>
                        </m:num>
                        <m:den>
                          <m:r>
                            <a:rPr lang="es-ES" b="0" i="1" smtClean="0">
                              <a:latin typeface="Cambria Math" panose="02040503050406030204" pitchFamily="18" charset="0"/>
                            </a:rPr>
                            <m:t>2</m:t>
                          </m:r>
                        </m:den>
                      </m:f>
                      <m:r>
                        <a:rPr lang="es-ES" b="0" i="1" smtClean="0">
                          <a:latin typeface="Cambria Math" panose="02040503050406030204" pitchFamily="18" charset="0"/>
                        </a:rPr>
                        <m:t>=</m:t>
                      </m:r>
                      <m:f>
                        <m:fPr>
                          <m:ctrlPr>
                            <a:rPr lang="es-ES" b="0" i="1" smtClean="0">
                              <a:latin typeface="Cambria Math" panose="02040503050406030204" pitchFamily="18" charset="0"/>
                            </a:rPr>
                          </m:ctrlPr>
                        </m:fPr>
                        <m:num>
                          <m:r>
                            <a:rPr lang="es-ES" b="0" i="1" smtClean="0">
                              <a:latin typeface="Cambria Math" panose="02040503050406030204" pitchFamily="18" charset="0"/>
                            </a:rPr>
                            <m:t>10·8,6</m:t>
                          </m:r>
                        </m:num>
                        <m:den>
                          <m:r>
                            <a:rPr lang="es-ES" b="0" i="1" smtClean="0">
                              <a:latin typeface="Cambria Math" panose="02040503050406030204" pitchFamily="18" charset="0"/>
                            </a:rPr>
                            <m:t>2</m:t>
                          </m:r>
                        </m:den>
                      </m:f>
                      <m:r>
                        <a:rPr lang="es-ES" b="0" i="1" smtClean="0">
                          <a:latin typeface="Cambria Math" panose="02040503050406030204" pitchFamily="18" charset="0"/>
                        </a:rPr>
                        <m:t>=43</m:t>
                      </m:r>
                      <m:r>
                        <a:rPr lang="es-ES" b="0" i="1" smtClean="0">
                          <a:latin typeface="Cambria Math" panose="02040503050406030204" pitchFamily="18" charset="0"/>
                        </a:rPr>
                        <m:t>𝑐</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𝑚</m:t>
                          </m:r>
                        </m:e>
                        <m:sup>
                          <m:r>
                            <a:rPr lang="es-ES" b="0" i="1" smtClean="0">
                              <a:latin typeface="Cambria Math" panose="02040503050406030204" pitchFamily="18" charset="0"/>
                            </a:rPr>
                            <m:t>2</m:t>
                          </m:r>
                        </m:sup>
                      </m:sSup>
                    </m:oMath>
                  </m:oMathPara>
                </a14:m>
                <a:endParaRPr lang="es-ES" dirty="0" smtClean="0"/>
              </a:p>
              <a:p>
                <a:pPr/>
                <a14:m>
                  <m:oMathPara xmlns:m="http://schemas.openxmlformats.org/officeDocument/2006/math">
                    <m:oMathParaPr>
                      <m:jc m:val="centerGroup"/>
                    </m:oMathParaPr>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𝐴</m:t>
                          </m:r>
                        </m:e>
                        <m:sub>
                          <m:r>
                            <a:rPr lang="es-ES" b="0" i="1" smtClean="0">
                              <a:latin typeface="Cambria Math" panose="02040503050406030204" pitchFamily="18" charset="0"/>
                            </a:rPr>
                            <m:t>𝑏𝑎𝑠𝑒𝑠</m:t>
                          </m:r>
                        </m:sub>
                      </m:sSub>
                      <m:r>
                        <a:rPr lang="es-ES" b="0" i="1" smtClean="0">
                          <a:latin typeface="Cambria Math" panose="02040503050406030204" pitchFamily="18" charset="0"/>
                        </a:rPr>
                        <m:t>=86</m:t>
                      </m:r>
                      <m:r>
                        <a:rPr lang="es-ES" b="0" i="1" smtClean="0">
                          <a:latin typeface="Cambria Math" panose="02040503050406030204" pitchFamily="18" charset="0"/>
                        </a:rPr>
                        <m:t>𝑐</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𝑚</m:t>
                          </m:r>
                        </m:e>
                        <m:sup>
                          <m:r>
                            <a:rPr lang="es-ES" b="0" i="1" smtClean="0">
                              <a:latin typeface="Cambria Math" panose="02040503050406030204" pitchFamily="18" charset="0"/>
                            </a:rPr>
                            <m:t>2</m:t>
                          </m:r>
                        </m:sup>
                      </m:sSup>
                    </m:oMath>
                  </m:oMathPara>
                </a14:m>
                <a:endParaRPr lang="es-ES" dirty="0" smtClean="0"/>
              </a:p>
              <a:p>
                <a:pPr/>
                <a14:m>
                  <m:oMathPara xmlns:m="http://schemas.openxmlformats.org/officeDocument/2006/math">
                    <m:oMathParaPr>
                      <m:jc m:val="centerGroup"/>
                    </m:oMathParaPr>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𝐴</m:t>
                          </m:r>
                        </m:e>
                        <m:sub>
                          <m:r>
                            <a:rPr lang="es-ES" b="0" i="1" smtClean="0">
                              <a:latin typeface="Cambria Math" panose="02040503050406030204" pitchFamily="18" charset="0"/>
                            </a:rPr>
                            <m:t>𝑙𝑎𝑡</m:t>
                          </m:r>
                        </m:sub>
                      </m:sSub>
                      <m:r>
                        <a:rPr lang="es-ES" b="0" i="1" smtClean="0">
                          <a:latin typeface="Cambria Math" panose="02040503050406030204" pitchFamily="18" charset="0"/>
                        </a:rPr>
                        <m:t>=3·</m:t>
                      </m:r>
                      <m:d>
                        <m:dPr>
                          <m:ctrlPr>
                            <a:rPr lang="es-ES" b="0" i="1" smtClean="0">
                              <a:latin typeface="Cambria Math" panose="02040503050406030204" pitchFamily="18" charset="0"/>
                            </a:rPr>
                          </m:ctrlPr>
                        </m:dPr>
                        <m:e>
                          <m:r>
                            <a:rPr lang="es-ES" b="0" i="1" smtClean="0">
                              <a:latin typeface="Cambria Math" panose="02040503050406030204" pitchFamily="18" charset="0"/>
                            </a:rPr>
                            <m:t>10·20</m:t>
                          </m:r>
                        </m:e>
                      </m:d>
                      <m:r>
                        <a:rPr lang="es-ES" b="0" i="1" smtClean="0">
                          <a:latin typeface="Cambria Math" panose="02040503050406030204" pitchFamily="18" charset="0"/>
                        </a:rPr>
                        <m:t>=600</m:t>
                      </m:r>
                      <m:r>
                        <a:rPr lang="es-ES" b="0" i="1" smtClean="0">
                          <a:latin typeface="Cambria Math" panose="02040503050406030204" pitchFamily="18" charset="0"/>
                        </a:rPr>
                        <m:t>𝑐</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𝑚</m:t>
                          </m:r>
                        </m:e>
                        <m:sup>
                          <m:r>
                            <a:rPr lang="es-ES" b="0" i="1" smtClean="0">
                              <a:latin typeface="Cambria Math" panose="02040503050406030204" pitchFamily="18" charset="0"/>
                            </a:rPr>
                            <m:t>2</m:t>
                          </m:r>
                        </m:sup>
                      </m:sSup>
                    </m:oMath>
                  </m:oMathPara>
                </a14:m>
                <a:endParaRPr lang="es-ES" dirty="0" smtClean="0"/>
              </a:p>
              <a:p>
                <a:pPr/>
                <a14:m>
                  <m:oMathPara xmlns:m="http://schemas.openxmlformats.org/officeDocument/2006/math">
                    <m:oMathParaPr>
                      <m:jc m:val="centerGroup"/>
                    </m:oMathParaPr>
                    <m:oMath xmlns:m="http://schemas.openxmlformats.org/officeDocument/2006/math">
                      <m:borderBox>
                        <m:borderBoxPr>
                          <m:ctrlPr>
                            <a:rPr lang="es-ES" b="0" i="1" smtClean="0">
                              <a:latin typeface="Cambria Math" panose="02040503050406030204" pitchFamily="18" charset="0"/>
                            </a:rPr>
                          </m:ctrlPr>
                        </m:borderBoxPr>
                        <m:e>
                          <m:sSub>
                            <m:sSubPr>
                              <m:ctrlPr>
                                <a:rPr lang="es-ES" i="1">
                                  <a:latin typeface="Cambria Math" panose="02040503050406030204" pitchFamily="18" charset="0"/>
                                </a:rPr>
                              </m:ctrlPr>
                            </m:sSubPr>
                            <m:e>
                              <m:r>
                                <a:rPr lang="es-ES" i="1">
                                  <a:latin typeface="Cambria Math" panose="02040503050406030204" pitchFamily="18" charset="0"/>
                                </a:rPr>
                                <m:t>𝐴</m:t>
                              </m:r>
                            </m:e>
                            <m:sub>
                              <m:r>
                                <a:rPr lang="es-ES" i="1">
                                  <a:latin typeface="Cambria Math" panose="02040503050406030204" pitchFamily="18" charset="0"/>
                                </a:rPr>
                                <m:t>𝑡𝑜𝑡𝑎𝑙</m:t>
                              </m:r>
                            </m:sub>
                          </m:sSub>
                          <m:r>
                            <a:rPr lang="es-ES" i="1">
                              <a:latin typeface="Cambria Math" panose="02040503050406030204" pitchFamily="18" charset="0"/>
                            </a:rPr>
                            <m:t>=6</m:t>
                          </m:r>
                          <m:r>
                            <a:rPr lang="es-ES" b="0" i="1" smtClean="0">
                              <a:latin typeface="Cambria Math" panose="02040503050406030204" pitchFamily="18" charset="0"/>
                            </a:rPr>
                            <m:t>86</m:t>
                          </m:r>
                          <m:r>
                            <a:rPr lang="es-ES" i="1">
                              <a:latin typeface="Cambria Math" panose="02040503050406030204" pitchFamily="18" charset="0"/>
                            </a:rPr>
                            <m:t>𝑐</m:t>
                          </m:r>
                          <m:sSup>
                            <m:sSupPr>
                              <m:ctrlPr>
                                <a:rPr lang="es-ES" i="1">
                                  <a:latin typeface="Cambria Math" panose="02040503050406030204" pitchFamily="18" charset="0"/>
                                </a:rPr>
                              </m:ctrlPr>
                            </m:sSupPr>
                            <m:e>
                              <m:r>
                                <a:rPr lang="es-ES" i="1">
                                  <a:latin typeface="Cambria Math" panose="02040503050406030204" pitchFamily="18" charset="0"/>
                                </a:rPr>
                                <m:t>𝑚</m:t>
                              </m:r>
                            </m:e>
                            <m:sup>
                              <m:r>
                                <a:rPr lang="es-ES" i="1">
                                  <a:latin typeface="Cambria Math" panose="02040503050406030204" pitchFamily="18" charset="0"/>
                                </a:rPr>
                                <m:t>2</m:t>
                              </m:r>
                            </m:sup>
                          </m:sSup>
                        </m:e>
                      </m:borderBox>
                    </m:oMath>
                  </m:oMathPara>
                </a14:m>
                <a:endParaRPr lang="es-ES" dirty="0" smtClean="0"/>
              </a:p>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𝑉</m:t>
                      </m:r>
                      <m:r>
                        <a:rPr lang="es-ES" b="0" i="1" smtClean="0">
                          <a:latin typeface="Cambria Math" panose="02040503050406030204" pitchFamily="18" charset="0"/>
                        </a:rPr>
                        <m:t>=</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𝐴</m:t>
                          </m:r>
                        </m:e>
                        <m:sub>
                          <m:r>
                            <a:rPr lang="es-ES" b="0" i="1" smtClean="0">
                              <a:latin typeface="Cambria Math" panose="02040503050406030204" pitchFamily="18" charset="0"/>
                            </a:rPr>
                            <m:t>𝑏𝑎𝑠𝑒</m:t>
                          </m:r>
                        </m:sub>
                      </m:sSub>
                      <m:r>
                        <a:rPr lang="es-ES" b="0" i="1" smtClean="0">
                          <a:latin typeface="Cambria Math" panose="02040503050406030204" pitchFamily="18" charset="0"/>
                        </a:rPr>
                        <m:t>·</m:t>
                      </m:r>
                      <m:r>
                        <a:rPr lang="es-ES" b="0" i="1" smtClean="0">
                          <a:latin typeface="Cambria Math" panose="02040503050406030204" pitchFamily="18" charset="0"/>
                        </a:rPr>
                        <m:t>h</m:t>
                      </m:r>
                      <m:r>
                        <a:rPr lang="es-ES" b="0" i="1" smtClean="0">
                          <a:latin typeface="Cambria Math" panose="02040503050406030204" pitchFamily="18" charset="0"/>
                        </a:rPr>
                        <m:t>=43·20=</m:t>
                      </m:r>
                      <m:borderBox>
                        <m:borderBoxPr>
                          <m:ctrlPr>
                            <a:rPr lang="es-ES" b="0" i="1" smtClean="0">
                              <a:latin typeface="Cambria Math" panose="02040503050406030204" pitchFamily="18" charset="0"/>
                            </a:rPr>
                          </m:ctrlPr>
                        </m:borderBoxPr>
                        <m:e>
                          <m:r>
                            <a:rPr lang="es-ES" i="1">
                              <a:latin typeface="Cambria Math" panose="02040503050406030204" pitchFamily="18" charset="0"/>
                            </a:rPr>
                            <m:t>860</m:t>
                          </m:r>
                          <m:r>
                            <a:rPr lang="es-ES" i="1">
                              <a:latin typeface="Cambria Math" panose="02040503050406030204" pitchFamily="18" charset="0"/>
                            </a:rPr>
                            <m:t>𝑐</m:t>
                          </m:r>
                          <m:sSup>
                            <m:sSupPr>
                              <m:ctrlPr>
                                <a:rPr lang="es-ES" i="1">
                                  <a:latin typeface="Cambria Math" panose="02040503050406030204" pitchFamily="18" charset="0"/>
                                </a:rPr>
                              </m:ctrlPr>
                            </m:sSupPr>
                            <m:e>
                              <m:r>
                                <a:rPr lang="es-ES" i="1">
                                  <a:latin typeface="Cambria Math" panose="02040503050406030204" pitchFamily="18" charset="0"/>
                                </a:rPr>
                                <m:t>𝑚</m:t>
                              </m:r>
                            </m:e>
                            <m:sup>
                              <m:r>
                                <a:rPr lang="es-ES" i="1">
                                  <a:latin typeface="Cambria Math" panose="02040503050406030204" pitchFamily="18" charset="0"/>
                                </a:rPr>
                                <m:t>3</m:t>
                              </m:r>
                            </m:sup>
                          </m:sSup>
                        </m:e>
                      </m:borderBox>
                    </m:oMath>
                  </m:oMathPara>
                </a14:m>
                <a:endParaRPr lang="es-ES" dirty="0" smtClean="0"/>
              </a:p>
              <a:p>
                <a:pPr marL="342900" indent="-342900">
                  <a:buAutoNum type="alphaLcParenR"/>
                </a:pPr>
                <a:endParaRPr lang="es-ES" dirty="0"/>
              </a:p>
            </p:txBody>
          </p:sp>
        </mc:Choice>
        <mc:Fallback xmlns="">
          <p:sp>
            <p:nvSpPr>
              <p:cNvPr id="20" name="CuadroTexto 19"/>
              <p:cNvSpPr txBox="1">
                <a:spLocks noRot="1" noChangeAspect="1" noMove="1" noResize="1" noEditPoints="1" noAdjustHandles="1" noChangeArrowheads="1" noChangeShapeType="1" noTextEdit="1"/>
              </p:cNvSpPr>
              <p:nvPr/>
            </p:nvSpPr>
            <p:spPr>
              <a:xfrm>
                <a:off x="4106233" y="3493975"/>
                <a:ext cx="4697301" cy="3316549"/>
              </a:xfrm>
              <a:prstGeom prst="rect">
                <a:avLst/>
              </a:prstGeom>
              <a:blipFill>
                <a:blip r:embed="rId12"/>
                <a:stretch>
                  <a:fillRect l="-1169" t="-1103"/>
                </a:stretch>
              </a:blipFill>
            </p:spPr>
            <p:txBody>
              <a:bodyPr/>
              <a:lstStyle/>
              <a:p>
                <a:r>
                  <a:rPr lang="es-E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8" name="47 Flecha derecha"/>
          <p:cNvSpPr/>
          <p:nvPr/>
        </p:nvSpPr>
        <p:spPr>
          <a:xfrm>
            <a:off x="7358082" y="6215082"/>
            <a:ext cx="1009567" cy="5000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14" name="Picture 11" descr="G:\Mirabal 1213\_ 2ºEV (hasta 2Marzo)\Imagenes\CuadernoAnimado.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024" y="714356"/>
            <a:ext cx="1010337" cy="1071570"/>
          </a:xfrm>
          <a:prstGeom prst="rect">
            <a:avLst/>
          </a:prstGeom>
          <a:noFill/>
        </p:spPr>
      </p:pic>
      <p:sp>
        <p:nvSpPr>
          <p:cNvPr id="15" name="14 Rectángulo"/>
          <p:cNvSpPr/>
          <p:nvPr/>
        </p:nvSpPr>
        <p:spPr>
          <a:xfrm>
            <a:off x="357158" y="142852"/>
            <a:ext cx="7200000" cy="36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Rectángulo"/>
          <p:cNvSpPr/>
          <p:nvPr/>
        </p:nvSpPr>
        <p:spPr>
          <a:xfrm>
            <a:off x="357158" y="142852"/>
            <a:ext cx="5040000" cy="36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7" name="Picture 8" descr="G:\Mirabal 1213\_ 3ºEV\2ºESO\Gif\hipn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
        <p:nvSpPr>
          <p:cNvPr id="2" name="CuadroTexto 1"/>
          <p:cNvSpPr txBox="1"/>
          <p:nvPr/>
        </p:nvSpPr>
        <p:spPr>
          <a:xfrm>
            <a:off x="315734" y="751236"/>
            <a:ext cx="7424618" cy="1477328"/>
          </a:xfrm>
          <a:prstGeom prst="rect">
            <a:avLst/>
          </a:prstGeom>
          <a:noFill/>
        </p:spPr>
        <p:txBody>
          <a:bodyPr wrap="square" rtlCol="0">
            <a:spAutoFit/>
          </a:bodyPr>
          <a:lstStyle/>
          <a:p>
            <a:r>
              <a:rPr lang="es-ES" dirty="0" smtClean="0"/>
              <a:t>Ejercicio para practicar:</a:t>
            </a:r>
          </a:p>
          <a:p>
            <a:pPr marL="342900" indent="-342900">
              <a:buAutoNum type="alphaLcParenR"/>
            </a:pPr>
            <a:r>
              <a:rPr lang="es-ES" dirty="0" smtClean="0"/>
              <a:t>Calcula el área y volumen de un prisma rectangular de base cuadrada, lado de la base 3 y altura del prisma 10.</a:t>
            </a:r>
          </a:p>
          <a:p>
            <a:pPr marL="342900" indent="-342900">
              <a:buAutoNum type="alphaLcParenR"/>
            </a:pPr>
            <a:r>
              <a:rPr lang="es-ES" dirty="0" smtClean="0"/>
              <a:t>Calcula el área y volumen de un prisma triangular, de lado de la base 10 y altura 20.</a:t>
            </a:r>
            <a:endParaRPr lang="es-ES" dirty="0"/>
          </a:p>
        </p:txBody>
      </p:sp>
      <mc:AlternateContent xmlns:mc="http://schemas.openxmlformats.org/markup-compatibility/2006">
        <mc:Choice xmlns:a14="http://schemas.microsoft.com/office/drawing/2010/main" Requires="a14">
          <p:sp>
            <p:nvSpPr>
              <p:cNvPr id="19" name="CuadroTexto 18"/>
              <p:cNvSpPr txBox="1"/>
              <p:nvPr/>
            </p:nvSpPr>
            <p:spPr>
              <a:xfrm>
                <a:off x="531471" y="2348880"/>
                <a:ext cx="7424905" cy="2031325"/>
              </a:xfrm>
              <a:prstGeom prst="rect">
                <a:avLst/>
              </a:prstGeom>
              <a:solidFill>
                <a:schemeClr val="bg1"/>
              </a:solidFill>
            </p:spPr>
            <p:txBody>
              <a:bodyPr wrap="square" rtlCol="0">
                <a:spAutoFit/>
              </a:bodyPr>
              <a:lstStyle/>
              <a:p>
                <a:r>
                  <a:rPr lang="es-ES" dirty="0" smtClean="0"/>
                  <a:t>Solución:</a:t>
                </a:r>
              </a:p>
              <a:p>
                <a:pPr marL="342900" indent="-342900">
                  <a:buAutoNum type="alphaLcParenR"/>
                </a:pPr>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𝐴</m:t>
                        </m:r>
                      </m:e>
                      <m:sub>
                        <m:r>
                          <a:rPr lang="es-ES" b="0" i="1" smtClean="0">
                            <a:latin typeface="Cambria Math" panose="02040503050406030204" pitchFamily="18" charset="0"/>
                          </a:rPr>
                          <m:t>𝑏</m:t>
                        </m:r>
                      </m:sub>
                    </m:sSub>
                    <m:r>
                      <a:rPr lang="es-ES" b="0" i="1" smtClean="0">
                        <a:latin typeface="Cambria Math" panose="02040503050406030204" pitchFamily="18" charset="0"/>
                      </a:rPr>
                      <m:t>=</m:t>
                    </m:r>
                    <m:sSup>
                      <m:sSupPr>
                        <m:ctrlPr>
                          <a:rPr lang="es-ES" b="0" i="1" smtClean="0">
                            <a:latin typeface="Cambria Math" panose="02040503050406030204" pitchFamily="18" charset="0"/>
                          </a:rPr>
                        </m:ctrlPr>
                      </m:sSupPr>
                      <m:e>
                        <m:r>
                          <a:rPr lang="es-ES" b="0" i="1" smtClean="0">
                            <a:latin typeface="Cambria Math" panose="02040503050406030204" pitchFamily="18" charset="0"/>
                          </a:rPr>
                          <m:t>3</m:t>
                        </m:r>
                      </m:e>
                      <m:sup>
                        <m:r>
                          <a:rPr lang="es-ES" b="0" i="1" smtClean="0">
                            <a:latin typeface="Cambria Math" panose="02040503050406030204" pitchFamily="18" charset="0"/>
                          </a:rPr>
                          <m:t>2</m:t>
                        </m:r>
                      </m:sup>
                    </m:sSup>
                    <m:r>
                      <a:rPr lang="es-ES" b="0" i="1" smtClean="0">
                        <a:latin typeface="Cambria Math" panose="02040503050406030204" pitchFamily="18" charset="0"/>
                      </a:rPr>
                      <m:t>=9</m:t>
                    </m:r>
                  </m:oMath>
                </a14:m>
                <a:r>
                  <a:rPr lang="es-ES" dirty="0" smtClean="0"/>
                  <a:t>; </a:t>
                </a:r>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𝐴</m:t>
                        </m:r>
                      </m:e>
                      <m:sub>
                        <m:r>
                          <a:rPr lang="es-ES" b="0" i="1" smtClean="0">
                            <a:latin typeface="Cambria Math" panose="02040503050406030204" pitchFamily="18" charset="0"/>
                          </a:rPr>
                          <m:t>𝑏𝑎𝑠𝑒𝑠</m:t>
                        </m:r>
                      </m:sub>
                    </m:sSub>
                    <m:r>
                      <a:rPr lang="es-ES" b="0" i="1" smtClean="0">
                        <a:latin typeface="Cambria Math" panose="02040503050406030204" pitchFamily="18" charset="0"/>
                      </a:rPr>
                      <m:t>=2·9=18</m:t>
                    </m:r>
                    <m:r>
                      <a:rPr lang="es-ES" b="0" i="1" smtClean="0">
                        <a:latin typeface="Cambria Math" panose="02040503050406030204" pitchFamily="18" charset="0"/>
                      </a:rPr>
                      <m:t>𝑐</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𝑚</m:t>
                        </m:r>
                      </m:e>
                      <m:sup>
                        <m:r>
                          <a:rPr lang="es-ES" b="0" i="1" smtClean="0">
                            <a:latin typeface="Cambria Math" panose="02040503050406030204" pitchFamily="18" charset="0"/>
                          </a:rPr>
                          <m:t>2</m:t>
                        </m:r>
                      </m:sup>
                    </m:sSup>
                  </m:oMath>
                </a14:m>
                <a:endParaRPr lang="es-ES" dirty="0" smtClean="0"/>
              </a:p>
              <a:p>
                <a:r>
                  <a:rPr lang="es-ES" dirty="0" smtClean="0"/>
                  <a:t>	</a:t>
                </a:r>
                <a14:m>
                  <m:oMath xmlns:m="http://schemas.openxmlformats.org/officeDocument/2006/math">
                    <m:sSub>
                      <m:sSubPr>
                        <m:ctrlPr>
                          <a:rPr lang="es-ES" b="0" i="1" dirty="0" smtClean="0">
                            <a:latin typeface="Cambria Math" panose="02040503050406030204" pitchFamily="18" charset="0"/>
                          </a:rPr>
                        </m:ctrlPr>
                      </m:sSubPr>
                      <m:e>
                        <m:r>
                          <a:rPr lang="es-ES" b="0" i="1" dirty="0" smtClean="0">
                            <a:latin typeface="Cambria Math" panose="02040503050406030204" pitchFamily="18" charset="0"/>
                          </a:rPr>
                          <m:t>𝐴</m:t>
                        </m:r>
                      </m:e>
                      <m:sub>
                        <m:r>
                          <a:rPr lang="es-ES" b="0" i="1" dirty="0" smtClean="0">
                            <a:latin typeface="Cambria Math" panose="02040503050406030204" pitchFamily="18" charset="0"/>
                          </a:rPr>
                          <m:t>𝑙𝑎𝑡𝑒𝑟𝑎𝑙</m:t>
                        </m:r>
                      </m:sub>
                    </m:sSub>
                    <m:r>
                      <a:rPr lang="es-ES" b="0" i="1" dirty="0" smtClean="0">
                        <a:latin typeface="Cambria Math" panose="02040503050406030204" pitchFamily="18" charset="0"/>
                      </a:rPr>
                      <m:t>=4·</m:t>
                    </m:r>
                    <m:d>
                      <m:dPr>
                        <m:ctrlPr>
                          <a:rPr lang="es-ES" b="0" i="1" dirty="0" smtClean="0">
                            <a:latin typeface="Cambria Math" panose="02040503050406030204" pitchFamily="18" charset="0"/>
                          </a:rPr>
                        </m:ctrlPr>
                      </m:dPr>
                      <m:e>
                        <m:r>
                          <a:rPr lang="es-ES" b="0" i="1" dirty="0" smtClean="0">
                            <a:latin typeface="Cambria Math" panose="02040503050406030204" pitchFamily="18" charset="0"/>
                          </a:rPr>
                          <m:t>3·10</m:t>
                        </m:r>
                      </m:e>
                    </m:d>
                    <m:r>
                      <a:rPr lang="es-ES" b="0" i="1" dirty="0" smtClean="0">
                        <a:latin typeface="Cambria Math" panose="02040503050406030204" pitchFamily="18" charset="0"/>
                      </a:rPr>
                      <m:t>=120</m:t>
                    </m:r>
                    <m:r>
                      <a:rPr lang="es-ES" b="0" i="1" dirty="0" smtClean="0">
                        <a:latin typeface="Cambria Math" panose="02040503050406030204" pitchFamily="18" charset="0"/>
                      </a:rPr>
                      <m:t>𝑐</m:t>
                    </m:r>
                    <m:sSup>
                      <m:sSupPr>
                        <m:ctrlPr>
                          <a:rPr lang="es-ES" b="0" i="1" dirty="0" smtClean="0">
                            <a:latin typeface="Cambria Math" panose="02040503050406030204" pitchFamily="18" charset="0"/>
                          </a:rPr>
                        </m:ctrlPr>
                      </m:sSupPr>
                      <m:e>
                        <m:r>
                          <a:rPr lang="es-ES" b="0" i="1" dirty="0" smtClean="0">
                            <a:latin typeface="Cambria Math" panose="02040503050406030204" pitchFamily="18" charset="0"/>
                          </a:rPr>
                          <m:t>𝑚</m:t>
                        </m:r>
                      </m:e>
                      <m:sup>
                        <m:r>
                          <a:rPr lang="es-ES" b="0" i="1" dirty="0" smtClean="0">
                            <a:latin typeface="Cambria Math" panose="02040503050406030204" pitchFamily="18" charset="0"/>
                          </a:rPr>
                          <m:t>2</m:t>
                        </m:r>
                      </m:sup>
                    </m:sSup>
                  </m:oMath>
                </a14:m>
                <a:endParaRPr lang="es-ES" dirty="0" smtClean="0"/>
              </a:p>
              <a:p>
                <a:pPr/>
                <a14:m>
                  <m:oMathPara xmlns:m="http://schemas.openxmlformats.org/officeDocument/2006/math">
                    <m:oMathParaPr>
                      <m:jc m:val="centerGroup"/>
                    </m:oMathParaPr>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𝐴</m:t>
                          </m:r>
                        </m:e>
                        <m:sub>
                          <m:r>
                            <a:rPr lang="es-ES" b="0" i="1" smtClean="0">
                              <a:latin typeface="Cambria Math" panose="02040503050406030204" pitchFamily="18" charset="0"/>
                            </a:rPr>
                            <m:t>𝑡𝑜𝑡𝑎𝑙</m:t>
                          </m:r>
                        </m:sub>
                      </m:sSub>
                      <m:r>
                        <a:rPr lang="es-ES" b="0" i="1" smtClean="0">
                          <a:latin typeface="Cambria Math" panose="02040503050406030204" pitchFamily="18" charset="0"/>
                        </a:rPr>
                        <m:t>=120+18=138</m:t>
                      </m:r>
                      <m:r>
                        <a:rPr lang="es-ES" b="0" i="1" smtClean="0">
                          <a:latin typeface="Cambria Math" panose="02040503050406030204" pitchFamily="18" charset="0"/>
                        </a:rPr>
                        <m:t>𝑐</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𝑚</m:t>
                          </m:r>
                        </m:e>
                        <m:sup>
                          <m:r>
                            <a:rPr lang="es-ES" b="0" i="1" smtClean="0">
                              <a:latin typeface="Cambria Math" panose="02040503050406030204" pitchFamily="18" charset="0"/>
                            </a:rPr>
                            <m:t>2</m:t>
                          </m:r>
                        </m:sup>
                      </m:sSup>
                    </m:oMath>
                  </m:oMathPara>
                </a14:m>
                <a:endParaRPr lang="es-ES" dirty="0" smtClean="0"/>
              </a:p>
              <a:p>
                <a:endParaRPr lang="es-ES" dirty="0"/>
              </a:p>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𝑉</m:t>
                      </m:r>
                      <m:r>
                        <a:rPr lang="es-ES" b="0" i="1" smtClean="0">
                          <a:latin typeface="Cambria Math" panose="02040503050406030204" pitchFamily="18" charset="0"/>
                        </a:rPr>
                        <m:t>=</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𝐴</m:t>
                          </m:r>
                        </m:e>
                        <m:sub>
                          <m:r>
                            <a:rPr lang="es-ES" b="0" i="1" smtClean="0">
                              <a:latin typeface="Cambria Math" panose="02040503050406030204" pitchFamily="18" charset="0"/>
                            </a:rPr>
                            <m:t>𝑏𝑎𝑠𝑒</m:t>
                          </m:r>
                        </m:sub>
                      </m:sSub>
                      <m:r>
                        <a:rPr lang="es-ES" b="0" i="1" smtClean="0">
                          <a:latin typeface="Cambria Math" panose="02040503050406030204" pitchFamily="18" charset="0"/>
                        </a:rPr>
                        <m:t>·</m:t>
                      </m:r>
                      <m:r>
                        <a:rPr lang="es-ES" b="0" i="1" smtClean="0">
                          <a:latin typeface="Cambria Math" panose="02040503050406030204" pitchFamily="18" charset="0"/>
                        </a:rPr>
                        <m:t>h</m:t>
                      </m:r>
                      <m:r>
                        <a:rPr lang="es-ES" b="0" i="1" smtClean="0">
                          <a:latin typeface="Cambria Math" panose="02040503050406030204" pitchFamily="18" charset="0"/>
                        </a:rPr>
                        <m:t>=9·10=90</m:t>
                      </m:r>
                      <m:r>
                        <a:rPr lang="es-ES" b="0" i="1" smtClean="0">
                          <a:latin typeface="Cambria Math" panose="02040503050406030204" pitchFamily="18" charset="0"/>
                        </a:rPr>
                        <m:t>𝑐</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𝑚</m:t>
                          </m:r>
                        </m:e>
                        <m:sup>
                          <m:r>
                            <a:rPr lang="es-ES" b="0" i="1" smtClean="0">
                              <a:latin typeface="Cambria Math" panose="02040503050406030204" pitchFamily="18" charset="0"/>
                            </a:rPr>
                            <m:t>3</m:t>
                          </m:r>
                        </m:sup>
                      </m:sSup>
                    </m:oMath>
                  </m:oMathPara>
                </a14:m>
                <a:endParaRPr lang="es-ES" dirty="0" smtClean="0"/>
              </a:p>
              <a:p>
                <a:pPr marL="342900" indent="-342900">
                  <a:buAutoNum type="alphaLcParenR"/>
                </a:pPr>
                <a:endParaRPr lang="es-ES" dirty="0"/>
              </a:p>
            </p:txBody>
          </p:sp>
        </mc:Choice>
        <mc:Fallback>
          <p:sp>
            <p:nvSpPr>
              <p:cNvPr id="19" name="CuadroTexto 18"/>
              <p:cNvSpPr txBox="1">
                <a:spLocks noRot="1" noChangeAspect="1" noMove="1" noResize="1" noEditPoints="1" noAdjustHandles="1" noChangeArrowheads="1" noChangeShapeType="1" noTextEdit="1"/>
              </p:cNvSpPr>
              <p:nvPr/>
            </p:nvSpPr>
            <p:spPr>
              <a:xfrm>
                <a:off x="531471" y="2348880"/>
                <a:ext cx="7424905" cy="2031325"/>
              </a:xfrm>
              <a:prstGeom prst="rect">
                <a:avLst/>
              </a:prstGeom>
              <a:blipFill>
                <a:blip r:embed="rId4"/>
                <a:stretch>
                  <a:fillRect l="-657" t="-1796"/>
                </a:stretch>
              </a:blipFill>
            </p:spPr>
            <p:txBody>
              <a:bodyPr/>
              <a:lstStyle/>
              <a:p>
                <a:r>
                  <a:rPr lang="es-ES">
                    <a:noFill/>
                  </a:rPr>
                  <a:t> </a:t>
                </a:r>
              </a:p>
            </p:txBody>
          </p:sp>
        </mc:Fallback>
      </mc:AlternateContent>
    </p:spTree>
    <p:extLst>
      <p:ext uri="{BB962C8B-B14F-4D97-AF65-F5344CB8AC3E}">
        <p14:creationId xmlns:p14="http://schemas.microsoft.com/office/powerpoint/2010/main" val="29731153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8" name="47 Flecha derecha"/>
          <p:cNvSpPr/>
          <p:nvPr/>
        </p:nvSpPr>
        <p:spPr>
          <a:xfrm>
            <a:off x="7358082" y="6215082"/>
            <a:ext cx="1009567" cy="5000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14" name="Picture 11" descr="G:\Mirabal 1213\_ 2ºEV (hasta 2Marzo)\Imagenes\CuadernoAnimado.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024" y="714356"/>
            <a:ext cx="1010337" cy="1071570"/>
          </a:xfrm>
          <a:prstGeom prst="rect">
            <a:avLst/>
          </a:prstGeom>
          <a:noFill/>
        </p:spPr>
      </p:pic>
      <p:sp>
        <p:nvSpPr>
          <p:cNvPr id="15" name="14 Rectángulo"/>
          <p:cNvSpPr/>
          <p:nvPr/>
        </p:nvSpPr>
        <p:spPr>
          <a:xfrm>
            <a:off x="357158" y="142852"/>
            <a:ext cx="7200000" cy="36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Rectángulo"/>
          <p:cNvSpPr/>
          <p:nvPr/>
        </p:nvSpPr>
        <p:spPr>
          <a:xfrm>
            <a:off x="357158" y="142852"/>
            <a:ext cx="5040000" cy="36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7" name="Picture 8" descr="G:\Mirabal 1213\_ 3ºEV\2ºESO\Gif\hipn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
        <p:nvSpPr>
          <p:cNvPr id="2" name="CuadroTexto 1"/>
          <p:cNvSpPr txBox="1"/>
          <p:nvPr/>
        </p:nvSpPr>
        <p:spPr>
          <a:xfrm>
            <a:off x="315734" y="751236"/>
            <a:ext cx="7424618" cy="1477328"/>
          </a:xfrm>
          <a:prstGeom prst="rect">
            <a:avLst/>
          </a:prstGeom>
          <a:noFill/>
        </p:spPr>
        <p:txBody>
          <a:bodyPr wrap="square" rtlCol="0">
            <a:spAutoFit/>
          </a:bodyPr>
          <a:lstStyle/>
          <a:p>
            <a:r>
              <a:rPr lang="es-ES" dirty="0" smtClean="0"/>
              <a:t>Ejercicio para practicar:</a:t>
            </a:r>
          </a:p>
          <a:p>
            <a:pPr marL="342900" indent="-342900">
              <a:buAutoNum type="alphaLcParenR"/>
            </a:pPr>
            <a:r>
              <a:rPr lang="es-ES" dirty="0" smtClean="0"/>
              <a:t>Calcula el área y volumen de un prisma rectangular de base cuadrada, lado de la base 3 y altura del prisma 10.</a:t>
            </a:r>
          </a:p>
          <a:p>
            <a:pPr marL="342900" indent="-342900">
              <a:buAutoNum type="alphaLcParenR"/>
            </a:pPr>
            <a:r>
              <a:rPr lang="es-ES" dirty="0" smtClean="0"/>
              <a:t>Calcula el área y volumen de un prisma triangular, de lado de la base 10 y altura 20.</a:t>
            </a:r>
            <a:endParaRPr lang="es-ES" dirty="0"/>
          </a:p>
        </p:txBody>
      </p:sp>
      <mc:AlternateContent xmlns:mc="http://schemas.openxmlformats.org/markup-compatibility/2006">
        <mc:Choice xmlns:a14="http://schemas.microsoft.com/office/drawing/2010/main" Requires="a14">
          <p:sp>
            <p:nvSpPr>
              <p:cNvPr id="20" name="CuadroTexto 19"/>
              <p:cNvSpPr txBox="1"/>
              <p:nvPr/>
            </p:nvSpPr>
            <p:spPr>
              <a:xfrm>
                <a:off x="371177" y="2474024"/>
                <a:ext cx="8479890" cy="3052952"/>
              </a:xfrm>
              <a:prstGeom prst="rect">
                <a:avLst/>
              </a:prstGeom>
              <a:solidFill>
                <a:schemeClr val="bg1"/>
              </a:solidFill>
            </p:spPr>
            <p:txBody>
              <a:bodyPr wrap="square" rtlCol="0">
                <a:spAutoFit/>
              </a:bodyPr>
              <a:lstStyle/>
              <a:p>
                <a:r>
                  <a:rPr lang="es-ES" dirty="0" smtClean="0"/>
                  <a:t>Solución:</a:t>
                </a:r>
              </a:p>
              <a:p>
                <a:r>
                  <a:rPr lang="es-ES" b="0" dirty="0" smtClean="0"/>
                  <a:t>b) Pitágoras para calcular la altura de la base: </a:t>
                </a:r>
                <a14:m>
                  <m:oMath xmlns:m="http://schemas.openxmlformats.org/officeDocument/2006/math">
                    <m:sSup>
                      <m:sSupPr>
                        <m:ctrlPr>
                          <a:rPr lang="es-ES" b="0" i="1" smtClean="0">
                            <a:latin typeface="Cambria Math" panose="02040503050406030204" pitchFamily="18" charset="0"/>
                          </a:rPr>
                        </m:ctrlPr>
                      </m:sSupPr>
                      <m:e>
                        <m:r>
                          <a:rPr lang="es-ES" b="0" i="1" smtClean="0">
                            <a:latin typeface="Cambria Math" panose="02040503050406030204" pitchFamily="18" charset="0"/>
                          </a:rPr>
                          <m:t>10</m:t>
                        </m:r>
                      </m:e>
                      <m:sup>
                        <m:r>
                          <a:rPr lang="es-ES" b="0" i="1" smtClean="0">
                            <a:latin typeface="Cambria Math" panose="02040503050406030204" pitchFamily="18" charset="0"/>
                          </a:rPr>
                          <m:t>2</m:t>
                        </m:r>
                      </m:sup>
                    </m:sSup>
                    <m:r>
                      <a:rPr lang="es-ES" b="0" i="1" smtClean="0">
                        <a:latin typeface="Cambria Math" panose="02040503050406030204" pitchFamily="18" charset="0"/>
                      </a:rPr>
                      <m:t>=</m:t>
                    </m:r>
                    <m:sSup>
                      <m:sSupPr>
                        <m:ctrlPr>
                          <a:rPr lang="es-ES" b="0" i="1" smtClean="0">
                            <a:latin typeface="Cambria Math" panose="02040503050406030204" pitchFamily="18" charset="0"/>
                          </a:rPr>
                        </m:ctrlPr>
                      </m:sSupPr>
                      <m:e>
                        <m:r>
                          <a:rPr lang="es-ES" b="0" i="1" smtClean="0">
                            <a:latin typeface="Cambria Math" panose="02040503050406030204" pitchFamily="18" charset="0"/>
                          </a:rPr>
                          <m:t>5</m:t>
                        </m:r>
                      </m:e>
                      <m:sup>
                        <m:r>
                          <a:rPr lang="es-ES" b="0" i="1" smtClean="0">
                            <a:latin typeface="Cambria Math" panose="02040503050406030204" pitchFamily="18" charset="0"/>
                          </a:rPr>
                          <m:t>2</m:t>
                        </m:r>
                      </m:sup>
                    </m:sSup>
                    <m:r>
                      <a:rPr lang="es-ES" b="0" i="1" smtClean="0">
                        <a:latin typeface="Cambria Math" panose="02040503050406030204" pitchFamily="18" charset="0"/>
                      </a:rPr>
                      <m:t>+</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𝑥</m:t>
                        </m:r>
                      </m:e>
                      <m:sup>
                        <m:r>
                          <a:rPr lang="es-ES" b="0" i="1" smtClean="0">
                            <a:latin typeface="Cambria Math" panose="02040503050406030204" pitchFamily="18" charset="0"/>
                          </a:rPr>
                          <m:t>2</m:t>
                        </m:r>
                      </m:sup>
                    </m:sSup>
                    <m:r>
                      <a:rPr lang="es-ES" b="0" i="1" smtClean="0">
                        <a:latin typeface="Cambria Math" panose="02040503050406030204" pitchFamily="18" charset="0"/>
                      </a:rPr>
                      <m:t>⇒100=25+</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𝑥</m:t>
                        </m:r>
                      </m:e>
                      <m:sup>
                        <m:r>
                          <a:rPr lang="es-ES" b="0" i="1" smtClean="0">
                            <a:latin typeface="Cambria Math" panose="02040503050406030204" pitchFamily="18" charset="0"/>
                          </a:rPr>
                          <m:t>2</m:t>
                        </m:r>
                      </m:sup>
                    </m:sSup>
                    <m:r>
                      <a:rPr lang="es-ES" b="0" i="1" smtClean="0">
                        <a:latin typeface="Cambria Math" panose="02040503050406030204" pitchFamily="18" charset="0"/>
                      </a:rPr>
                      <m:t>⇒</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𝑥</m:t>
                        </m:r>
                      </m:e>
                      <m:sup>
                        <m:r>
                          <a:rPr lang="es-ES" b="0" i="1" smtClean="0">
                            <a:latin typeface="Cambria Math" panose="02040503050406030204" pitchFamily="18" charset="0"/>
                          </a:rPr>
                          <m:t>2</m:t>
                        </m:r>
                      </m:sup>
                    </m:sSup>
                    <m:r>
                      <a:rPr lang="es-ES" b="0" i="1" smtClean="0">
                        <a:latin typeface="Cambria Math" panose="02040503050406030204" pitchFamily="18" charset="0"/>
                      </a:rPr>
                      <m:t>=75⇒</m:t>
                    </m:r>
                    <m:r>
                      <a:rPr lang="es-ES" b="0" i="1" smtClean="0">
                        <a:latin typeface="Cambria Math" panose="02040503050406030204" pitchFamily="18" charset="0"/>
                      </a:rPr>
                      <m:t>𝑥</m:t>
                    </m:r>
                    <m:r>
                      <a:rPr lang="es-ES" b="0" i="1" smtClean="0">
                        <a:latin typeface="Cambria Math" panose="02040503050406030204" pitchFamily="18" charset="0"/>
                      </a:rPr>
                      <m:t>=</m:t>
                    </m:r>
                    <m:rad>
                      <m:radPr>
                        <m:degHide m:val="on"/>
                        <m:ctrlPr>
                          <a:rPr lang="es-ES" b="0" i="1" smtClean="0">
                            <a:latin typeface="Cambria Math" panose="02040503050406030204" pitchFamily="18" charset="0"/>
                          </a:rPr>
                        </m:ctrlPr>
                      </m:radPr>
                      <m:deg/>
                      <m:e>
                        <m:r>
                          <a:rPr lang="es-ES" b="0" i="1" smtClean="0">
                            <a:latin typeface="Cambria Math" panose="02040503050406030204" pitchFamily="18" charset="0"/>
                          </a:rPr>
                          <m:t>75</m:t>
                        </m:r>
                      </m:e>
                    </m:rad>
                    <m:r>
                      <a:rPr lang="es-ES" b="0" i="1" smtClean="0">
                        <a:latin typeface="Cambria Math" panose="02040503050406030204" pitchFamily="18" charset="0"/>
                      </a:rPr>
                      <m:t>=8,6</m:t>
                    </m:r>
                    <m:r>
                      <a:rPr lang="es-ES" b="0" i="1" smtClean="0">
                        <a:latin typeface="Cambria Math" panose="02040503050406030204" pitchFamily="18" charset="0"/>
                      </a:rPr>
                      <m:t>𝑐𝑚</m:t>
                    </m:r>
                  </m:oMath>
                </a14:m>
                <a:endParaRPr lang="es-ES" dirty="0" smtClean="0"/>
              </a:p>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Á</m:t>
                      </m:r>
                      <m:r>
                        <a:rPr lang="es-ES" b="0" i="1" smtClean="0">
                          <a:latin typeface="Cambria Math" panose="02040503050406030204" pitchFamily="18" charset="0"/>
                        </a:rPr>
                        <m:t>𝑟𝑒</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𝑎</m:t>
                          </m:r>
                        </m:e>
                        <m:sub>
                          <m:r>
                            <a:rPr lang="es-ES" b="0" i="1" smtClean="0">
                              <a:latin typeface="Cambria Math" panose="02040503050406030204" pitchFamily="18" charset="0"/>
                            </a:rPr>
                            <m:t>𝑏𝑎𝑠𝑒</m:t>
                          </m:r>
                        </m:sub>
                      </m:sSub>
                      <m:r>
                        <a:rPr lang="es-ES" b="0" i="1" smtClean="0">
                          <a:latin typeface="Cambria Math" panose="02040503050406030204" pitchFamily="18" charset="0"/>
                        </a:rPr>
                        <m:t>=</m:t>
                      </m:r>
                      <m:f>
                        <m:fPr>
                          <m:ctrlPr>
                            <a:rPr lang="es-ES" b="0" i="1" smtClean="0">
                              <a:latin typeface="Cambria Math" panose="02040503050406030204" pitchFamily="18" charset="0"/>
                            </a:rPr>
                          </m:ctrlPr>
                        </m:fPr>
                        <m:num>
                          <m:r>
                            <a:rPr lang="es-ES" b="0" i="1" smtClean="0">
                              <a:latin typeface="Cambria Math" panose="02040503050406030204" pitchFamily="18" charset="0"/>
                            </a:rPr>
                            <m:t>𝐵</m:t>
                          </m:r>
                          <m:r>
                            <a:rPr lang="es-ES" b="0" i="1" smtClean="0">
                              <a:latin typeface="Cambria Math" panose="02040503050406030204" pitchFamily="18" charset="0"/>
                            </a:rPr>
                            <m:t>·</m:t>
                          </m:r>
                          <m:r>
                            <a:rPr lang="es-ES" b="0" i="1" smtClean="0">
                              <a:latin typeface="Cambria Math" panose="02040503050406030204" pitchFamily="18" charset="0"/>
                            </a:rPr>
                            <m:t>h</m:t>
                          </m:r>
                        </m:num>
                        <m:den>
                          <m:r>
                            <a:rPr lang="es-ES" b="0" i="1" smtClean="0">
                              <a:latin typeface="Cambria Math" panose="02040503050406030204" pitchFamily="18" charset="0"/>
                            </a:rPr>
                            <m:t>2</m:t>
                          </m:r>
                        </m:den>
                      </m:f>
                      <m:r>
                        <a:rPr lang="es-ES" b="0" i="1" smtClean="0">
                          <a:latin typeface="Cambria Math" panose="02040503050406030204" pitchFamily="18" charset="0"/>
                        </a:rPr>
                        <m:t>=</m:t>
                      </m:r>
                      <m:f>
                        <m:fPr>
                          <m:ctrlPr>
                            <a:rPr lang="es-ES" b="0" i="1" smtClean="0">
                              <a:latin typeface="Cambria Math" panose="02040503050406030204" pitchFamily="18" charset="0"/>
                            </a:rPr>
                          </m:ctrlPr>
                        </m:fPr>
                        <m:num>
                          <m:r>
                            <a:rPr lang="es-ES" b="0" i="1" smtClean="0">
                              <a:latin typeface="Cambria Math" panose="02040503050406030204" pitchFamily="18" charset="0"/>
                            </a:rPr>
                            <m:t>10·8,6</m:t>
                          </m:r>
                        </m:num>
                        <m:den>
                          <m:r>
                            <a:rPr lang="es-ES" b="0" i="1" smtClean="0">
                              <a:latin typeface="Cambria Math" panose="02040503050406030204" pitchFamily="18" charset="0"/>
                            </a:rPr>
                            <m:t>2</m:t>
                          </m:r>
                        </m:den>
                      </m:f>
                      <m:r>
                        <a:rPr lang="es-ES" b="0" i="1" smtClean="0">
                          <a:latin typeface="Cambria Math" panose="02040503050406030204" pitchFamily="18" charset="0"/>
                        </a:rPr>
                        <m:t>=43</m:t>
                      </m:r>
                      <m:r>
                        <a:rPr lang="es-ES" b="0" i="1" smtClean="0">
                          <a:latin typeface="Cambria Math" panose="02040503050406030204" pitchFamily="18" charset="0"/>
                        </a:rPr>
                        <m:t>𝑐</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𝑚</m:t>
                          </m:r>
                        </m:e>
                        <m:sup>
                          <m:r>
                            <a:rPr lang="es-ES" b="0" i="1" smtClean="0">
                              <a:latin typeface="Cambria Math" panose="02040503050406030204" pitchFamily="18" charset="0"/>
                            </a:rPr>
                            <m:t>2</m:t>
                          </m:r>
                        </m:sup>
                      </m:sSup>
                    </m:oMath>
                  </m:oMathPara>
                </a14:m>
                <a:endParaRPr lang="es-ES" dirty="0" smtClean="0"/>
              </a:p>
              <a:p>
                <a:pPr/>
                <a14:m>
                  <m:oMathPara xmlns:m="http://schemas.openxmlformats.org/officeDocument/2006/math">
                    <m:oMathParaPr>
                      <m:jc m:val="centerGroup"/>
                    </m:oMathParaPr>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𝐴</m:t>
                          </m:r>
                        </m:e>
                        <m:sub>
                          <m:r>
                            <a:rPr lang="es-ES" b="0" i="1" smtClean="0">
                              <a:latin typeface="Cambria Math" panose="02040503050406030204" pitchFamily="18" charset="0"/>
                            </a:rPr>
                            <m:t>𝑏𝑎𝑠𝑒𝑠</m:t>
                          </m:r>
                        </m:sub>
                      </m:sSub>
                      <m:r>
                        <a:rPr lang="es-ES" b="0" i="1" smtClean="0">
                          <a:latin typeface="Cambria Math" panose="02040503050406030204" pitchFamily="18" charset="0"/>
                        </a:rPr>
                        <m:t>=86</m:t>
                      </m:r>
                      <m:r>
                        <a:rPr lang="es-ES" b="0" i="1" smtClean="0">
                          <a:latin typeface="Cambria Math" panose="02040503050406030204" pitchFamily="18" charset="0"/>
                        </a:rPr>
                        <m:t>𝑐</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𝑚</m:t>
                          </m:r>
                        </m:e>
                        <m:sup>
                          <m:r>
                            <a:rPr lang="es-ES" b="0" i="1" smtClean="0">
                              <a:latin typeface="Cambria Math" panose="02040503050406030204" pitchFamily="18" charset="0"/>
                            </a:rPr>
                            <m:t>2</m:t>
                          </m:r>
                        </m:sup>
                      </m:sSup>
                    </m:oMath>
                  </m:oMathPara>
                </a14:m>
                <a:endParaRPr lang="es-ES" dirty="0" smtClean="0"/>
              </a:p>
              <a:p>
                <a:pPr/>
                <a14:m>
                  <m:oMathPara xmlns:m="http://schemas.openxmlformats.org/officeDocument/2006/math">
                    <m:oMathParaPr>
                      <m:jc m:val="centerGroup"/>
                    </m:oMathParaPr>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𝐴</m:t>
                          </m:r>
                        </m:e>
                        <m:sub>
                          <m:r>
                            <a:rPr lang="es-ES" b="0" i="1" smtClean="0">
                              <a:latin typeface="Cambria Math" panose="02040503050406030204" pitchFamily="18" charset="0"/>
                            </a:rPr>
                            <m:t>𝑙𝑎𝑡</m:t>
                          </m:r>
                        </m:sub>
                      </m:sSub>
                      <m:r>
                        <a:rPr lang="es-ES" b="0" i="1" smtClean="0">
                          <a:latin typeface="Cambria Math" panose="02040503050406030204" pitchFamily="18" charset="0"/>
                        </a:rPr>
                        <m:t>=3·</m:t>
                      </m:r>
                      <m:d>
                        <m:dPr>
                          <m:ctrlPr>
                            <a:rPr lang="es-ES" b="0" i="1" smtClean="0">
                              <a:latin typeface="Cambria Math" panose="02040503050406030204" pitchFamily="18" charset="0"/>
                            </a:rPr>
                          </m:ctrlPr>
                        </m:dPr>
                        <m:e>
                          <m:r>
                            <a:rPr lang="es-ES" b="0" i="1" smtClean="0">
                              <a:latin typeface="Cambria Math" panose="02040503050406030204" pitchFamily="18" charset="0"/>
                            </a:rPr>
                            <m:t>10·20</m:t>
                          </m:r>
                        </m:e>
                      </m:d>
                      <m:r>
                        <a:rPr lang="es-ES" b="0" i="1" smtClean="0">
                          <a:latin typeface="Cambria Math" panose="02040503050406030204" pitchFamily="18" charset="0"/>
                        </a:rPr>
                        <m:t>=600</m:t>
                      </m:r>
                      <m:r>
                        <a:rPr lang="es-ES" b="0" i="1" smtClean="0">
                          <a:latin typeface="Cambria Math" panose="02040503050406030204" pitchFamily="18" charset="0"/>
                        </a:rPr>
                        <m:t>𝑐</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𝑚</m:t>
                          </m:r>
                        </m:e>
                        <m:sup>
                          <m:r>
                            <a:rPr lang="es-ES" b="0" i="1" smtClean="0">
                              <a:latin typeface="Cambria Math" panose="02040503050406030204" pitchFamily="18" charset="0"/>
                            </a:rPr>
                            <m:t>2</m:t>
                          </m:r>
                        </m:sup>
                      </m:sSup>
                    </m:oMath>
                  </m:oMathPara>
                </a14:m>
                <a:endParaRPr lang="es-ES" dirty="0" smtClean="0"/>
              </a:p>
              <a:p>
                <a:pPr/>
                <a14:m>
                  <m:oMathPara xmlns:m="http://schemas.openxmlformats.org/officeDocument/2006/math">
                    <m:oMathParaPr>
                      <m:jc m:val="centerGroup"/>
                    </m:oMathParaPr>
                    <m:oMath xmlns:m="http://schemas.openxmlformats.org/officeDocument/2006/math">
                      <m:borderBox>
                        <m:borderBoxPr>
                          <m:ctrlPr>
                            <a:rPr lang="es-ES" b="0" i="1" smtClean="0">
                              <a:latin typeface="Cambria Math" panose="02040503050406030204" pitchFamily="18" charset="0"/>
                            </a:rPr>
                          </m:ctrlPr>
                        </m:borderBoxPr>
                        <m:e>
                          <m:sSub>
                            <m:sSubPr>
                              <m:ctrlPr>
                                <a:rPr lang="es-ES" i="1">
                                  <a:latin typeface="Cambria Math" panose="02040503050406030204" pitchFamily="18" charset="0"/>
                                </a:rPr>
                              </m:ctrlPr>
                            </m:sSubPr>
                            <m:e>
                              <m:r>
                                <a:rPr lang="es-ES" i="1">
                                  <a:latin typeface="Cambria Math" panose="02040503050406030204" pitchFamily="18" charset="0"/>
                                </a:rPr>
                                <m:t>𝐴</m:t>
                              </m:r>
                            </m:e>
                            <m:sub>
                              <m:r>
                                <a:rPr lang="es-ES" i="1">
                                  <a:latin typeface="Cambria Math" panose="02040503050406030204" pitchFamily="18" charset="0"/>
                                </a:rPr>
                                <m:t>𝑡𝑜𝑡𝑎𝑙</m:t>
                              </m:r>
                            </m:sub>
                          </m:sSub>
                          <m:r>
                            <a:rPr lang="es-ES" i="1">
                              <a:latin typeface="Cambria Math" panose="02040503050406030204" pitchFamily="18" charset="0"/>
                            </a:rPr>
                            <m:t>=6</m:t>
                          </m:r>
                          <m:r>
                            <a:rPr lang="es-ES" b="0" i="1" smtClean="0">
                              <a:latin typeface="Cambria Math" panose="02040503050406030204" pitchFamily="18" charset="0"/>
                            </a:rPr>
                            <m:t>86</m:t>
                          </m:r>
                          <m:r>
                            <a:rPr lang="es-ES" i="1">
                              <a:latin typeface="Cambria Math" panose="02040503050406030204" pitchFamily="18" charset="0"/>
                            </a:rPr>
                            <m:t>𝑐</m:t>
                          </m:r>
                          <m:sSup>
                            <m:sSupPr>
                              <m:ctrlPr>
                                <a:rPr lang="es-ES" i="1">
                                  <a:latin typeface="Cambria Math" panose="02040503050406030204" pitchFamily="18" charset="0"/>
                                </a:rPr>
                              </m:ctrlPr>
                            </m:sSupPr>
                            <m:e>
                              <m:r>
                                <a:rPr lang="es-ES" i="1">
                                  <a:latin typeface="Cambria Math" panose="02040503050406030204" pitchFamily="18" charset="0"/>
                                </a:rPr>
                                <m:t>𝑚</m:t>
                              </m:r>
                            </m:e>
                            <m:sup>
                              <m:r>
                                <a:rPr lang="es-ES" i="1">
                                  <a:latin typeface="Cambria Math" panose="02040503050406030204" pitchFamily="18" charset="0"/>
                                </a:rPr>
                                <m:t>2</m:t>
                              </m:r>
                            </m:sup>
                          </m:sSup>
                        </m:e>
                      </m:borderBox>
                    </m:oMath>
                  </m:oMathPara>
                </a14:m>
                <a:endParaRPr lang="es-ES" dirty="0" smtClean="0"/>
              </a:p>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𝑉</m:t>
                      </m:r>
                      <m:r>
                        <a:rPr lang="es-ES" b="0" i="1" smtClean="0">
                          <a:latin typeface="Cambria Math" panose="02040503050406030204" pitchFamily="18" charset="0"/>
                        </a:rPr>
                        <m:t>=</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𝐴</m:t>
                          </m:r>
                        </m:e>
                        <m:sub>
                          <m:r>
                            <a:rPr lang="es-ES" b="0" i="1" smtClean="0">
                              <a:latin typeface="Cambria Math" panose="02040503050406030204" pitchFamily="18" charset="0"/>
                            </a:rPr>
                            <m:t>𝑏𝑎𝑠𝑒</m:t>
                          </m:r>
                        </m:sub>
                      </m:sSub>
                      <m:r>
                        <a:rPr lang="es-ES" b="0" i="1" smtClean="0">
                          <a:latin typeface="Cambria Math" panose="02040503050406030204" pitchFamily="18" charset="0"/>
                        </a:rPr>
                        <m:t>·</m:t>
                      </m:r>
                      <m:r>
                        <a:rPr lang="es-ES" b="0" i="1" smtClean="0">
                          <a:latin typeface="Cambria Math" panose="02040503050406030204" pitchFamily="18" charset="0"/>
                        </a:rPr>
                        <m:t>h</m:t>
                      </m:r>
                      <m:r>
                        <a:rPr lang="es-ES" b="0" i="1" smtClean="0">
                          <a:latin typeface="Cambria Math" panose="02040503050406030204" pitchFamily="18" charset="0"/>
                        </a:rPr>
                        <m:t>=43·20=</m:t>
                      </m:r>
                      <m:borderBox>
                        <m:borderBoxPr>
                          <m:ctrlPr>
                            <a:rPr lang="es-ES" b="0" i="1" smtClean="0">
                              <a:latin typeface="Cambria Math" panose="02040503050406030204" pitchFamily="18" charset="0"/>
                            </a:rPr>
                          </m:ctrlPr>
                        </m:borderBoxPr>
                        <m:e>
                          <m:r>
                            <a:rPr lang="es-ES" i="1">
                              <a:latin typeface="Cambria Math" panose="02040503050406030204" pitchFamily="18" charset="0"/>
                            </a:rPr>
                            <m:t>860</m:t>
                          </m:r>
                          <m:r>
                            <a:rPr lang="es-ES" i="1">
                              <a:latin typeface="Cambria Math" panose="02040503050406030204" pitchFamily="18" charset="0"/>
                            </a:rPr>
                            <m:t>𝑐</m:t>
                          </m:r>
                          <m:sSup>
                            <m:sSupPr>
                              <m:ctrlPr>
                                <a:rPr lang="es-ES" i="1">
                                  <a:latin typeface="Cambria Math" panose="02040503050406030204" pitchFamily="18" charset="0"/>
                                </a:rPr>
                              </m:ctrlPr>
                            </m:sSupPr>
                            <m:e>
                              <m:r>
                                <a:rPr lang="es-ES" i="1">
                                  <a:latin typeface="Cambria Math" panose="02040503050406030204" pitchFamily="18" charset="0"/>
                                </a:rPr>
                                <m:t>𝑚</m:t>
                              </m:r>
                            </m:e>
                            <m:sup>
                              <m:r>
                                <a:rPr lang="es-ES" i="1">
                                  <a:latin typeface="Cambria Math" panose="02040503050406030204" pitchFamily="18" charset="0"/>
                                </a:rPr>
                                <m:t>3</m:t>
                              </m:r>
                            </m:sup>
                          </m:sSup>
                        </m:e>
                      </m:borderBox>
                    </m:oMath>
                  </m:oMathPara>
                </a14:m>
                <a:endParaRPr lang="es-ES" dirty="0" smtClean="0"/>
              </a:p>
              <a:p>
                <a:pPr marL="342900" indent="-342900">
                  <a:buAutoNum type="alphaLcParenR"/>
                </a:pPr>
                <a:endParaRPr lang="es-ES" dirty="0"/>
              </a:p>
            </p:txBody>
          </p:sp>
        </mc:Choice>
        <mc:Fallback>
          <p:sp>
            <p:nvSpPr>
              <p:cNvPr id="20" name="CuadroTexto 19"/>
              <p:cNvSpPr txBox="1">
                <a:spLocks noRot="1" noChangeAspect="1" noMove="1" noResize="1" noEditPoints="1" noAdjustHandles="1" noChangeArrowheads="1" noChangeShapeType="1" noTextEdit="1"/>
              </p:cNvSpPr>
              <p:nvPr/>
            </p:nvSpPr>
            <p:spPr>
              <a:xfrm>
                <a:off x="371177" y="2474024"/>
                <a:ext cx="8479890" cy="3052952"/>
              </a:xfrm>
              <a:prstGeom prst="rect">
                <a:avLst/>
              </a:prstGeom>
              <a:blipFill>
                <a:blip r:embed="rId4"/>
                <a:stretch>
                  <a:fillRect l="-647" t="-1397"/>
                </a:stretch>
              </a:blipFill>
            </p:spPr>
            <p:txBody>
              <a:bodyPr/>
              <a:lstStyle/>
              <a:p>
                <a:r>
                  <a:rPr lang="es-ES">
                    <a:noFill/>
                  </a:rPr>
                  <a:t> </a:t>
                </a:r>
              </a:p>
            </p:txBody>
          </p:sp>
        </mc:Fallback>
      </mc:AlternateContent>
    </p:spTree>
    <p:extLst>
      <p:ext uri="{BB962C8B-B14F-4D97-AF65-F5344CB8AC3E}">
        <p14:creationId xmlns:p14="http://schemas.microsoft.com/office/powerpoint/2010/main" val="20561331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12" name="AutoShape 8" descr="http://videoduel.ru/videothumbs/7/R2/7NR22JzZ0DU.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4" name="13 Rectángulo"/>
          <p:cNvSpPr/>
          <p:nvPr/>
        </p:nvSpPr>
        <p:spPr>
          <a:xfrm>
            <a:off x="357158" y="142852"/>
            <a:ext cx="7200000" cy="36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6" name="15 Rectángulo"/>
          <p:cNvSpPr/>
          <p:nvPr/>
        </p:nvSpPr>
        <p:spPr>
          <a:xfrm>
            <a:off x="357158" y="142852"/>
            <a:ext cx="7200000" cy="36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17" name="Picture 8" descr="G:\Mirabal 1213\_ 3ºEV\2ºESO\Gif\hipn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pic>
        <p:nvPicPr>
          <p:cNvPr id="229378" name="Picture 2" descr="http://iesteror.files.wordpress.com/2012/02/prisma-newt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10" y="1000108"/>
            <a:ext cx="4857784" cy="559616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3 CuadroTexto"/>
          <p:cNvSpPr txBox="1"/>
          <p:nvPr/>
        </p:nvSpPr>
        <p:spPr>
          <a:xfrm>
            <a:off x="642910" y="1000108"/>
            <a:ext cx="3396699" cy="553998"/>
          </a:xfrm>
          <a:prstGeom prst="rect">
            <a:avLst/>
          </a:prstGeom>
          <a:noFill/>
        </p:spPr>
        <p:txBody>
          <a:bodyPr wrap="none" rtlCol="0">
            <a:spAutoFit/>
          </a:bodyPr>
          <a:lstStyle/>
          <a:p>
            <a:r>
              <a:rPr lang="es-ES" sz="3000" dirty="0" smtClean="0"/>
              <a:t>Prismas. Ejercicios</a:t>
            </a:r>
            <a:endParaRPr lang="es-ES" sz="3000" dirty="0"/>
          </a:p>
        </p:txBody>
      </p:sp>
      <p:pic>
        <p:nvPicPr>
          <p:cNvPr id="14" name="Picture 11" descr="G:\Mirabal 1213\_ 2ºEV (hasta 2Marzo)\Imagenes\CuadernoAnimado.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024" y="714356"/>
            <a:ext cx="1010337" cy="1071570"/>
          </a:xfrm>
          <a:prstGeom prst="rect">
            <a:avLst/>
          </a:prstGeom>
          <a:noFill/>
        </p:spPr>
      </p:pic>
      <p:pic>
        <p:nvPicPr>
          <p:cNvPr id="17" name="Picture 8" descr="G:\Mirabal 1213\_ 3ºEV\2ºESO\Gif\hipn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pic>
        <p:nvPicPr>
          <p:cNvPr id="2" name="Imagen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26893" y="1628800"/>
            <a:ext cx="3009003" cy="1656184"/>
          </a:xfrm>
          <a:prstGeom prst="rect">
            <a:avLst/>
          </a:prstGeom>
        </p:spPr>
      </p:pic>
      <p:grpSp>
        <p:nvGrpSpPr>
          <p:cNvPr id="7" name="Grupo 6"/>
          <p:cNvGrpSpPr/>
          <p:nvPr/>
        </p:nvGrpSpPr>
        <p:grpSpPr>
          <a:xfrm>
            <a:off x="686050" y="3364242"/>
            <a:ext cx="6118198" cy="2304256"/>
            <a:chOff x="642910" y="3364242"/>
            <a:chExt cx="6118198" cy="2304256"/>
          </a:xfrm>
        </p:grpSpPr>
        <p:pic>
          <p:nvPicPr>
            <p:cNvPr id="3" name="Imagen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42910" y="3364242"/>
              <a:ext cx="6118198" cy="2304256"/>
            </a:xfrm>
            <a:prstGeom prst="rect">
              <a:avLst/>
            </a:prstGeom>
          </p:spPr>
        </p:pic>
        <p:sp>
          <p:nvSpPr>
            <p:cNvPr id="6" name="Rectángulo 5"/>
            <p:cNvSpPr/>
            <p:nvPr/>
          </p:nvSpPr>
          <p:spPr>
            <a:xfrm>
              <a:off x="3664764" y="4645886"/>
              <a:ext cx="3059099" cy="1015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7672454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3 CuadroTexto"/>
          <p:cNvSpPr txBox="1"/>
          <p:nvPr/>
        </p:nvSpPr>
        <p:spPr>
          <a:xfrm>
            <a:off x="642910" y="1000108"/>
            <a:ext cx="3396699" cy="553998"/>
          </a:xfrm>
          <a:prstGeom prst="rect">
            <a:avLst/>
          </a:prstGeom>
          <a:noFill/>
        </p:spPr>
        <p:txBody>
          <a:bodyPr wrap="none" rtlCol="0">
            <a:spAutoFit/>
          </a:bodyPr>
          <a:lstStyle/>
          <a:p>
            <a:r>
              <a:rPr lang="es-ES" sz="3000" dirty="0" smtClean="0"/>
              <a:t>Prismas. Ejercicios</a:t>
            </a:r>
            <a:endParaRPr lang="es-ES" sz="3000" dirty="0"/>
          </a:p>
        </p:txBody>
      </p:sp>
      <p:pic>
        <p:nvPicPr>
          <p:cNvPr id="14" name="Picture 11" descr="G:\Mirabal 1213\_ 2ºEV (hasta 2Marzo)\Imagenes\CuadernoAnimado.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024" y="714356"/>
            <a:ext cx="1010337" cy="1071570"/>
          </a:xfrm>
          <a:prstGeom prst="rect">
            <a:avLst/>
          </a:prstGeom>
          <a:noFill/>
        </p:spPr>
      </p:pic>
      <p:pic>
        <p:nvPicPr>
          <p:cNvPr id="17" name="Picture 8" descr="G:\Mirabal 1213\_ 3ºEV\2ºESO\Gif\hipn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pic>
        <p:nvPicPr>
          <p:cNvPr id="2" name="Imagen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42910" y="2420888"/>
            <a:ext cx="6552728" cy="1656184"/>
          </a:xfrm>
          <a:prstGeom prst="rect">
            <a:avLst/>
          </a:prstGeom>
        </p:spPr>
      </p:pic>
    </p:spTree>
    <p:extLst>
      <p:ext uri="{BB962C8B-B14F-4D97-AF65-F5344CB8AC3E}">
        <p14:creationId xmlns:p14="http://schemas.microsoft.com/office/powerpoint/2010/main" val="30946326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4" name="3 CuadroTexto"/>
          <p:cNvSpPr txBox="1"/>
          <p:nvPr/>
        </p:nvSpPr>
        <p:spPr>
          <a:xfrm>
            <a:off x="500034" y="642918"/>
            <a:ext cx="5008230" cy="553998"/>
          </a:xfrm>
          <a:prstGeom prst="rect">
            <a:avLst/>
          </a:prstGeom>
          <a:solidFill>
            <a:schemeClr val="bg1"/>
          </a:solidFill>
        </p:spPr>
        <p:txBody>
          <a:bodyPr wrap="none" rtlCol="0">
            <a:spAutoFit/>
          </a:bodyPr>
          <a:lstStyle/>
          <a:p>
            <a:r>
              <a:rPr lang="es-ES" sz="3000" dirty="0" smtClean="0"/>
              <a:t>Prismas. Trabajo adicional 1</a:t>
            </a:r>
            <a:endParaRPr lang="es-ES" sz="3000" dirty="0"/>
          </a:p>
        </p:txBody>
      </p:sp>
      <p:sp>
        <p:nvSpPr>
          <p:cNvPr id="13" name="12 CuadroTexto"/>
          <p:cNvSpPr txBox="1"/>
          <p:nvPr/>
        </p:nvSpPr>
        <p:spPr>
          <a:xfrm>
            <a:off x="428596" y="1285860"/>
            <a:ext cx="8143932" cy="3477875"/>
          </a:xfrm>
          <a:prstGeom prst="rect">
            <a:avLst/>
          </a:prstGeom>
          <a:solidFill>
            <a:schemeClr val="bg1"/>
          </a:solidFill>
        </p:spPr>
        <p:txBody>
          <a:bodyPr wrap="square" rtlCol="0">
            <a:spAutoFit/>
          </a:bodyPr>
          <a:lstStyle/>
          <a:p>
            <a:pPr marL="457200" indent="-457200">
              <a:buAutoNum type="arabicPeriod"/>
            </a:pPr>
            <a:r>
              <a:rPr lang="es-ES" sz="2000" dirty="0" smtClean="0"/>
              <a:t>Busca objetos reales con forma de cubo ó prisma (no importa que sea inclinado o recto).</a:t>
            </a:r>
          </a:p>
          <a:p>
            <a:pPr marL="457200" indent="-457200">
              <a:buAutoNum type="arabicPeriod"/>
            </a:pPr>
            <a:r>
              <a:rPr lang="es-ES" sz="2000" dirty="0" smtClean="0"/>
              <a:t>Calcula, mide o busca sus dimensiones (alto, ancho, largo…)</a:t>
            </a:r>
          </a:p>
          <a:p>
            <a:pPr marL="457200" indent="-457200">
              <a:buAutoNum type="arabicPeriod"/>
            </a:pPr>
            <a:r>
              <a:rPr lang="es-ES" sz="2000" dirty="0" smtClean="0"/>
              <a:t>Determina la superficie </a:t>
            </a:r>
            <a:r>
              <a:rPr lang="es-ES" sz="2000" dirty="0" err="1" smtClean="0"/>
              <a:t>pintable</a:t>
            </a:r>
            <a:r>
              <a:rPr lang="es-ES" sz="2000" dirty="0" smtClean="0"/>
              <a:t> y el volumen.</a:t>
            </a:r>
          </a:p>
          <a:p>
            <a:pPr marL="457200" indent="-457200">
              <a:buAutoNum type="arabicPeriod"/>
            </a:pPr>
            <a:r>
              <a:rPr lang="es-ES" sz="2000" dirty="0" smtClean="0"/>
              <a:t>Busca el material del que están construidos (si es sólido), y encuentra la densidad en internet</a:t>
            </a:r>
          </a:p>
          <a:p>
            <a:pPr marL="457200" indent="-457200">
              <a:buAutoNum type="arabicPeriod"/>
            </a:pPr>
            <a:r>
              <a:rPr lang="es-ES" sz="2000" dirty="0" smtClean="0"/>
              <a:t>Una vez calculado el volumen y conocida la densidad (media), trata de averiguar su masa</a:t>
            </a:r>
          </a:p>
          <a:p>
            <a:pPr marL="457200" indent="-457200">
              <a:buAutoNum type="arabicPeriod"/>
            </a:pPr>
            <a:r>
              <a:rPr lang="es-ES" sz="2000" dirty="0" smtClean="0"/>
              <a:t>Compara esta masa con algo conocido (tu propia masa, la masa de un coche, etc.).</a:t>
            </a:r>
          </a:p>
          <a:p>
            <a:pPr marL="457200" indent="-457200">
              <a:buAutoNum type="arabicPeriod"/>
            </a:pPr>
            <a:r>
              <a:rPr lang="es-ES" sz="2000" dirty="0" smtClean="0"/>
              <a:t>Calcula cuántas botellas de 2 litros caben en dicho objeto</a:t>
            </a:r>
          </a:p>
        </p:txBody>
      </p:sp>
      <p:pic>
        <p:nvPicPr>
          <p:cNvPr id="87046" name="Picture 6" descr="http://img31.imageshack.us/img31/7309/prisma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5591" y="4733960"/>
            <a:ext cx="1895533" cy="1909750"/>
          </a:xfrm>
          <a:prstGeom prst="rect">
            <a:avLst/>
          </a:prstGeom>
          <a:noFill/>
        </p:spPr>
      </p:pic>
      <p:pic>
        <p:nvPicPr>
          <p:cNvPr id="87048" name="Picture 8" descr="http://t3.gstatic.com/images?q=tbn:ANd9GcQr_1oI4J46_4RLliwO04H7HMWc1eTxBpGg-ZC2fy0sMNHh7l9un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48" y="4795859"/>
            <a:ext cx="2466975" cy="1847851"/>
          </a:xfrm>
          <a:prstGeom prst="rect">
            <a:avLst/>
          </a:prstGeom>
          <a:noFill/>
        </p:spPr>
      </p:pic>
      <p:pic>
        <p:nvPicPr>
          <p:cNvPr id="87050" name="Picture 10" descr="http://media-cdn.tripadvisor.com/media/photo-s/01/9e/19/33/habitac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4810" y="4806438"/>
            <a:ext cx="2452668" cy="1837272"/>
          </a:xfrm>
          <a:prstGeom prst="rect">
            <a:avLst/>
          </a:prstGeom>
          <a:noFill/>
        </p:spPr>
      </p:pic>
      <p:sp>
        <p:nvSpPr>
          <p:cNvPr id="8" name="7 Rectángulo"/>
          <p:cNvSpPr/>
          <p:nvPr/>
        </p:nvSpPr>
        <p:spPr>
          <a:xfrm>
            <a:off x="357158" y="142852"/>
            <a:ext cx="7200000" cy="36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357158" y="142852"/>
            <a:ext cx="5760000" cy="36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Picture 8" descr="G:\Mirabal 1213\_ 3ºEV\2ºESO\Gif\hipn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98306" name="Picture 2" descr="http://img.desmotivaciones.es/201104/20081020164812folioimagestile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28" y="39243"/>
            <a:ext cx="5929354" cy="6818757"/>
          </a:xfrm>
          <a:prstGeom prst="rect">
            <a:avLst/>
          </a:prstGeom>
          <a:noFill/>
        </p:spPr>
      </p:pic>
      <p:sp>
        <p:nvSpPr>
          <p:cNvPr id="4" name="3 CuadroTexto"/>
          <p:cNvSpPr txBox="1"/>
          <p:nvPr/>
        </p:nvSpPr>
        <p:spPr>
          <a:xfrm>
            <a:off x="0" y="571480"/>
            <a:ext cx="1698256" cy="553998"/>
          </a:xfrm>
          <a:prstGeom prst="rect">
            <a:avLst/>
          </a:prstGeom>
          <a:solidFill>
            <a:schemeClr val="bg1"/>
          </a:solidFill>
        </p:spPr>
        <p:txBody>
          <a:bodyPr wrap="square" rtlCol="0">
            <a:spAutoFit/>
          </a:bodyPr>
          <a:lstStyle/>
          <a:p>
            <a:r>
              <a:rPr lang="es-ES" sz="3000" dirty="0" smtClean="0"/>
              <a:t>Prismas.</a:t>
            </a:r>
            <a:endParaRPr lang="es-ES" sz="3000" dirty="0"/>
          </a:p>
        </p:txBody>
      </p:sp>
      <p:sp>
        <p:nvSpPr>
          <p:cNvPr id="8" name="7 CuadroTexto"/>
          <p:cNvSpPr txBox="1"/>
          <p:nvPr/>
        </p:nvSpPr>
        <p:spPr>
          <a:xfrm>
            <a:off x="2071670" y="571480"/>
            <a:ext cx="3059107" cy="646331"/>
          </a:xfrm>
          <a:prstGeom prst="rect">
            <a:avLst/>
          </a:prstGeom>
          <a:noFill/>
        </p:spPr>
        <p:txBody>
          <a:bodyPr wrap="none" rtlCol="0">
            <a:spAutoFit/>
          </a:bodyPr>
          <a:lstStyle/>
          <a:p>
            <a:r>
              <a:rPr lang="es-ES" dirty="0" smtClean="0"/>
              <a:t>Trabajo figuras geométricas</a:t>
            </a:r>
          </a:p>
          <a:p>
            <a:r>
              <a:rPr lang="es-ES" dirty="0" smtClean="0"/>
              <a:t>1. Prismas</a:t>
            </a:r>
            <a:endParaRPr lang="es-ES" dirty="0"/>
          </a:p>
        </p:txBody>
      </p:sp>
      <p:sp>
        <p:nvSpPr>
          <p:cNvPr id="9" name="8 CuadroTexto"/>
          <p:cNvSpPr txBox="1"/>
          <p:nvPr/>
        </p:nvSpPr>
        <p:spPr>
          <a:xfrm>
            <a:off x="2285984" y="1500174"/>
            <a:ext cx="2885726" cy="369332"/>
          </a:xfrm>
          <a:prstGeom prst="rect">
            <a:avLst/>
          </a:prstGeom>
          <a:noFill/>
        </p:spPr>
        <p:txBody>
          <a:bodyPr wrap="none" rtlCol="0">
            <a:spAutoFit/>
          </a:bodyPr>
          <a:lstStyle/>
          <a:p>
            <a:r>
              <a:rPr lang="es-ES" dirty="0" smtClean="0"/>
              <a:t>Autobús urbano de Madrid</a:t>
            </a:r>
            <a:endParaRPr lang="es-ES" dirty="0"/>
          </a:p>
        </p:txBody>
      </p:sp>
      <p:graphicFrame>
        <p:nvGraphicFramePr>
          <p:cNvPr id="10" name="9 Tabla"/>
          <p:cNvGraphicFramePr>
            <a:graphicFrameLocks noGrp="1"/>
          </p:cNvGraphicFramePr>
          <p:nvPr>
            <p:extLst>
              <p:ext uri="{D42A27DB-BD31-4B8C-83A1-F6EECF244321}">
                <p14:modId xmlns:p14="http://schemas.microsoft.com/office/powerpoint/2010/main" val="2799512406"/>
              </p:ext>
            </p:extLst>
          </p:nvPr>
        </p:nvGraphicFramePr>
        <p:xfrm>
          <a:off x="2857488" y="2039248"/>
          <a:ext cx="3363596" cy="741680"/>
        </p:xfrm>
        <a:graphic>
          <a:graphicData uri="http://schemas.openxmlformats.org/drawingml/2006/table">
            <a:tbl>
              <a:tblPr firstRow="1" bandRow="1">
                <a:tableStyleId>{5C22544A-7EE6-4342-B048-85BDC9FD1C3A}</a:tableStyleId>
              </a:tblPr>
              <a:tblGrid>
                <a:gridCol w="803593">
                  <a:extLst>
                    <a:ext uri="{9D8B030D-6E8A-4147-A177-3AD203B41FA5}">
                      <a16:colId xmlns:a16="http://schemas.microsoft.com/office/drawing/2014/main" val="20000"/>
                    </a:ext>
                  </a:extLst>
                </a:gridCol>
                <a:gridCol w="814705">
                  <a:extLst>
                    <a:ext uri="{9D8B030D-6E8A-4147-A177-3AD203B41FA5}">
                      <a16:colId xmlns:a16="http://schemas.microsoft.com/office/drawing/2014/main" val="20001"/>
                    </a:ext>
                  </a:extLst>
                </a:gridCol>
                <a:gridCol w="930593">
                  <a:extLst>
                    <a:ext uri="{9D8B030D-6E8A-4147-A177-3AD203B41FA5}">
                      <a16:colId xmlns:a16="http://schemas.microsoft.com/office/drawing/2014/main" val="20002"/>
                    </a:ext>
                  </a:extLst>
                </a:gridCol>
                <a:gridCol w="814705">
                  <a:extLst>
                    <a:ext uri="{9D8B030D-6E8A-4147-A177-3AD203B41FA5}">
                      <a16:colId xmlns:a16="http://schemas.microsoft.com/office/drawing/2014/main" val="20003"/>
                    </a:ext>
                  </a:extLst>
                </a:gridCol>
              </a:tblGrid>
              <a:tr h="370840">
                <a:tc>
                  <a:txBody>
                    <a:bodyPr/>
                    <a:lstStyle/>
                    <a:p>
                      <a:endParaRPr lang="es-ES" dirty="0"/>
                    </a:p>
                  </a:txBody>
                  <a:tcPr/>
                </a:tc>
                <a:tc>
                  <a:txBody>
                    <a:bodyPr/>
                    <a:lstStyle/>
                    <a:p>
                      <a:r>
                        <a:rPr lang="es-ES" dirty="0" smtClean="0"/>
                        <a:t>Alto</a:t>
                      </a:r>
                      <a:endParaRPr lang="es-ES" dirty="0"/>
                    </a:p>
                  </a:txBody>
                  <a:tcPr/>
                </a:tc>
                <a:tc>
                  <a:txBody>
                    <a:bodyPr/>
                    <a:lstStyle/>
                    <a:p>
                      <a:r>
                        <a:rPr lang="es-ES" dirty="0" smtClean="0"/>
                        <a:t>Ancho</a:t>
                      </a:r>
                      <a:endParaRPr lang="es-ES" dirty="0"/>
                    </a:p>
                  </a:txBody>
                  <a:tcPr/>
                </a:tc>
                <a:tc>
                  <a:txBody>
                    <a:bodyPr/>
                    <a:lstStyle/>
                    <a:p>
                      <a:r>
                        <a:rPr lang="es-ES" dirty="0" smtClean="0"/>
                        <a:t>Largo</a:t>
                      </a:r>
                      <a:endParaRPr lang="es-ES" dirty="0"/>
                    </a:p>
                  </a:txBody>
                  <a:tcPr/>
                </a:tc>
                <a:extLst>
                  <a:ext uri="{0D108BD9-81ED-4DB2-BD59-A6C34878D82A}">
                    <a16:rowId xmlns:a16="http://schemas.microsoft.com/office/drawing/2014/main" val="10000"/>
                  </a:ext>
                </a:extLst>
              </a:tr>
              <a:tr h="370840">
                <a:tc>
                  <a:txBody>
                    <a:bodyPr/>
                    <a:lstStyle/>
                    <a:p>
                      <a:r>
                        <a:rPr lang="es-ES" dirty="0" smtClean="0"/>
                        <a:t>L(cm)</a:t>
                      </a:r>
                      <a:endParaRPr lang="es-ES" dirty="0"/>
                    </a:p>
                  </a:txBody>
                  <a:tcPr/>
                </a:tc>
                <a:tc>
                  <a:txBody>
                    <a:bodyPr/>
                    <a:lstStyle/>
                    <a:p>
                      <a:r>
                        <a:rPr lang="es-ES" dirty="0" smtClean="0"/>
                        <a:t>12589</a:t>
                      </a:r>
                      <a:endParaRPr lang="es-ES" dirty="0"/>
                    </a:p>
                  </a:txBody>
                  <a:tcPr/>
                </a:tc>
                <a:tc>
                  <a:txBody>
                    <a:bodyPr/>
                    <a:lstStyle/>
                    <a:p>
                      <a:r>
                        <a:rPr lang="es-ES" dirty="0" smtClean="0"/>
                        <a:t>125889</a:t>
                      </a:r>
                      <a:endParaRPr lang="es-ES" dirty="0"/>
                    </a:p>
                  </a:txBody>
                  <a:tcPr/>
                </a:tc>
                <a:tc>
                  <a:txBody>
                    <a:bodyPr/>
                    <a:lstStyle/>
                    <a:p>
                      <a:r>
                        <a:rPr lang="es-ES" dirty="0" smtClean="0"/>
                        <a:t>16168</a:t>
                      </a:r>
                      <a:endParaRPr lang="es-ES" dirty="0"/>
                    </a:p>
                  </a:txBody>
                  <a:tcPr/>
                </a:tc>
                <a:extLst>
                  <a:ext uri="{0D108BD9-81ED-4DB2-BD59-A6C34878D82A}">
                    <a16:rowId xmlns:a16="http://schemas.microsoft.com/office/drawing/2014/main" val="10001"/>
                  </a:ext>
                </a:extLst>
              </a:tr>
            </a:tbl>
          </a:graphicData>
        </a:graphic>
      </p:graphicFrame>
      <p:sp>
        <p:nvSpPr>
          <p:cNvPr id="11" name="10 CuadroTexto"/>
          <p:cNvSpPr txBox="1"/>
          <p:nvPr/>
        </p:nvSpPr>
        <p:spPr>
          <a:xfrm>
            <a:off x="2285984" y="2857496"/>
            <a:ext cx="1228221" cy="369332"/>
          </a:xfrm>
          <a:prstGeom prst="rect">
            <a:avLst/>
          </a:prstGeom>
          <a:noFill/>
        </p:spPr>
        <p:txBody>
          <a:bodyPr wrap="none" rtlCol="0">
            <a:spAutoFit/>
          </a:bodyPr>
          <a:lstStyle/>
          <a:p>
            <a:r>
              <a:rPr lang="es-ES" dirty="0" smtClean="0"/>
              <a:t>Desarrollo</a:t>
            </a:r>
            <a:endParaRPr lang="es-ES" dirty="0"/>
          </a:p>
        </p:txBody>
      </p:sp>
      <p:pic>
        <p:nvPicPr>
          <p:cNvPr id="98308" name="Picture 4" descr="http://lh4.ggpht.com/-L2UeQt3AxUM/S46ueRq4b_I/AAAAAAAAChU/JgQbHGAY_R4/prisma%252520cuadrangular.gif?imgmax=6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879028" y="2764652"/>
            <a:ext cx="2035217" cy="2649534"/>
          </a:xfrm>
          <a:prstGeom prst="rect">
            <a:avLst/>
          </a:prstGeom>
          <a:noFill/>
        </p:spPr>
      </p:pic>
      <p:pic>
        <p:nvPicPr>
          <p:cNvPr id="98310" name="Picture 6" descr="http://i.ytimg.com/vi/fFrS5oSFfDM/hqdefaul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6248" y="3571877"/>
            <a:ext cx="1143008" cy="500065"/>
          </a:xfrm>
          <a:prstGeom prst="rect">
            <a:avLst/>
          </a:prstGeom>
          <a:noFill/>
        </p:spPr>
      </p:pic>
      <p:pic>
        <p:nvPicPr>
          <p:cNvPr id="14" name="Picture 6" descr="http://i.ytimg.com/vi/fFrS5oSFfDM/hqdefaul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4286248" y="4500570"/>
            <a:ext cx="1143008" cy="428628"/>
          </a:xfrm>
          <a:prstGeom prst="rect">
            <a:avLst/>
          </a:prstGeom>
          <a:noFill/>
        </p:spPr>
      </p:pic>
      <p:sp>
        <p:nvSpPr>
          <p:cNvPr id="98312" name="AutoShape 8" descr="http://videoduel.ru/videothumbs/7/R2/7NR22JzZ0DU.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98314" name="Picture 10" descr="https://s3.amazonaws.com/launchgram/static/img/RelatedProductImages/call-of-duty-black-ops-2/call-of-duty-black-ops-2-screenshot-zombies-4.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2066" y="714356"/>
            <a:ext cx="1698289" cy="1205291"/>
          </a:xfrm>
          <a:prstGeom prst="rect">
            <a:avLst/>
          </a:prstGeom>
          <a:noFill/>
        </p:spPr>
      </p:pic>
      <p:sp>
        <p:nvSpPr>
          <p:cNvPr id="15" name="14 Rectángulo"/>
          <p:cNvSpPr/>
          <p:nvPr/>
        </p:nvSpPr>
        <p:spPr>
          <a:xfrm>
            <a:off x="357158" y="142852"/>
            <a:ext cx="7200000" cy="36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Rectángulo"/>
          <p:cNvSpPr/>
          <p:nvPr/>
        </p:nvSpPr>
        <p:spPr>
          <a:xfrm>
            <a:off x="357158" y="142852"/>
            <a:ext cx="6480000" cy="36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7" name="Picture 8" descr="G:\Mirabal 1213\_ 3ºEV\2ºESO\Gif\hipno.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98306" name="Picture 2" descr="http://img.desmotivaciones.es/201104/20081020164812folioimagestile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28" y="39243"/>
            <a:ext cx="5929354" cy="6818757"/>
          </a:xfrm>
          <a:prstGeom prst="rect">
            <a:avLst/>
          </a:prstGeom>
          <a:noFill/>
        </p:spPr>
      </p:pic>
      <p:sp>
        <p:nvSpPr>
          <p:cNvPr id="4" name="3 CuadroTexto"/>
          <p:cNvSpPr txBox="1"/>
          <p:nvPr/>
        </p:nvSpPr>
        <p:spPr>
          <a:xfrm>
            <a:off x="1" y="418438"/>
            <a:ext cx="1785918" cy="553998"/>
          </a:xfrm>
          <a:prstGeom prst="rect">
            <a:avLst/>
          </a:prstGeom>
          <a:solidFill>
            <a:schemeClr val="bg1"/>
          </a:solidFill>
        </p:spPr>
        <p:txBody>
          <a:bodyPr wrap="square" rtlCol="0">
            <a:spAutoFit/>
          </a:bodyPr>
          <a:lstStyle/>
          <a:p>
            <a:r>
              <a:rPr lang="es-ES" sz="3000" dirty="0" smtClean="0"/>
              <a:t>Prismas</a:t>
            </a:r>
            <a:endParaRPr lang="es-ES" sz="3000" dirty="0"/>
          </a:p>
        </p:txBody>
      </p:sp>
      <p:sp>
        <p:nvSpPr>
          <p:cNvPr id="8" name="7 CuadroTexto"/>
          <p:cNvSpPr txBox="1"/>
          <p:nvPr/>
        </p:nvSpPr>
        <p:spPr>
          <a:xfrm>
            <a:off x="2071670" y="568091"/>
            <a:ext cx="3059107" cy="646331"/>
          </a:xfrm>
          <a:prstGeom prst="rect">
            <a:avLst/>
          </a:prstGeom>
          <a:noFill/>
        </p:spPr>
        <p:txBody>
          <a:bodyPr wrap="none" rtlCol="0">
            <a:spAutoFit/>
          </a:bodyPr>
          <a:lstStyle/>
          <a:p>
            <a:r>
              <a:rPr lang="es-ES" dirty="0" smtClean="0"/>
              <a:t>Trabajo figuras geométricas</a:t>
            </a:r>
          </a:p>
          <a:p>
            <a:r>
              <a:rPr lang="es-ES" dirty="0" smtClean="0"/>
              <a:t>1. Prismas</a:t>
            </a:r>
            <a:endParaRPr lang="es-ES" dirty="0"/>
          </a:p>
        </p:txBody>
      </p:sp>
      <p:sp>
        <p:nvSpPr>
          <p:cNvPr id="9" name="8 CuadroTexto"/>
          <p:cNvSpPr txBox="1"/>
          <p:nvPr/>
        </p:nvSpPr>
        <p:spPr>
          <a:xfrm>
            <a:off x="2285984" y="1496785"/>
            <a:ext cx="659155" cy="369332"/>
          </a:xfrm>
          <a:prstGeom prst="rect">
            <a:avLst/>
          </a:prstGeom>
          <a:noFill/>
        </p:spPr>
        <p:txBody>
          <a:bodyPr wrap="none" rtlCol="0">
            <a:spAutoFit/>
          </a:bodyPr>
          <a:lstStyle/>
          <a:p>
            <a:r>
              <a:rPr lang="es-ES" dirty="0" smtClean="0"/>
              <a:t>Área</a:t>
            </a:r>
            <a:endParaRPr lang="es-ES" dirty="0"/>
          </a:p>
        </p:txBody>
      </p:sp>
      <p:sp>
        <p:nvSpPr>
          <p:cNvPr id="11" name="10 CuadroTexto"/>
          <p:cNvSpPr txBox="1"/>
          <p:nvPr/>
        </p:nvSpPr>
        <p:spPr>
          <a:xfrm>
            <a:off x="2285984" y="2425479"/>
            <a:ext cx="1069075" cy="369332"/>
          </a:xfrm>
          <a:prstGeom prst="rect">
            <a:avLst/>
          </a:prstGeom>
          <a:noFill/>
        </p:spPr>
        <p:txBody>
          <a:bodyPr wrap="none" rtlCol="0">
            <a:spAutoFit/>
          </a:bodyPr>
          <a:lstStyle/>
          <a:p>
            <a:r>
              <a:rPr lang="es-ES" dirty="0" smtClean="0"/>
              <a:t>Volumen</a:t>
            </a:r>
            <a:endParaRPr lang="es-ES" dirty="0"/>
          </a:p>
        </p:txBody>
      </p:sp>
      <p:sp>
        <p:nvSpPr>
          <p:cNvPr id="98312" name="AutoShape 8" descr="http://videoduel.ru/videothumbs/7/R2/7NR22JzZ0DU.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98314" name="Picture 10" descr="https://s3.amazonaws.com/launchgram/static/img/RelatedProductImages/call-of-duty-black-ops-2/call-of-duty-black-ops-2-screenshot-zombies-4.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2066" y="710967"/>
            <a:ext cx="1698289" cy="1205291"/>
          </a:xfrm>
          <a:prstGeom prst="rect">
            <a:avLst/>
          </a:prstGeom>
          <a:noFill/>
        </p:spPr>
      </p:pic>
      <p:sp>
        <p:nvSpPr>
          <p:cNvPr id="13" name="12 CuadroTexto"/>
          <p:cNvSpPr txBox="1"/>
          <p:nvPr/>
        </p:nvSpPr>
        <p:spPr>
          <a:xfrm>
            <a:off x="2357422" y="3354173"/>
            <a:ext cx="3472425" cy="369332"/>
          </a:xfrm>
          <a:prstGeom prst="rect">
            <a:avLst/>
          </a:prstGeom>
          <a:noFill/>
        </p:spPr>
        <p:txBody>
          <a:bodyPr wrap="none" rtlCol="0">
            <a:spAutoFit/>
          </a:bodyPr>
          <a:lstStyle/>
          <a:p>
            <a:r>
              <a:rPr lang="es-ES" dirty="0" smtClean="0"/>
              <a:t>Cálculo de la masa (o densidad)</a:t>
            </a:r>
            <a:endParaRPr lang="es-ES" dirty="0"/>
          </a:p>
        </p:txBody>
      </p:sp>
      <p:sp>
        <p:nvSpPr>
          <p:cNvPr id="15" name="14 CuadroTexto"/>
          <p:cNvSpPr txBox="1"/>
          <p:nvPr/>
        </p:nvSpPr>
        <p:spPr>
          <a:xfrm>
            <a:off x="2357423" y="4211429"/>
            <a:ext cx="4500594" cy="646331"/>
          </a:xfrm>
          <a:prstGeom prst="rect">
            <a:avLst/>
          </a:prstGeom>
          <a:noFill/>
        </p:spPr>
        <p:txBody>
          <a:bodyPr wrap="square" rtlCol="0">
            <a:spAutoFit/>
          </a:bodyPr>
          <a:lstStyle/>
          <a:p>
            <a:r>
              <a:rPr lang="es-ES" dirty="0" smtClean="0"/>
              <a:t>Cálculo del volumen (en L), y del número de botellas que caben</a:t>
            </a:r>
            <a:endParaRPr lang="es-ES" dirty="0"/>
          </a:p>
        </p:txBody>
      </p:sp>
      <p:sp>
        <p:nvSpPr>
          <p:cNvPr id="14" name="13 Rectángulo"/>
          <p:cNvSpPr/>
          <p:nvPr/>
        </p:nvSpPr>
        <p:spPr>
          <a:xfrm>
            <a:off x="357158" y="142852"/>
            <a:ext cx="7200000" cy="36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Rectángulo"/>
          <p:cNvSpPr/>
          <p:nvPr/>
        </p:nvSpPr>
        <p:spPr>
          <a:xfrm>
            <a:off x="357158" y="142852"/>
            <a:ext cx="7200000" cy="36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7" name="Picture 8" descr="G:\Mirabal 1213\_ 3ºEV\2ºESO\Gif\hipn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
        <p:nvSpPr>
          <p:cNvPr id="18" name="17 CuadroTexto"/>
          <p:cNvSpPr txBox="1"/>
          <p:nvPr/>
        </p:nvSpPr>
        <p:spPr>
          <a:xfrm>
            <a:off x="0" y="3857628"/>
            <a:ext cx="1785918" cy="1323439"/>
          </a:xfrm>
          <a:prstGeom prst="rect">
            <a:avLst/>
          </a:prstGeom>
          <a:solidFill>
            <a:schemeClr val="bg1"/>
          </a:solidFill>
        </p:spPr>
        <p:txBody>
          <a:bodyPr wrap="square" rtlCol="0">
            <a:spAutoFit/>
          </a:bodyPr>
          <a:lstStyle/>
          <a:p>
            <a:r>
              <a:rPr lang="es-ES" sz="2000" dirty="0" smtClean="0"/>
              <a:t>Trabajo A</a:t>
            </a:r>
          </a:p>
          <a:p>
            <a:pPr algn="just"/>
            <a:r>
              <a:rPr lang="es-ES" sz="2000" dirty="0" smtClean="0"/>
              <a:t>Construcción prisma </a:t>
            </a:r>
          </a:p>
          <a:p>
            <a:pPr algn="just"/>
            <a:r>
              <a:rPr lang="es-ES" sz="2000" dirty="0" smtClean="0"/>
              <a:t>1000 cm3</a:t>
            </a:r>
            <a:endParaRPr lang="es-ES" sz="2000" dirty="0"/>
          </a:p>
        </p:txBody>
      </p:sp>
      <p:sp>
        <p:nvSpPr>
          <p:cNvPr id="19" name="18 Rectángulo"/>
          <p:cNvSpPr/>
          <p:nvPr/>
        </p:nvSpPr>
        <p:spPr>
          <a:xfrm>
            <a:off x="7858148" y="0"/>
            <a:ext cx="500066" cy="428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t>
            </a:r>
            <a:endParaRPr lang="es-ES" dirty="0"/>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http://2.bp.blogspot.com/_J2HbnUChDhM/TKTUZZgo2vI/AAAAAAAAArI/lHj3qgyy4Vg/s1600/keop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5794"/>
            <a:ext cx="9164416" cy="6072206"/>
          </a:xfrm>
          <a:prstGeom prst="rect">
            <a:avLst/>
          </a:prstGeom>
          <a:noFill/>
        </p:spPr>
      </p:pic>
      <p:sp>
        <p:nvSpPr>
          <p:cNvPr id="4" name="3 CuadroTexto"/>
          <p:cNvSpPr txBox="1"/>
          <p:nvPr/>
        </p:nvSpPr>
        <p:spPr>
          <a:xfrm>
            <a:off x="642910" y="1000108"/>
            <a:ext cx="2308261" cy="553998"/>
          </a:xfrm>
          <a:prstGeom prst="rect">
            <a:avLst/>
          </a:prstGeom>
          <a:noFill/>
        </p:spPr>
        <p:txBody>
          <a:bodyPr wrap="none" rtlCol="0">
            <a:spAutoFit/>
          </a:bodyPr>
          <a:lstStyle/>
          <a:p>
            <a:r>
              <a:rPr lang="es-ES" sz="3000" dirty="0" smtClean="0">
                <a:solidFill>
                  <a:schemeClr val="bg1"/>
                </a:solidFill>
              </a:rPr>
              <a:t>3. Pirámides</a:t>
            </a:r>
            <a:endParaRPr lang="es-ES" sz="3000" dirty="0">
              <a:solidFill>
                <a:schemeClr val="bg1"/>
              </a:solidFill>
            </a:endParaRPr>
          </a:p>
        </p:txBody>
      </p:sp>
      <p:sp>
        <p:nvSpPr>
          <p:cNvPr id="6" name="5 Rectángulo"/>
          <p:cNvSpPr/>
          <p:nvPr/>
        </p:nvSpPr>
        <p:spPr>
          <a:xfrm>
            <a:off x="357158" y="142852"/>
            <a:ext cx="7920000" cy="360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357158" y="142852"/>
            <a:ext cx="720000" cy="36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1505540" cy="553998"/>
          </a:xfrm>
          <a:prstGeom prst="rect">
            <a:avLst/>
          </a:prstGeom>
          <a:noFill/>
        </p:spPr>
        <p:txBody>
          <a:bodyPr wrap="none" rtlCol="0">
            <a:spAutoFit/>
          </a:bodyPr>
          <a:lstStyle/>
          <a:p>
            <a:r>
              <a:rPr lang="es-ES" sz="3000" dirty="0" smtClean="0"/>
              <a:t>1. Cubo</a:t>
            </a:r>
            <a:endParaRPr lang="es-ES" sz="3000" dirty="0"/>
          </a:p>
        </p:txBody>
      </p:sp>
      <p:sp>
        <p:nvSpPr>
          <p:cNvPr id="6" name="5 Rectángulo"/>
          <p:cNvSpPr/>
          <p:nvPr/>
        </p:nvSpPr>
        <p:spPr>
          <a:xfrm>
            <a:off x="357158" y="142852"/>
            <a:ext cx="6480000" cy="36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357158" y="142852"/>
            <a:ext cx="7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3010" name="Picture 2" descr="http://1.bp.blogspot.com/_RdyW7eko0jo/S8uCBi_BU3I/AAAAAAAADko/MAaMBRvVyPw/s1600/CUBO-HEXAEDRO-1-19410-MG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158" y="3286124"/>
            <a:ext cx="2240555" cy="2143140"/>
          </a:xfrm>
          <a:prstGeom prst="rect">
            <a:avLst/>
          </a:prstGeom>
          <a:noFill/>
        </p:spPr>
      </p:pic>
      <p:pic>
        <p:nvPicPr>
          <p:cNvPr id="43013" name="Picture 5" descr="G:\Mirabal 1213\_ 3ºEV\2ºESO\Gif\Desarrollo cub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52750" y="666774"/>
            <a:ext cx="6191250" cy="6191250"/>
          </a:xfrm>
          <a:prstGeom prst="rect">
            <a:avLst/>
          </a:prstGeom>
          <a:noFill/>
        </p:spPr>
      </p:pic>
      <p:pic>
        <p:nvPicPr>
          <p:cNvPr id="8" name="Picture 8" descr="G:\Mirabal 1213\_ 3ºEV\2ºESO\Gif\hipn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2308261" cy="553998"/>
          </a:xfrm>
          <a:prstGeom prst="rect">
            <a:avLst/>
          </a:prstGeom>
          <a:noFill/>
        </p:spPr>
        <p:txBody>
          <a:bodyPr wrap="none" rtlCol="0">
            <a:spAutoFit/>
          </a:bodyPr>
          <a:lstStyle/>
          <a:p>
            <a:r>
              <a:rPr lang="es-ES" sz="3000" dirty="0" smtClean="0"/>
              <a:t>3. Pirámides</a:t>
            </a:r>
            <a:endParaRPr lang="es-ES" sz="3000" dirty="0"/>
          </a:p>
        </p:txBody>
      </p:sp>
      <p:pic>
        <p:nvPicPr>
          <p:cNvPr id="8" name="Picture 2" descr="http://tafife.pt/formacao/terra/7/images/mapa-mundi-mapa-mundo.gif"/>
          <p:cNvPicPr>
            <a:picLocks noChangeAspect="1" noChangeArrowheads="1"/>
          </p:cNvPicPr>
          <p:nvPr/>
        </p:nvPicPr>
        <p:blipFill>
          <a:blip r:embed="rId2" cstate="print">
            <a:extLst>
              <a:ext uri="{28A0092B-C50C-407E-A947-70E740481C1C}">
                <a14:useLocalDpi xmlns:a14="http://schemas.microsoft.com/office/drawing/2010/main" val="0"/>
              </a:ext>
            </a:extLst>
          </a:blip>
          <a:srcRect l="12357" t="26191" r="32807" b="16666"/>
          <a:stretch>
            <a:fillRect/>
          </a:stretch>
        </p:blipFill>
        <p:spPr bwMode="auto">
          <a:xfrm>
            <a:off x="357158" y="1571612"/>
            <a:ext cx="7858180" cy="5312572"/>
          </a:xfrm>
          <a:prstGeom prst="rect">
            <a:avLst/>
          </a:prstGeom>
          <a:noFill/>
        </p:spPr>
      </p:pic>
      <p:pic>
        <p:nvPicPr>
          <p:cNvPr id="90116" name="Picture 4" descr="http://upload.wikimedia.org/wikipedia/commons/thumb/a/af/All_Gizah_Pyramids.jpg/250px-All_Gizah_Pyrami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826" y="3643314"/>
            <a:ext cx="2381250" cy="1581151"/>
          </a:xfrm>
          <a:prstGeom prst="rect">
            <a:avLst/>
          </a:prstGeom>
          <a:noFill/>
          <a:ln w="38100">
            <a:solidFill>
              <a:srgbClr val="FF0000"/>
            </a:solidFill>
          </a:ln>
        </p:spPr>
      </p:pic>
      <p:cxnSp>
        <p:nvCxnSpPr>
          <p:cNvPr id="10" name="9 Conector recto"/>
          <p:cNvCxnSpPr/>
          <p:nvPr/>
        </p:nvCxnSpPr>
        <p:spPr>
          <a:xfrm rot="16200000" flipH="1">
            <a:off x="5357818" y="4071942"/>
            <a:ext cx="2214578" cy="714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a:off x="6429388" y="3000372"/>
            <a:ext cx="2428892" cy="6429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90118" name="Picture 6" descr="http://upload.wikimedia.org/wikipedia/commons/thumb/8/8d/El_Castillo_Stitch_2008_Edit_1.jpg/250px-El_Castillo_Stitch_2008_Edit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36" y="2071678"/>
            <a:ext cx="2381250" cy="1524001"/>
          </a:xfrm>
          <a:prstGeom prst="rect">
            <a:avLst/>
          </a:prstGeom>
          <a:noFill/>
          <a:ln w="38100">
            <a:solidFill>
              <a:srgbClr val="FF0000"/>
            </a:solidFill>
          </a:ln>
        </p:spPr>
      </p:pic>
      <p:cxnSp>
        <p:nvCxnSpPr>
          <p:cNvPr id="15" name="14 Conector recto"/>
          <p:cNvCxnSpPr/>
          <p:nvPr/>
        </p:nvCxnSpPr>
        <p:spPr>
          <a:xfrm>
            <a:off x="1142976" y="3071810"/>
            <a:ext cx="1428760" cy="5715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flipV="1">
            <a:off x="1142976" y="2071678"/>
            <a:ext cx="1428760" cy="10001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11 Rectángulo"/>
          <p:cNvSpPr/>
          <p:nvPr/>
        </p:nvSpPr>
        <p:spPr>
          <a:xfrm>
            <a:off x="357158" y="142852"/>
            <a:ext cx="7920000" cy="360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Rectángulo"/>
          <p:cNvSpPr/>
          <p:nvPr/>
        </p:nvSpPr>
        <p:spPr>
          <a:xfrm>
            <a:off x="357158" y="142852"/>
            <a:ext cx="1440000" cy="36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Picture 8" descr="G:\Mirabal 1213\_ 3ºEV\2ºESO\Gif\hipn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3857620" y="857256"/>
            <a:ext cx="5286380" cy="21431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 name="3 CuadroTexto"/>
          <p:cNvSpPr txBox="1"/>
          <p:nvPr/>
        </p:nvSpPr>
        <p:spPr>
          <a:xfrm>
            <a:off x="642910" y="1000108"/>
            <a:ext cx="2308261" cy="553998"/>
          </a:xfrm>
          <a:prstGeom prst="rect">
            <a:avLst/>
          </a:prstGeom>
          <a:noFill/>
        </p:spPr>
        <p:txBody>
          <a:bodyPr wrap="none" rtlCol="0">
            <a:spAutoFit/>
          </a:bodyPr>
          <a:lstStyle/>
          <a:p>
            <a:r>
              <a:rPr lang="es-ES" sz="3000" dirty="0" smtClean="0"/>
              <a:t>3. Pirámides</a:t>
            </a:r>
            <a:endParaRPr lang="es-ES" sz="3000" dirty="0"/>
          </a:p>
        </p:txBody>
      </p:sp>
      <p:sp>
        <p:nvSpPr>
          <p:cNvPr id="12" name="11 CuadroTexto"/>
          <p:cNvSpPr txBox="1"/>
          <p:nvPr/>
        </p:nvSpPr>
        <p:spPr>
          <a:xfrm>
            <a:off x="357158" y="2286838"/>
            <a:ext cx="8786842" cy="1785104"/>
          </a:xfrm>
          <a:prstGeom prst="rect">
            <a:avLst/>
          </a:prstGeom>
          <a:solidFill>
            <a:schemeClr val="accent1">
              <a:lumMod val="20000"/>
              <a:lumOff val="80000"/>
            </a:schemeClr>
          </a:solidFill>
        </p:spPr>
        <p:txBody>
          <a:bodyPr wrap="square" rtlCol="0">
            <a:spAutoFit/>
          </a:bodyPr>
          <a:lstStyle/>
          <a:p>
            <a:r>
              <a:rPr lang="es-ES" sz="2200" dirty="0" smtClean="0"/>
              <a:t>Características</a:t>
            </a:r>
          </a:p>
          <a:p>
            <a:pPr lvl="1">
              <a:buFontTx/>
              <a:buChar char="-"/>
            </a:pPr>
            <a:r>
              <a:rPr lang="es-ES" sz="2200" u="sng" dirty="0" smtClean="0"/>
              <a:t>Una</a:t>
            </a:r>
            <a:r>
              <a:rPr lang="es-ES" sz="2200" dirty="0" smtClean="0"/>
              <a:t> base (polígono)</a:t>
            </a:r>
          </a:p>
          <a:p>
            <a:pPr lvl="1">
              <a:buFontTx/>
              <a:buChar char="-"/>
            </a:pPr>
            <a:r>
              <a:rPr lang="es-ES" sz="2200" dirty="0" smtClean="0"/>
              <a:t>Varios </a:t>
            </a:r>
            <a:r>
              <a:rPr lang="es-ES" sz="2200" u="sng" dirty="0" smtClean="0"/>
              <a:t>triángulos </a:t>
            </a:r>
            <a:r>
              <a:rPr lang="es-ES" sz="2200" dirty="0" smtClean="0"/>
              <a:t>laterales (si la pirámide es regular, isósceles)</a:t>
            </a:r>
          </a:p>
          <a:p>
            <a:pPr lvl="1">
              <a:buFontTx/>
              <a:buChar char="-"/>
            </a:pPr>
            <a:r>
              <a:rPr lang="es-ES" sz="2200" dirty="0" smtClean="0"/>
              <a:t>Altura: distancia entre la bases y </a:t>
            </a:r>
            <a:r>
              <a:rPr lang="es-ES" sz="2200" u="sng" dirty="0" smtClean="0"/>
              <a:t>el</a:t>
            </a:r>
            <a:r>
              <a:rPr lang="es-ES" sz="2200" dirty="0" smtClean="0"/>
              <a:t> vértice</a:t>
            </a:r>
          </a:p>
          <a:p>
            <a:pPr lvl="1">
              <a:buFontTx/>
              <a:buChar char="-"/>
            </a:pPr>
            <a:r>
              <a:rPr lang="es-ES" sz="2200" u="sng" dirty="0" smtClean="0"/>
              <a:t>Apotema</a:t>
            </a:r>
            <a:r>
              <a:rPr lang="es-ES" sz="2200" dirty="0" smtClean="0"/>
              <a:t>: altura </a:t>
            </a:r>
            <a:r>
              <a:rPr lang="es-ES" sz="2200" u="sng" dirty="0" smtClean="0"/>
              <a:t>lateral</a:t>
            </a:r>
            <a:r>
              <a:rPr lang="es-ES" sz="2200" dirty="0" smtClean="0"/>
              <a:t>: altura de los triángulos laterales</a:t>
            </a:r>
          </a:p>
        </p:txBody>
      </p:sp>
      <p:pic>
        <p:nvPicPr>
          <p:cNvPr id="91138" name="Picture 2" descr="http://galeon.hispavista.com/mariix/img/piramid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888" y="4143380"/>
            <a:ext cx="3654607" cy="2714620"/>
          </a:xfrm>
          <a:prstGeom prst="rect">
            <a:avLst/>
          </a:prstGeom>
          <a:noFill/>
        </p:spPr>
      </p:pic>
      <p:sp>
        <p:nvSpPr>
          <p:cNvPr id="7" name="6 Rectángulo"/>
          <p:cNvSpPr/>
          <p:nvPr/>
        </p:nvSpPr>
        <p:spPr>
          <a:xfrm>
            <a:off x="357158" y="142852"/>
            <a:ext cx="7920000" cy="360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p:cNvSpPr/>
          <p:nvPr/>
        </p:nvSpPr>
        <p:spPr>
          <a:xfrm>
            <a:off x="357158" y="142852"/>
            <a:ext cx="2160000" cy="36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Picture 8" descr="G:\Mirabal 1213\_ 3ºEV\2ºESO\Gif\hipn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
        <p:nvSpPr>
          <p:cNvPr id="3" name="Rectángulo 2"/>
          <p:cNvSpPr/>
          <p:nvPr/>
        </p:nvSpPr>
        <p:spPr>
          <a:xfrm>
            <a:off x="979958" y="2636912"/>
            <a:ext cx="567706" cy="346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1140" name="Picture 4" descr="http://geojuegos12.wikispaces.com/file/view/piramide.gif/343115306/piramid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6" y="899946"/>
            <a:ext cx="5181594" cy="2100426"/>
          </a:xfrm>
          <a:prstGeom prst="rect">
            <a:avLst/>
          </a:prstGeom>
          <a:noFill/>
        </p:spPr>
      </p:pic>
      <p:sp>
        <p:nvSpPr>
          <p:cNvPr id="14" name="Rectángulo 13"/>
          <p:cNvSpPr/>
          <p:nvPr/>
        </p:nvSpPr>
        <p:spPr>
          <a:xfrm>
            <a:off x="1793656" y="3006002"/>
            <a:ext cx="1266176" cy="346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p:cNvSpPr/>
          <p:nvPr/>
        </p:nvSpPr>
        <p:spPr>
          <a:xfrm>
            <a:off x="7556369" y="3043062"/>
            <a:ext cx="1120087" cy="346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p:cNvSpPr/>
          <p:nvPr/>
        </p:nvSpPr>
        <p:spPr>
          <a:xfrm>
            <a:off x="5220072" y="3386328"/>
            <a:ext cx="1296144" cy="258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p:cNvSpPr/>
          <p:nvPr/>
        </p:nvSpPr>
        <p:spPr>
          <a:xfrm>
            <a:off x="4102507" y="3721197"/>
            <a:ext cx="829533" cy="346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4"/>
                                        </p:tgtEl>
                                        <p:attrNameLst>
                                          <p:attrName>ppt_x</p:attrName>
                                        </p:attrNameLst>
                                      </p:cBhvr>
                                      <p:tavLst>
                                        <p:tav tm="0">
                                          <p:val>
                                            <p:strVal val="ppt_x"/>
                                          </p:val>
                                        </p:tav>
                                        <p:tav tm="100000">
                                          <p:val>
                                            <p:strVal val="ppt_x"/>
                                          </p:val>
                                        </p:tav>
                                      </p:tavLst>
                                    </p:anim>
                                    <p:anim calcmode="lin" valueType="num">
                                      <p:cBhvr additive="base">
                                        <p:cTn id="13" dur="500"/>
                                        <p:tgtEl>
                                          <p:spTgt spid="14"/>
                                        </p:tgtEl>
                                        <p:attrNameLst>
                                          <p:attrName>ppt_y</p:attrName>
                                        </p:attrNameLst>
                                      </p:cBhvr>
                                      <p:tavLst>
                                        <p:tav tm="0">
                                          <p:val>
                                            <p:strVal val="ppt_y"/>
                                          </p:val>
                                        </p:tav>
                                        <p:tav tm="100000">
                                          <p:val>
                                            <p:strVal val="1+ppt_h/2"/>
                                          </p:val>
                                        </p:tav>
                                      </p:tavLst>
                                    </p:anim>
                                    <p:set>
                                      <p:cBhvr>
                                        <p:cTn id="14" dur="1" fill="hold">
                                          <p:stCondLst>
                                            <p:cond delay="499"/>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5"/>
                                        </p:tgtEl>
                                        <p:attrNameLst>
                                          <p:attrName>ppt_x</p:attrName>
                                        </p:attrNameLst>
                                      </p:cBhvr>
                                      <p:tavLst>
                                        <p:tav tm="0">
                                          <p:val>
                                            <p:strVal val="ppt_x"/>
                                          </p:val>
                                        </p:tav>
                                        <p:tav tm="100000">
                                          <p:val>
                                            <p:strVal val="ppt_x"/>
                                          </p:val>
                                        </p:tav>
                                      </p:tavLst>
                                    </p:anim>
                                    <p:anim calcmode="lin" valueType="num">
                                      <p:cBhvr additive="base">
                                        <p:cTn id="19" dur="500"/>
                                        <p:tgtEl>
                                          <p:spTgt spid="15"/>
                                        </p:tgtEl>
                                        <p:attrNameLst>
                                          <p:attrName>ppt_y</p:attrName>
                                        </p:attrNameLst>
                                      </p:cBhvr>
                                      <p:tavLst>
                                        <p:tav tm="0">
                                          <p:val>
                                            <p:strVal val="ppt_y"/>
                                          </p:val>
                                        </p:tav>
                                        <p:tav tm="100000">
                                          <p:val>
                                            <p:strVal val="1+ppt_h/2"/>
                                          </p:val>
                                        </p:tav>
                                      </p:tavLst>
                                    </p:anim>
                                    <p:set>
                                      <p:cBhvr>
                                        <p:cTn id="20" dur="1" fill="hold">
                                          <p:stCondLst>
                                            <p:cond delay="499"/>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6"/>
                                        </p:tgtEl>
                                        <p:attrNameLst>
                                          <p:attrName>ppt_x</p:attrName>
                                        </p:attrNameLst>
                                      </p:cBhvr>
                                      <p:tavLst>
                                        <p:tav tm="0">
                                          <p:val>
                                            <p:strVal val="ppt_x"/>
                                          </p:val>
                                        </p:tav>
                                        <p:tav tm="100000">
                                          <p:val>
                                            <p:strVal val="ppt_x"/>
                                          </p:val>
                                        </p:tav>
                                      </p:tavLst>
                                    </p:anim>
                                    <p:anim calcmode="lin" valueType="num">
                                      <p:cBhvr additive="base">
                                        <p:cTn id="25" dur="500"/>
                                        <p:tgtEl>
                                          <p:spTgt spid="16"/>
                                        </p:tgtEl>
                                        <p:attrNameLst>
                                          <p:attrName>ppt_y</p:attrName>
                                        </p:attrNameLst>
                                      </p:cBhvr>
                                      <p:tavLst>
                                        <p:tav tm="0">
                                          <p:val>
                                            <p:strVal val="ppt_y"/>
                                          </p:val>
                                        </p:tav>
                                        <p:tav tm="100000">
                                          <p:val>
                                            <p:strVal val="1+ppt_h/2"/>
                                          </p:val>
                                        </p:tav>
                                      </p:tavLst>
                                    </p:anim>
                                    <p:set>
                                      <p:cBhvr>
                                        <p:cTn id="26" dur="1" fill="hold">
                                          <p:stCondLst>
                                            <p:cond delay="499"/>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7"/>
                                        </p:tgtEl>
                                        <p:attrNameLst>
                                          <p:attrName>ppt_x</p:attrName>
                                        </p:attrNameLst>
                                      </p:cBhvr>
                                      <p:tavLst>
                                        <p:tav tm="0">
                                          <p:val>
                                            <p:strVal val="ppt_x"/>
                                          </p:val>
                                        </p:tav>
                                        <p:tav tm="100000">
                                          <p:val>
                                            <p:strVal val="ppt_x"/>
                                          </p:val>
                                        </p:tav>
                                      </p:tavLst>
                                    </p:anim>
                                    <p:anim calcmode="lin" valueType="num">
                                      <p:cBhvr additive="base">
                                        <p:cTn id="31" dur="500"/>
                                        <p:tgtEl>
                                          <p:spTgt spid="17"/>
                                        </p:tgtEl>
                                        <p:attrNameLst>
                                          <p:attrName>ppt_y</p:attrName>
                                        </p:attrNameLst>
                                      </p:cBhvr>
                                      <p:tavLst>
                                        <p:tav tm="0">
                                          <p:val>
                                            <p:strVal val="ppt_y"/>
                                          </p:val>
                                        </p:tav>
                                        <p:tav tm="100000">
                                          <p:val>
                                            <p:strVal val="1+ppt_h/2"/>
                                          </p:val>
                                        </p:tav>
                                      </p:tavLst>
                                    </p:anim>
                                    <p:set>
                                      <p:cBhvr>
                                        <p:cTn id="32" dur="1" fill="hold">
                                          <p:stCondLst>
                                            <p:cond delay="499"/>
                                          </p:stCondLst>
                                        </p:cTn>
                                        <p:tgtEl>
                                          <p:spTgt spid="17"/>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4307205" cy="553998"/>
          </a:xfrm>
          <a:prstGeom prst="rect">
            <a:avLst/>
          </a:prstGeom>
          <a:noFill/>
        </p:spPr>
        <p:txBody>
          <a:bodyPr wrap="none" rtlCol="0">
            <a:spAutoFit/>
          </a:bodyPr>
          <a:lstStyle/>
          <a:p>
            <a:r>
              <a:rPr lang="es-ES" sz="3000" dirty="0" smtClean="0"/>
              <a:t>3. Pirámides. Desarrollo</a:t>
            </a:r>
            <a:endParaRPr lang="es-ES" sz="3000" dirty="0"/>
          </a:p>
        </p:txBody>
      </p:sp>
      <p:pic>
        <p:nvPicPr>
          <p:cNvPr id="92162" name="Picture 2" descr="http://www.multinivel.eu/wp-content/uploads/piramide-cuadrangula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282" y="2143116"/>
            <a:ext cx="3621698" cy="4714884"/>
          </a:xfrm>
          <a:prstGeom prst="rect">
            <a:avLst/>
          </a:prstGeom>
          <a:noFill/>
        </p:spPr>
      </p:pic>
      <mc:AlternateContent xmlns:mc="http://schemas.openxmlformats.org/markup-compatibility/2006">
        <mc:Choice xmlns:a14="http://schemas.microsoft.com/office/drawing/2010/main" Requires="a14">
          <p:sp>
            <p:nvSpPr>
              <p:cNvPr id="8" name="7 CuadroTexto"/>
              <p:cNvSpPr txBox="1"/>
              <p:nvPr/>
            </p:nvSpPr>
            <p:spPr>
              <a:xfrm>
                <a:off x="4500562" y="2001086"/>
                <a:ext cx="4357686" cy="3745256"/>
              </a:xfrm>
              <a:prstGeom prst="rect">
                <a:avLst/>
              </a:prstGeom>
              <a:solidFill>
                <a:schemeClr val="accent1">
                  <a:lumMod val="20000"/>
                  <a:lumOff val="80000"/>
                </a:schemeClr>
              </a:solidFill>
            </p:spPr>
            <p:txBody>
              <a:bodyPr wrap="square" rtlCol="0">
                <a:spAutoFit/>
              </a:bodyPr>
              <a:lstStyle/>
              <a:p>
                <a:r>
                  <a:rPr lang="es-ES" sz="2200" dirty="0" smtClean="0"/>
                  <a:t>¿Área base?</a:t>
                </a:r>
              </a:p>
              <a:p>
                <a:pPr/>
                <a14:m>
                  <m:oMathPara xmlns:m="http://schemas.openxmlformats.org/officeDocument/2006/math">
                    <m:oMathParaPr>
                      <m:jc m:val="centerGroup"/>
                    </m:oMathParaPr>
                    <m:oMath xmlns:m="http://schemas.openxmlformats.org/officeDocument/2006/math">
                      <m:sSub>
                        <m:sSubPr>
                          <m:ctrlPr>
                            <a:rPr lang="es-ES" sz="1500" b="0" i="1" smtClean="0">
                              <a:latin typeface="Cambria Math" panose="02040503050406030204" pitchFamily="18" charset="0"/>
                            </a:rPr>
                          </m:ctrlPr>
                        </m:sSubPr>
                        <m:e>
                          <m:r>
                            <a:rPr lang="es-ES" sz="1500" b="0" i="1" smtClean="0">
                              <a:latin typeface="Cambria Math" panose="02040503050406030204" pitchFamily="18" charset="0"/>
                            </a:rPr>
                            <m:t>𝐴</m:t>
                          </m:r>
                        </m:e>
                        <m:sub>
                          <m:r>
                            <a:rPr lang="es-ES" sz="1500" b="0" i="1" smtClean="0">
                              <a:latin typeface="Cambria Math" panose="02040503050406030204" pitchFamily="18" charset="0"/>
                            </a:rPr>
                            <m:t>𝑏𝑎𝑠𝑒</m:t>
                          </m:r>
                        </m:sub>
                      </m:sSub>
                      <m:r>
                        <a:rPr lang="es-ES" sz="1500" b="0" i="1" smtClean="0">
                          <a:latin typeface="Cambria Math" panose="02040503050406030204" pitchFamily="18" charset="0"/>
                        </a:rPr>
                        <m:t>=</m:t>
                      </m:r>
                      <m:sSup>
                        <m:sSupPr>
                          <m:ctrlPr>
                            <a:rPr lang="es-ES" sz="1500" b="0" i="1" smtClean="0">
                              <a:latin typeface="Cambria Math" panose="02040503050406030204" pitchFamily="18" charset="0"/>
                            </a:rPr>
                          </m:ctrlPr>
                        </m:sSupPr>
                        <m:e>
                          <m:r>
                            <a:rPr lang="es-ES" sz="1500" b="0" i="1" smtClean="0">
                              <a:latin typeface="Cambria Math" panose="02040503050406030204" pitchFamily="18" charset="0"/>
                            </a:rPr>
                            <m:t>10</m:t>
                          </m:r>
                        </m:e>
                        <m:sup>
                          <m:r>
                            <a:rPr lang="es-ES" sz="1500" b="0" i="1" smtClean="0">
                              <a:latin typeface="Cambria Math" panose="02040503050406030204" pitchFamily="18" charset="0"/>
                            </a:rPr>
                            <m:t>2</m:t>
                          </m:r>
                        </m:sup>
                      </m:sSup>
                      <m:r>
                        <a:rPr lang="es-ES" sz="1500" b="0" i="1" smtClean="0">
                          <a:latin typeface="Cambria Math" panose="02040503050406030204" pitchFamily="18" charset="0"/>
                        </a:rPr>
                        <m:t>=100 </m:t>
                      </m:r>
                      <m:sSup>
                        <m:sSupPr>
                          <m:ctrlPr>
                            <a:rPr lang="es-ES" sz="1500" b="0" i="1" smtClean="0">
                              <a:latin typeface="Cambria Math" panose="02040503050406030204" pitchFamily="18" charset="0"/>
                            </a:rPr>
                          </m:ctrlPr>
                        </m:sSupPr>
                        <m:e>
                          <m:r>
                            <a:rPr lang="es-ES" sz="1500" b="0" i="1" smtClean="0">
                              <a:latin typeface="Cambria Math" panose="02040503050406030204" pitchFamily="18" charset="0"/>
                            </a:rPr>
                            <m:t>𝑚</m:t>
                          </m:r>
                        </m:e>
                        <m:sup>
                          <m:r>
                            <a:rPr lang="es-ES" sz="1500" b="0" i="1" smtClean="0">
                              <a:latin typeface="Cambria Math" panose="02040503050406030204" pitchFamily="18" charset="0"/>
                            </a:rPr>
                            <m:t>2</m:t>
                          </m:r>
                        </m:sup>
                      </m:sSup>
                    </m:oMath>
                  </m:oMathPara>
                </a14:m>
                <a:endParaRPr lang="es-ES" sz="1500" dirty="0" smtClean="0"/>
              </a:p>
              <a:p>
                <a:endParaRPr lang="es-ES" sz="2200" dirty="0" smtClean="0"/>
              </a:p>
              <a:p>
                <a:r>
                  <a:rPr lang="es-ES" sz="2200" dirty="0" smtClean="0"/>
                  <a:t>¿Área lateral?</a:t>
                </a:r>
              </a:p>
              <a:p>
                <a:r>
                  <a:rPr lang="es-ES" sz="1500" dirty="0" smtClean="0"/>
                  <a:t>Triángulos isósceles: Pitágoras</a:t>
                </a:r>
              </a:p>
              <a:p>
                <a:endParaRPr lang="es-ES" sz="150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p>
                        <m:sSupPr>
                          <m:ctrlPr>
                            <a:rPr lang="es-ES" sz="1500" b="0" i="1" smtClean="0">
                              <a:latin typeface="Cambria Math" panose="02040503050406030204" pitchFamily="18" charset="0"/>
                            </a:rPr>
                          </m:ctrlPr>
                        </m:sSupPr>
                        <m:e>
                          <m:r>
                            <a:rPr lang="es-ES" sz="1500" b="0" i="1" smtClean="0">
                              <a:latin typeface="Cambria Math" panose="02040503050406030204" pitchFamily="18" charset="0"/>
                            </a:rPr>
                            <m:t>13</m:t>
                          </m:r>
                        </m:e>
                        <m:sup>
                          <m:r>
                            <a:rPr lang="es-ES" sz="1500" b="0" i="1" smtClean="0">
                              <a:latin typeface="Cambria Math" panose="02040503050406030204" pitchFamily="18" charset="0"/>
                            </a:rPr>
                            <m:t>2</m:t>
                          </m:r>
                        </m:sup>
                      </m:sSup>
                      <m:r>
                        <a:rPr lang="es-ES" sz="1500" b="0" i="1" smtClean="0">
                          <a:latin typeface="Cambria Math" panose="02040503050406030204" pitchFamily="18" charset="0"/>
                        </a:rPr>
                        <m:t>=</m:t>
                      </m:r>
                      <m:sSup>
                        <m:sSupPr>
                          <m:ctrlPr>
                            <a:rPr lang="es-ES" sz="1500" b="0" i="1" smtClean="0">
                              <a:latin typeface="Cambria Math" panose="02040503050406030204" pitchFamily="18" charset="0"/>
                            </a:rPr>
                          </m:ctrlPr>
                        </m:sSupPr>
                        <m:e>
                          <m:r>
                            <a:rPr lang="es-ES" sz="1500" b="0" i="1" smtClean="0">
                              <a:latin typeface="Cambria Math" panose="02040503050406030204" pitchFamily="18" charset="0"/>
                            </a:rPr>
                            <m:t>5</m:t>
                          </m:r>
                        </m:e>
                        <m:sup>
                          <m:r>
                            <a:rPr lang="es-ES" sz="1500" b="0" i="1" smtClean="0">
                              <a:latin typeface="Cambria Math" panose="02040503050406030204" pitchFamily="18" charset="0"/>
                            </a:rPr>
                            <m:t>2</m:t>
                          </m:r>
                        </m:sup>
                      </m:sSup>
                      <m:r>
                        <a:rPr lang="es-ES" sz="1500" b="0" i="1" smtClean="0">
                          <a:latin typeface="Cambria Math" panose="02040503050406030204" pitchFamily="18" charset="0"/>
                        </a:rPr>
                        <m:t>+</m:t>
                      </m:r>
                      <m:sSup>
                        <m:sSupPr>
                          <m:ctrlPr>
                            <a:rPr lang="es-ES" sz="1500" b="0" i="1" smtClean="0">
                              <a:latin typeface="Cambria Math" panose="02040503050406030204" pitchFamily="18" charset="0"/>
                            </a:rPr>
                          </m:ctrlPr>
                        </m:sSupPr>
                        <m:e>
                          <m:r>
                            <a:rPr lang="es-ES" sz="1500" b="0" i="1" smtClean="0">
                              <a:latin typeface="Cambria Math" panose="02040503050406030204" pitchFamily="18" charset="0"/>
                            </a:rPr>
                            <m:t>𝑥</m:t>
                          </m:r>
                        </m:e>
                        <m:sup>
                          <m:r>
                            <a:rPr lang="es-ES" sz="1500" b="0" i="1" smtClean="0">
                              <a:latin typeface="Cambria Math" panose="02040503050406030204" pitchFamily="18" charset="0"/>
                            </a:rPr>
                            <m:t>2</m:t>
                          </m:r>
                        </m:sup>
                      </m:sSup>
                      <m:r>
                        <a:rPr lang="es-ES" sz="1500" b="0" i="1" smtClean="0">
                          <a:latin typeface="Cambria Math" panose="02040503050406030204" pitchFamily="18" charset="0"/>
                        </a:rPr>
                        <m:t>⇒…⇒</m:t>
                      </m:r>
                      <m:r>
                        <a:rPr lang="es-ES" sz="1500" b="0" i="1" smtClean="0">
                          <a:latin typeface="Cambria Math" panose="02040503050406030204" pitchFamily="18" charset="0"/>
                        </a:rPr>
                        <m:t>𝑥</m:t>
                      </m:r>
                      <m:r>
                        <a:rPr lang="es-ES" sz="1500" b="0" i="1" smtClean="0">
                          <a:latin typeface="Cambria Math" panose="02040503050406030204" pitchFamily="18" charset="0"/>
                        </a:rPr>
                        <m:t>=12 </m:t>
                      </m:r>
                      <m:r>
                        <a:rPr lang="es-ES" sz="1500" b="0" i="1" smtClean="0">
                          <a:latin typeface="Cambria Math" panose="02040503050406030204" pitchFamily="18" charset="0"/>
                        </a:rPr>
                        <m:t>𝑐𝑚</m:t>
                      </m:r>
                    </m:oMath>
                  </m:oMathPara>
                </a14:m>
                <a:endParaRPr lang="es-ES" sz="1500" dirty="0" smtClean="0"/>
              </a:p>
              <a:p>
                <a:r>
                  <a:rPr lang="es-ES" sz="1500" dirty="0" smtClean="0"/>
                  <a:t>Son 4:</a:t>
                </a:r>
              </a:p>
              <a:p>
                <a:pPr/>
                <a14:m>
                  <m:oMathPara xmlns:m="http://schemas.openxmlformats.org/officeDocument/2006/math">
                    <m:oMathParaPr>
                      <m:jc m:val="centerGroup"/>
                    </m:oMathParaPr>
                    <m:oMath xmlns:m="http://schemas.openxmlformats.org/officeDocument/2006/math">
                      <m:sSub>
                        <m:sSubPr>
                          <m:ctrlPr>
                            <a:rPr lang="es-ES" sz="1500" b="0" i="1" smtClean="0">
                              <a:latin typeface="Cambria Math" panose="02040503050406030204" pitchFamily="18" charset="0"/>
                            </a:rPr>
                          </m:ctrlPr>
                        </m:sSubPr>
                        <m:e>
                          <m:r>
                            <a:rPr lang="es-ES" sz="1500" b="0" i="1" smtClean="0">
                              <a:latin typeface="Cambria Math" panose="02040503050406030204" pitchFamily="18" charset="0"/>
                            </a:rPr>
                            <m:t>𝐴</m:t>
                          </m:r>
                        </m:e>
                        <m:sub>
                          <m:r>
                            <a:rPr lang="es-ES" sz="1500" b="0" i="1" smtClean="0">
                              <a:latin typeface="Cambria Math" panose="02040503050406030204" pitchFamily="18" charset="0"/>
                            </a:rPr>
                            <m:t>𝑙𝑎𝑡𝑒𝑟𝑎𝑙</m:t>
                          </m:r>
                        </m:sub>
                      </m:sSub>
                      <m:r>
                        <a:rPr lang="es-ES" sz="1500" b="0" i="1" smtClean="0">
                          <a:latin typeface="Cambria Math" panose="02040503050406030204" pitchFamily="18" charset="0"/>
                        </a:rPr>
                        <m:t>=4·</m:t>
                      </m:r>
                      <m:f>
                        <m:fPr>
                          <m:ctrlPr>
                            <a:rPr lang="es-ES" sz="1500" b="0" i="1" smtClean="0">
                              <a:latin typeface="Cambria Math" panose="02040503050406030204" pitchFamily="18" charset="0"/>
                            </a:rPr>
                          </m:ctrlPr>
                        </m:fPr>
                        <m:num>
                          <m:r>
                            <a:rPr lang="es-ES" sz="1500" b="0" i="1" smtClean="0">
                              <a:latin typeface="Cambria Math" panose="02040503050406030204" pitchFamily="18" charset="0"/>
                            </a:rPr>
                            <m:t>10·12</m:t>
                          </m:r>
                        </m:num>
                        <m:den>
                          <m:r>
                            <a:rPr lang="es-ES" sz="1500" b="0" i="1" smtClean="0">
                              <a:latin typeface="Cambria Math" panose="02040503050406030204" pitchFamily="18" charset="0"/>
                            </a:rPr>
                            <m:t>2</m:t>
                          </m:r>
                        </m:den>
                      </m:f>
                      <m:r>
                        <a:rPr lang="es-ES" sz="1500" b="0" i="1" smtClean="0">
                          <a:latin typeface="Cambria Math" panose="02040503050406030204" pitchFamily="18" charset="0"/>
                        </a:rPr>
                        <m:t>=</m:t>
                      </m:r>
                      <m:r>
                        <a:rPr lang="es-ES" sz="1500" b="0" i="1" smtClean="0">
                          <a:latin typeface="Cambria Math" panose="02040503050406030204" pitchFamily="18" charset="0"/>
                        </a:rPr>
                        <m:t>4·60</m:t>
                      </m:r>
                      <m:r>
                        <a:rPr lang="es-ES" sz="1500" b="0" i="1" smtClean="0">
                          <a:latin typeface="Cambria Math" panose="02040503050406030204" pitchFamily="18" charset="0"/>
                        </a:rPr>
                        <m:t> </m:t>
                      </m:r>
                      <m:r>
                        <a:rPr lang="es-ES" sz="1500" b="0" i="1" smtClean="0">
                          <a:latin typeface="Cambria Math" panose="02040503050406030204" pitchFamily="18" charset="0"/>
                        </a:rPr>
                        <m:t>𝑐</m:t>
                      </m:r>
                      <m:sSup>
                        <m:sSupPr>
                          <m:ctrlPr>
                            <a:rPr lang="es-ES" sz="1500" b="0" i="1" smtClean="0">
                              <a:latin typeface="Cambria Math" panose="02040503050406030204" pitchFamily="18" charset="0"/>
                            </a:rPr>
                          </m:ctrlPr>
                        </m:sSupPr>
                        <m:e>
                          <m:r>
                            <a:rPr lang="es-ES" sz="1500" b="0" i="1" smtClean="0">
                              <a:latin typeface="Cambria Math" panose="02040503050406030204" pitchFamily="18" charset="0"/>
                            </a:rPr>
                            <m:t>𝑚</m:t>
                          </m:r>
                        </m:e>
                        <m:sup>
                          <m:r>
                            <a:rPr lang="es-ES" sz="1500" b="0" i="1" smtClean="0">
                              <a:latin typeface="Cambria Math" panose="02040503050406030204" pitchFamily="18" charset="0"/>
                            </a:rPr>
                            <m:t>2</m:t>
                          </m:r>
                        </m:sup>
                      </m:sSup>
                      <m:r>
                        <a:rPr lang="es-ES" sz="1500" b="0" i="1" smtClean="0">
                          <a:latin typeface="Cambria Math" panose="02040503050406030204" pitchFamily="18" charset="0"/>
                        </a:rPr>
                        <m:t>=240</m:t>
                      </m:r>
                      <m:r>
                        <a:rPr lang="es-ES" sz="1500" b="0" i="1" smtClean="0">
                          <a:latin typeface="Cambria Math" panose="02040503050406030204" pitchFamily="18" charset="0"/>
                        </a:rPr>
                        <m:t>𝑐</m:t>
                      </m:r>
                      <m:sSup>
                        <m:sSupPr>
                          <m:ctrlPr>
                            <a:rPr lang="es-ES" sz="1500" b="0" i="1" smtClean="0">
                              <a:latin typeface="Cambria Math" panose="02040503050406030204" pitchFamily="18" charset="0"/>
                            </a:rPr>
                          </m:ctrlPr>
                        </m:sSupPr>
                        <m:e>
                          <m:r>
                            <a:rPr lang="es-ES" sz="1500" b="0" i="1" smtClean="0">
                              <a:latin typeface="Cambria Math" panose="02040503050406030204" pitchFamily="18" charset="0"/>
                            </a:rPr>
                            <m:t>𝑚</m:t>
                          </m:r>
                        </m:e>
                        <m:sup>
                          <m:r>
                            <a:rPr lang="es-ES" sz="1500" b="0" i="1" smtClean="0">
                              <a:latin typeface="Cambria Math" panose="02040503050406030204" pitchFamily="18" charset="0"/>
                            </a:rPr>
                            <m:t>2</m:t>
                          </m:r>
                        </m:sup>
                      </m:sSup>
                    </m:oMath>
                  </m:oMathPara>
                </a14:m>
                <a:endParaRPr lang="es-ES" sz="1500" dirty="0" smtClean="0"/>
              </a:p>
              <a:p>
                <a:endParaRPr lang="es-ES" sz="1500" dirty="0"/>
              </a:p>
              <a:p>
                <a:r>
                  <a:rPr lang="es-ES" sz="2200" dirty="0"/>
                  <a:t>¿Área </a:t>
                </a:r>
                <a:r>
                  <a:rPr lang="es-ES" sz="2200" dirty="0" smtClean="0"/>
                  <a:t>total?</a:t>
                </a:r>
                <a:endParaRPr lang="es-ES" sz="2200" dirty="0"/>
              </a:p>
              <a:p>
                <a:r>
                  <a:rPr lang="es-ES" sz="1500" dirty="0" smtClean="0"/>
                  <a:t>Suma:</a:t>
                </a:r>
              </a:p>
              <a:p>
                <a:pPr/>
                <a14:m>
                  <m:oMathPara xmlns:m="http://schemas.openxmlformats.org/officeDocument/2006/math">
                    <m:oMathParaPr>
                      <m:jc m:val="centerGroup"/>
                    </m:oMathParaPr>
                    <m:oMath xmlns:m="http://schemas.openxmlformats.org/officeDocument/2006/math">
                      <m:sSub>
                        <m:sSubPr>
                          <m:ctrlPr>
                            <a:rPr lang="es-ES" sz="1500" b="0" i="1" smtClean="0">
                              <a:latin typeface="Cambria Math" panose="02040503050406030204" pitchFamily="18" charset="0"/>
                            </a:rPr>
                          </m:ctrlPr>
                        </m:sSubPr>
                        <m:e>
                          <m:r>
                            <a:rPr lang="es-ES" sz="1500" b="0" i="1" smtClean="0">
                              <a:latin typeface="Cambria Math" panose="02040503050406030204" pitchFamily="18" charset="0"/>
                            </a:rPr>
                            <m:t>𝐴</m:t>
                          </m:r>
                        </m:e>
                        <m:sub>
                          <m:r>
                            <a:rPr lang="es-ES" sz="1500" b="0" i="1" smtClean="0">
                              <a:latin typeface="Cambria Math" panose="02040503050406030204" pitchFamily="18" charset="0"/>
                            </a:rPr>
                            <m:t>𝑡𝑜𝑡𝑎𝑙</m:t>
                          </m:r>
                        </m:sub>
                      </m:sSub>
                      <m:r>
                        <a:rPr lang="es-ES" sz="1500" b="0" i="1" smtClean="0">
                          <a:latin typeface="Cambria Math" panose="02040503050406030204" pitchFamily="18" charset="0"/>
                        </a:rPr>
                        <m:t>=100+</m:t>
                      </m:r>
                      <m:r>
                        <a:rPr lang="es-ES" sz="1500" b="0" i="1" smtClean="0">
                          <a:latin typeface="Cambria Math" panose="02040503050406030204" pitchFamily="18" charset="0"/>
                        </a:rPr>
                        <m:t>240</m:t>
                      </m:r>
                      <m:r>
                        <a:rPr lang="es-ES" sz="1500" b="0" i="1" smtClean="0">
                          <a:latin typeface="Cambria Math" panose="02040503050406030204" pitchFamily="18" charset="0"/>
                        </a:rPr>
                        <m:t>=</m:t>
                      </m:r>
                      <m:r>
                        <a:rPr lang="es-ES" sz="1500" b="0" i="1" smtClean="0">
                          <a:latin typeface="Cambria Math" panose="02040503050406030204" pitchFamily="18" charset="0"/>
                        </a:rPr>
                        <m:t>340</m:t>
                      </m:r>
                      <m:r>
                        <a:rPr lang="es-ES" sz="1500" b="0" i="1" smtClean="0">
                          <a:latin typeface="Cambria Math" panose="02040503050406030204" pitchFamily="18" charset="0"/>
                        </a:rPr>
                        <m:t> </m:t>
                      </m:r>
                      <m:r>
                        <a:rPr lang="es-ES" sz="1500" b="0" i="1" smtClean="0">
                          <a:latin typeface="Cambria Math" panose="02040503050406030204" pitchFamily="18" charset="0"/>
                        </a:rPr>
                        <m:t>𝑐</m:t>
                      </m:r>
                      <m:sSup>
                        <m:sSupPr>
                          <m:ctrlPr>
                            <a:rPr lang="es-ES" sz="1500" b="0" i="1" smtClean="0">
                              <a:latin typeface="Cambria Math" panose="02040503050406030204" pitchFamily="18" charset="0"/>
                            </a:rPr>
                          </m:ctrlPr>
                        </m:sSupPr>
                        <m:e>
                          <m:r>
                            <a:rPr lang="es-ES" sz="1500" b="0" i="1" smtClean="0">
                              <a:latin typeface="Cambria Math" panose="02040503050406030204" pitchFamily="18" charset="0"/>
                            </a:rPr>
                            <m:t>𝑚</m:t>
                          </m:r>
                        </m:e>
                        <m:sup>
                          <m:r>
                            <a:rPr lang="es-ES" sz="1500" b="0" i="1" smtClean="0">
                              <a:latin typeface="Cambria Math" panose="02040503050406030204" pitchFamily="18" charset="0"/>
                            </a:rPr>
                            <m:t>2</m:t>
                          </m:r>
                        </m:sup>
                      </m:sSup>
                    </m:oMath>
                  </m:oMathPara>
                </a14:m>
                <a:endParaRPr lang="es-ES" sz="1500" dirty="0"/>
              </a:p>
            </p:txBody>
          </p:sp>
        </mc:Choice>
        <mc:Fallback>
          <p:sp>
            <p:nvSpPr>
              <p:cNvPr id="8" name="7 CuadroTexto"/>
              <p:cNvSpPr txBox="1">
                <a:spLocks noRot="1" noChangeAspect="1" noMove="1" noResize="1" noEditPoints="1" noAdjustHandles="1" noChangeArrowheads="1" noChangeShapeType="1" noTextEdit="1"/>
              </p:cNvSpPr>
              <p:nvPr/>
            </p:nvSpPr>
            <p:spPr>
              <a:xfrm>
                <a:off x="4500562" y="2001086"/>
                <a:ext cx="4357686" cy="3745256"/>
              </a:xfrm>
              <a:prstGeom prst="rect">
                <a:avLst/>
              </a:prstGeom>
              <a:blipFill>
                <a:blip r:embed="rId3"/>
                <a:stretch>
                  <a:fillRect l="-1818" t="-1138"/>
                </a:stretch>
              </a:blipFill>
            </p:spPr>
            <p:txBody>
              <a:bodyPr/>
              <a:lstStyle/>
              <a:p>
                <a:r>
                  <a:rPr lang="es-ES">
                    <a:noFill/>
                  </a:rPr>
                  <a:t> </a:t>
                </a:r>
              </a:p>
            </p:txBody>
          </p:sp>
        </mc:Fallback>
      </mc:AlternateContent>
      <p:sp>
        <p:nvSpPr>
          <p:cNvPr id="5" name="4 Rectángulo"/>
          <p:cNvSpPr/>
          <p:nvPr/>
        </p:nvSpPr>
        <p:spPr>
          <a:xfrm>
            <a:off x="357158" y="142852"/>
            <a:ext cx="7920000" cy="360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ctángulo"/>
          <p:cNvSpPr/>
          <p:nvPr/>
        </p:nvSpPr>
        <p:spPr>
          <a:xfrm>
            <a:off x="357158" y="142852"/>
            <a:ext cx="2880000" cy="36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9" name="8 Conector recto de flecha"/>
          <p:cNvCxnSpPr/>
          <p:nvPr/>
        </p:nvCxnSpPr>
        <p:spPr>
          <a:xfrm>
            <a:off x="2571736" y="2143116"/>
            <a:ext cx="1071570" cy="785818"/>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10" name="9 CuadroTexto"/>
          <p:cNvSpPr txBox="1"/>
          <p:nvPr/>
        </p:nvSpPr>
        <p:spPr>
          <a:xfrm>
            <a:off x="3000364" y="2143116"/>
            <a:ext cx="803425" cy="369332"/>
          </a:xfrm>
          <a:prstGeom prst="rect">
            <a:avLst/>
          </a:prstGeom>
          <a:noFill/>
        </p:spPr>
        <p:txBody>
          <a:bodyPr wrap="none" rtlCol="0">
            <a:spAutoFit/>
          </a:bodyPr>
          <a:lstStyle/>
          <a:p>
            <a:r>
              <a:rPr lang="es-ES" dirty="0" smtClean="0"/>
              <a:t>10 cm</a:t>
            </a:r>
            <a:endParaRPr lang="es-ES" dirty="0"/>
          </a:p>
        </p:txBody>
      </p:sp>
      <p:cxnSp>
        <p:nvCxnSpPr>
          <p:cNvPr id="13" name="12 Conector recto de flecha"/>
          <p:cNvCxnSpPr/>
          <p:nvPr/>
        </p:nvCxnSpPr>
        <p:spPr>
          <a:xfrm rot="5400000">
            <a:off x="-178627" y="4107661"/>
            <a:ext cx="2714644" cy="1214446"/>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16" name="15 CuadroTexto"/>
          <p:cNvSpPr txBox="1"/>
          <p:nvPr/>
        </p:nvSpPr>
        <p:spPr>
          <a:xfrm>
            <a:off x="1428728" y="4214818"/>
            <a:ext cx="803425" cy="369332"/>
          </a:xfrm>
          <a:prstGeom prst="rect">
            <a:avLst/>
          </a:prstGeom>
          <a:noFill/>
        </p:spPr>
        <p:txBody>
          <a:bodyPr wrap="none" rtlCol="0">
            <a:spAutoFit/>
          </a:bodyPr>
          <a:lstStyle/>
          <a:p>
            <a:r>
              <a:rPr lang="es-ES" dirty="0" smtClean="0"/>
              <a:t>13 cm</a:t>
            </a:r>
            <a:endParaRPr lang="es-ES" dirty="0"/>
          </a:p>
        </p:txBody>
      </p:sp>
      <p:pic>
        <p:nvPicPr>
          <p:cNvPr id="17" name="Picture 8" descr="G:\Mirabal 1213\_ 3ºEV\2ºESO\Gif\hipn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
        <p:nvSpPr>
          <p:cNvPr id="14" name="Rectángulo 13"/>
          <p:cNvSpPr/>
          <p:nvPr/>
        </p:nvSpPr>
        <p:spPr>
          <a:xfrm>
            <a:off x="11307994" y="2330461"/>
            <a:ext cx="1296144" cy="258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a:off x="11235986" y="3151998"/>
            <a:ext cx="1296144" cy="3448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p:cNvSpPr/>
          <p:nvPr/>
        </p:nvSpPr>
        <p:spPr>
          <a:xfrm>
            <a:off x="10155866" y="3686891"/>
            <a:ext cx="216024" cy="169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p:cNvSpPr/>
          <p:nvPr/>
        </p:nvSpPr>
        <p:spPr>
          <a:xfrm>
            <a:off x="10708285" y="3686891"/>
            <a:ext cx="95653" cy="1722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20"/>
          <p:cNvSpPr/>
          <p:nvPr/>
        </p:nvSpPr>
        <p:spPr>
          <a:xfrm>
            <a:off x="11163408" y="3686891"/>
            <a:ext cx="95653" cy="1722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Rectángulo 21"/>
          <p:cNvSpPr/>
          <p:nvPr/>
        </p:nvSpPr>
        <p:spPr>
          <a:xfrm>
            <a:off x="12052222" y="3669551"/>
            <a:ext cx="983964" cy="187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ángulo 23"/>
          <p:cNvSpPr/>
          <p:nvPr/>
        </p:nvSpPr>
        <p:spPr>
          <a:xfrm>
            <a:off x="11307994" y="4092823"/>
            <a:ext cx="1440160" cy="258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Rectángulo 25"/>
          <p:cNvSpPr/>
          <p:nvPr/>
        </p:nvSpPr>
        <p:spPr>
          <a:xfrm>
            <a:off x="11038008" y="5096719"/>
            <a:ext cx="1710145" cy="258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p:cNvSpPr/>
          <p:nvPr/>
        </p:nvSpPr>
        <p:spPr>
          <a:xfrm>
            <a:off x="9396536" y="2779057"/>
            <a:ext cx="4325495" cy="11570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ángulo 22"/>
          <p:cNvSpPr/>
          <p:nvPr/>
        </p:nvSpPr>
        <p:spPr>
          <a:xfrm>
            <a:off x="9396537" y="3943780"/>
            <a:ext cx="4325495" cy="564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Rectángulo 24"/>
          <p:cNvSpPr/>
          <p:nvPr/>
        </p:nvSpPr>
        <p:spPr>
          <a:xfrm>
            <a:off x="9396538" y="4535988"/>
            <a:ext cx="4325495" cy="912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4"/>
                                        </p:tgtEl>
                                        <p:attrNameLst>
                                          <p:attrName>ppt_x</p:attrName>
                                        </p:attrNameLst>
                                      </p:cBhvr>
                                      <p:tavLst>
                                        <p:tav tm="0">
                                          <p:val>
                                            <p:strVal val="ppt_x"/>
                                          </p:val>
                                        </p:tav>
                                        <p:tav tm="100000">
                                          <p:val>
                                            <p:strVal val="ppt_x"/>
                                          </p:val>
                                        </p:tav>
                                      </p:tavLst>
                                    </p:anim>
                                    <p:anim calcmode="lin" valueType="num">
                                      <p:cBhvr additive="base">
                                        <p:cTn id="7" dur="500"/>
                                        <p:tgtEl>
                                          <p:spTgt spid="14"/>
                                        </p:tgtEl>
                                        <p:attrNameLst>
                                          <p:attrName>ppt_y</p:attrName>
                                        </p:attrNameLst>
                                      </p:cBhvr>
                                      <p:tavLst>
                                        <p:tav tm="0">
                                          <p:val>
                                            <p:strVal val="ppt_y"/>
                                          </p:val>
                                        </p:tav>
                                        <p:tav tm="100000">
                                          <p:val>
                                            <p:strVal val="1+ppt_h/2"/>
                                          </p:val>
                                        </p:tav>
                                      </p:tavLst>
                                    </p:anim>
                                    <p:set>
                                      <p:cBhvr>
                                        <p:cTn id="8" dur="1" fill="hold">
                                          <p:stCondLst>
                                            <p:cond delay="499"/>
                                          </p:stCondLst>
                                        </p:cTn>
                                        <p:tgtEl>
                                          <p:spTgt spid="1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5"/>
                                        </p:tgtEl>
                                        <p:attrNameLst>
                                          <p:attrName>ppt_x</p:attrName>
                                        </p:attrNameLst>
                                      </p:cBhvr>
                                      <p:tavLst>
                                        <p:tav tm="0">
                                          <p:val>
                                            <p:strVal val="ppt_x"/>
                                          </p:val>
                                        </p:tav>
                                        <p:tav tm="100000">
                                          <p:val>
                                            <p:strVal val="ppt_x"/>
                                          </p:val>
                                        </p:tav>
                                      </p:tavLst>
                                    </p:anim>
                                    <p:anim calcmode="lin" valueType="num">
                                      <p:cBhvr additive="base">
                                        <p:cTn id="13" dur="500"/>
                                        <p:tgtEl>
                                          <p:spTgt spid="15"/>
                                        </p:tgtEl>
                                        <p:attrNameLst>
                                          <p:attrName>ppt_y</p:attrName>
                                        </p:attrNameLst>
                                      </p:cBhvr>
                                      <p:tavLst>
                                        <p:tav tm="0">
                                          <p:val>
                                            <p:strVal val="ppt_y"/>
                                          </p:val>
                                        </p:tav>
                                        <p:tav tm="100000">
                                          <p:val>
                                            <p:strVal val="1+ppt_h/2"/>
                                          </p:val>
                                        </p:tav>
                                      </p:tavLst>
                                    </p:anim>
                                    <p:set>
                                      <p:cBhvr>
                                        <p:cTn id="14" dur="1" fill="hold">
                                          <p:stCondLst>
                                            <p:cond delay="499"/>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8"/>
                                        </p:tgtEl>
                                        <p:attrNameLst>
                                          <p:attrName>ppt_x</p:attrName>
                                        </p:attrNameLst>
                                      </p:cBhvr>
                                      <p:tavLst>
                                        <p:tav tm="0">
                                          <p:val>
                                            <p:strVal val="ppt_x"/>
                                          </p:val>
                                        </p:tav>
                                        <p:tav tm="100000">
                                          <p:val>
                                            <p:strVal val="ppt_x"/>
                                          </p:val>
                                        </p:tav>
                                      </p:tavLst>
                                    </p:anim>
                                    <p:anim calcmode="lin" valueType="num">
                                      <p:cBhvr additive="base">
                                        <p:cTn id="19" dur="500"/>
                                        <p:tgtEl>
                                          <p:spTgt spid="18"/>
                                        </p:tgtEl>
                                        <p:attrNameLst>
                                          <p:attrName>ppt_y</p:attrName>
                                        </p:attrNameLst>
                                      </p:cBhvr>
                                      <p:tavLst>
                                        <p:tav tm="0">
                                          <p:val>
                                            <p:strVal val="ppt_y"/>
                                          </p:val>
                                        </p:tav>
                                        <p:tav tm="100000">
                                          <p:val>
                                            <p:strVal val="1+ppt_h/2"/>
                                          </p:val>
                                        </p:tav>
                                      </p:tavLst>
                                    </p:anim>
                                    <p:set>
                                      <p:cBhvr>
                                        <p:cTn id="20" dur="1" fill="hold">
                                          <p:stCondLst>
                                            <p:cond delay="499"/>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9"/>
                                        </p:tgtEl>
                                        <p:attrNameLst>
                                          <p:attrName>ppt_x</p:attrName>
                                        </p:attrNameLst>
                                      </p:cBhvr>
                                      <p:tavLst>
                                        <p:tav tm="0">
                                          <p:val>
                                            <p:strVal val="ppt_x"/>
                                          </p:val>
                                        </p:tav>
                                        <p:tav tm="100000">
                                          <p:val>
                                            <p:strVal val="ppt_x"/>
                                          </p:val>
                                        </p:tav>
                                      </p:tavLst>
                                    </p:anim>
                                    <p:anim calcmode="lin" valueType="num">
                                      <p:cBhvr additive="base">
                                        <p:cTn id="25" dur="500"/>
                                        <p:tgtEl>
                                          <p:spTgt spid="19"/>
                                        </p:tgtEl>
                                        <p:attrNameLst>
                                          <p:attrName>ppt_y</p:attrName>
                                        </p:attrNameLst>
                                      </p:cBhvr>
                                      <p:tavLst>
                                        <p:tav tm="0">
                                          <p:val>
                                            <p:strVal val="ppt_y"/>
                                          </p:val>
                                        </p:tav>
                                        <p:tav tm="100000">
                                          <p:val>
                                            <p:strVal val="1+ppt_h/2"/>
                                          </p:val>
                                        </p:tav>
                                      </p:tavLst>
                                    </p:anim>
                                    <p:set>
                                      <p:cBhvr>
                                        <p:cTn id="26" dur="1" fill="hold">
                                          <p:stCondLst>
                                            <p:cond delay="499"/>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20"/>
                                        </p:tgtEl>
                                        <p:attrNameLst>
                                          <p:attrName>ppt_x</p:attrName>
                                        </p:attrNameLst>
                                      </p:cBhvr>
                                      <p:tavLst>
                                        <p:tav tm="0">
                                          <p:val>
                                            <p:strVal val="ppt_x"/>
                                          </p:val>
                                        </p:tav>
                                        <p:tav tm="100000">
                                          <p:val>
                                            <p:strVal val="ppt_x"/>
                                          </p:val>
                                        </p:tav>
                                      </p:tavLst>
                                    </p:anim>
                                    <p:anim calcmode="lin" valueType="num">
                                      <p:cBhvr additive="base">
                                        <p:cTn id="31" dur="500"/>
                                        <p:tgtEl>
                                          <p:spTgt spid="20"/>
                                        </p:tgtEl>
                                        <p:attrNameLst>
                                          <p:attrName>ppt_y</p:attrName>
                                        </p:attrNameLst>
                                      </p:cBhvr>
                                      <p:tavLst>
                                        <p:tav tm="0">
                                          <p:val>
                                            <p:strVal val="ppt_y"/>
                                          </p:val>
                                        </p:tav>
                                        <p:tav tm="100000">
                                          <p:val>
                                            <p:strVal val="1+ppt_h/2"/>
                                          </p:val>
                                        </p:tav>
                                      </p:tavLst>
                                    </p:anim>
                                    <p:set>
                                      <p:cBhvr>
                                        <p:cTn id="32" dur="1" fill="hold">
                                          <p:stCondLst>
                                            <p:cond delay="499"/>
                                          </p:stCondLst>
                                        </p:cTn>
                                        <p:tgtEl>
                                          <p:spTgt spid="2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21"/>
                                        </p:tgtEl>
                                        <p:attrNameLst>
                                          <p:attrName>ppt_x</p:attrName>
                                        </p:attrNameLst>
                                      </p:cBhvr>
                                      <p:tavLst>
                                        <p:tav tm="0">
                                          <p:val>
                                            <p:strVal val="ppt_x"/>
                                          </p:val>
                                        </p:tav>
                                        <p:tav tm="100000">
                                          <p:val>
                                            <p:strVal val="ppt_x"/>
                                          </p:val>
                                        </p:tav>
                                      </p:tavLst>
                                    </p:anim>
                                    <p:anim calcmode="lin" valueType="num">
                                      <p:cBhvr additive="base">
                                        <p:cTn id="37" dur="500"/>
                                        <p:tgtEl>
                                          <p:spTgt spid="21"/>
                                        </p:tgtEl>
                                        <p:attrNameLst>
                                          <p:attrName>ppt_y</p:attrName>
                                        </p:attrNameLst>
                                      </p:cBhvr>
                                      <p:tavLst>
                                        <p:tav tm="0">
                                          <p:val>
                                            <p:strVal val="ppt_y"/>
                                          </p:val>
                                        </p:tav>
                                        <p:tav tm="100000">
                                          <p:val>
                                            <p:strVal val="1+ppt_h/2"/>
                                          </p:val>
                                        </p:tav>
                                      </p:tavLst>
                                    </p:anim>
                                    <p:set>
                                      <p:cBhvr>
                                        <p:cTn id="38" dur="1" fill="hold">
                                          <p:stCondLst>
                                            <p:cond delay="499"/>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22"/>
                                        </p:tgtEl>
                                        <p:attrNameLst>
                                          <p:attrName>ppt_x</p:attrName>
                                        </p:attrNameLst>
                                      </p:cBhvr>
                                      <p:tavLst>
                                        <p:tav tm="0">
                                          <p:val>
                                            <p:strVal val="ppt_x"/>
                                          </p:val>
                                        </p:tav>
                                        <p:tav tm="100000">
                                          <p:val>
                                            <p:strVal val="ppt_x"/>
                                          </p:val>
                                        </p:tav>
                                      </p:tavLst>
                                    </p:anim>
                                    <p:anim calcmode="lin" valueType="num">
                                      <p:cBhvr additive="base">
                                        <p:cTn id="43" dur="500"/>
                                        <p:tgtEl>
                                          <p:spTgt spid="22"/>
                                        </p:tgtEl>
                                        <p:attrNameLst>
                                          <p:attrName>ppt_y</p:attrName>
                                        </p:attrNameLst>
                                      </p:cBhvr>
                                      <p:tavLst>
                                        <p:tav tm="0">
                                          <p:val>
                                            <p:strVal val="ppt_y"/>
                                          </p:val>
                                        </p:tav>
                                        <p:tav tm="100000">
                                          <p:val>
                                            <p:strVal val="1+ppt_h/2"/>
                                          </p:val>
                                        </p:tav>
                                      </p:tavLst>
                                    </p:anim>
                                    <p:set>
                                      <p:cBhvr>
                                        <p:cTn id="44" dur="1" fill="hold">
                                          <p:stCondLst>
                                            <p:cond delay="499"/>
                                          </p:stCondLst>
                                        </p:cTn>
                                        <p:tgtEl>
                                          <p:spTgt spid="2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0" nodeType="clickEffect">
                                  <p:stCondLst>
                                    <p:cond delay="0"/>
                                  </p:stCondLst>
                                  <p:childTnLst>
                                    <p:anim calcmode="lin" valueType="num">
                                      <p:cBhvr additive="base">
                                        <p:cTn id="48" dur="500"/>
                                        <p:tgtEl>
                                          <p:spTgt spid="23"/>
                                        </p:tgtEl>
                                        <p:attrNameLst>
                                          <p:attrName>ppt_x</p:attrName>
                                        </p:attrNameLst>
                                      </p:cBhvr>
                                      <p:tavLst>
                                        <p:tav tm="0">
                                          <p:val>
                                            <p:strVal val="ppt_x"/>
                                          </p:val>
                                        </p:tav>
                                        <p:tav tm="100000">
                                          <p:val>
                                            <p:strVal val="ppt_x"/>
                                          </p:val>
                                        </p:tav>
                                      </p:tavLst>
                                    </p:anim>
                                    <p:anim calcmode="lin" valueType="num">
                                      <p:cBhvr additive="base">
                                        <p:cTn id="49" dur="500"/>
                                        <p:tgtEl>
                                          <p:spTgt spid="23"/>
                                        </p:tgtEl>
                                        <p:attrNameLst>
                                          <p:attrName>ppt_y</p:attrName>
                                        </p:attrNameLst>
                                      </p:cBhvr>
                                      <p:tavLst>
                                        <p:tav tm="0">
                                          <p:val>
                                            <p:strVal val="ppt_y"/>
                                          </p:val>
                                        </p:tav>
                                        <p:tav tm="100000">
                                          <p:val>
                                            <p:strVal val="1+ppt_h/2"/>
                                          </p:val>
                                        </p:tav>
                                      </p:tavLst>
                                    </p:anim>
                                    <p:set>
                                      <p:cBhvr>
                                        <p:cTn id="50" dur="1" fill="hold">
                                          <p:stCondLst>
                                            <p:cond delay="499"/>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24"/>
                                        </p:tgtEl>
                                        <p:attrNameLst>
                                          <p:attrName>ppt_x</p:attrName>
                                        </p:attrNameLst>
                                      </p:cBhvr>
                                      <p:tavLst>
                                        <p:tav tm="0">
                                          <p:val>
                                            <p:strVal val="ppt_x"/>
                                          </p:val>
                                        </p:tav>
                                        <p:tav tm="100000">
                                          <p:val>
                                            <p:strVal val="ppt_x"/>
                                          </p:val>
                                        </p:tav>
                                      </p:tavLst>
                                    </p:anim>
                                    <p:anim calcmode="lin" valueType="num">
                                      <p:cBhvr additive="base">
                                        <p:cTn id="55" dur="500"/>
                                        <p:tgtEl>
                                          <p:spTgt spid="24"/>
                                        </p:tgtEl>
                                        <p:attrNameLst>
                                          <p:attrName>ppt_y</p:attrName>
                                        </p:attrNameLst>
                                      </p:cBhvr>
                                      <p:tavLst>
                                        <p:tav tm="0">
                                          <p:val>
                                            <p:strVal val="ppt_y"/>
                                          </p:val>
                                        </p:tav>
                                        <p:tav tm="100000">
                                          <p:val>
                                            <p:strVal val="1+ppt_h/2"/>
                                          </p:val>
                                        </p:tav>
                                      </p:tavLst>
                                    </p:anim>
                                    <p:set>
                                      <p:cBhvr>
                                        <p:cTn id="56" dur="1" fill="hold">
                                          <p:stCondLst>
                                            <p:cond delay="499"/>
                                          </p:stCondLst>
                                        </p:cTn>
                                        <p:tgtEl>
                                          <p:spTgt spid="2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0" nodeType="click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ppt_x"/>
                                          </p:val>
                                        </p:tav>
                                      </p:tavLst>
                                    </p:anim>
                                    <p:anim calcmode="lin" valueType="num">
                                      <p:cBhvr additive="base">
                                        <p:cTn id="61" dur="500"/>
                                        <p:tgtEl>
                                          <p:spTgt spid="25"/>
                                        </p:tgtEl>
                                        <p:attrNameLst>
                                          <p:attrName>ppt_y</p:attrName>
                                        </p:attrNameLst>
                                      </p:cBhvr>
                                      <p:tavLst>
                                        <p:tav tm="0">
                                          <p:val>
                                            <p:strVal val="ppt_y"/>
                                          </p:val>
                                        </p:tav>
                                        <p:tav tm="100000">
                                          <p:val>
                                            <p:strVal val="1+ppt_h/2"/>
                                          </p:val>
                                        </p:tav>
                                      </p:tavLst>
                                    </p:anim>
                                    <p:set>
                                      <p:cBhvr>
                                        <p:cTn id="62" dur="1" fill="hold">
                                          <p:stCondLst>
                                            <p:cond delay="499"/>
                                          </p:stCondLst>
                                        </p:cTn>
                                        <p:tgtEl>
                                          <p:spTgt spid="2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0" nodeType="clickEffect">
                                  <p:stCondLst>
                                    <p:cond delay="0"/>
                                  </p:stCondLst>
                                  <p:childTnLst>
                                    <p:anim calcmode="lin" valueType="num">
                                      <p:cBhvr additive="base">
                                        <p:cTn id="66" dur="500"/>
                                        <p:tgtEl>
                                          <p:spTgt spid="26"/>
                                        </p:tgtEl>
                                        <p:attrNameLst>
                                          <p:attrName>ppt_x</p:attrName>
                                        </p:attrNameLst>
                                      </p:cBhvr>
                                      <p:tavLst>
                                        <p:tav tm="0">
                                          <p:val>
                                            <p:strVal val="ppt_x"/>
                                          </p:val>
                                        </p:tav>
                                        <p:tav tm="100000">
                                          <p:val>
                                            <p:strVal val="ppt_x"/>
                                          </p:val>
                                        </p:tav>
                                      </p:tavLst>
                                    </p:anim>
                                    <p:anim calcmode="lin" valueType="num">
                                      <p:cBhvr additive="base">
                                        <p:cTn id="67" dur="500"/>
                                        <p:tgtEl>
                                          <p:spTgt spid="26"/>
                                        </p:tgtEl>
                                        <p:attrNameLst>
                                          <p:attrName>ppt_y</p:attrName>
                                        </p:attrNameLst>
                                      </p:cBhvr>
                                      <p:tavLst>
                                        <p:tav tm="0">
                                          <p:val>
                                            <p:strVal val="ppt_y"/>
                                          </p:val>
                                        </p:tav>
                                        <p:tav tm="100000">
                                          <p:val>
                                            <p:strVal val="1+ppt_h/2"/>
                                          </p:val>
                                        </p:tav>
                                      </p:tavLst>
                                    </p:anim>
                                    <p:set>
                                      <p:cBhvr>
                                        <p:cTn id="68" dur="1" fill="hold">
                                          <p:stCondLst>
                                            <p:cond delay="499"/>
                                          </p:stCondLst>
                                        </p:cTn>
                                        <p:tgtEl>
                                          <p:spTgt spid="26"/>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9" grpId="0" animBg="1"/>
      <p:bldP spid="20" grpId="0" animBg="1"/>
      <p:bldP spid="21" grpId="0" animBg="1"/>
      <p:bldP spid="22" grpId="0" animBg="1"/>
      <p:bldP spid="24" grpId="0" animBg="1"/>
      <p:bldP spid="26" grpId="0" animBg="1"/>
      <p:bldP spid="15" grpId="0" animBg="1"/>
      <p:bldP spid="23" grpId="0" animBg="1"/>
      <p:bldP spid="2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4307205" cy="553998"/>
          </a:xfrm>
          <a:prstGeom prst="rect">
            <a:avLst/>
          </a:prstGeom>
          <a:noFill/>
        </p:spPr>
        <p:txBody>
          <a:bodyPr wrap="none" rtlCol="0">
            <a:spAutoFit/>
          </a:bodyPr>
          <a:lstStyle/>
          <a:p>
            <a:r>
              <a:rPr lang="es-ES" sz="3000" dirty="0" smtClean="0"/>
              <a:t>3. Pirámides. Desarrollo</a:t>
            </a:r>
            <a:endParaRPr lang="es-ES" sz="3000" dirty="0"/>
          </a:p>
        </p:txBody>
      </p:sp>
      <p:sp>
        <p:nvSpPr>
          <p:cNvPr id="8" name="7 CuadroTexto"/>
          <p:cNvSpPr txBox="1"/>
          <p:nvPr/>
        </p:nvSpPr>
        <p:spPr>
          <a:xfrm>
            <a:off x="2206234" y="1585504"/>
            <a:ext cx="4357686" cy="1569660"/>
          </a:xfrm>
          <a:prstGeom prst="rect">
            <a:avLst/>
          </a:prstGeom>
          <a:solidFill>
            <a:schemeClr val="accent1">
              <a:lumMod val="20000"/>
              <a:lumOff val="80000"/>
            </a:schemeClr>
          </a:solidFill>
        </p:spPr>
        <p:txBody>
          <a:bodyPr wrap="square" rtlCol="0">
            <a:spAutoFit/>
          </a:bodyPr>
          <a:lstStyle/>
          <a:p>
            <a:r>
              <a:rPr lang="es-ES" sz="2200" dirty="0" smtClean="0"/>
              <a:t>¿Área base?</a:t>
            </a:r>
          </a:p>
          <a:p>
            <a:r>
              <a:rPr lang="es-ES" sz="1500" dirty="0" smtClean="0"/>
              <a:t>Área hexágono (Pitágoras, apotema, </a:t>
            </a:r>
            <a:r>
              <a:rPr lang="es-ES" sz="1500" dirty="0" err="1" smtClean="0"/>
              <a:t>etc</a:t>
            </a:r>
            <a:r>
              <a:rPr lang="es-ES" sz="1500" dirty="0" smtClean="0"/>
              <a:t>)</a:t>
            </a:r>
          </a:p>
          <a:p>
            <a:endParaRPr lang="es-ES" sz="2200" dirty="0" smtClean="0"/>
          </a:p>
          <a:p>
            <a:r>
              <a:rPr lang="es-ES" sz="2200" dirty="0" smtClean="0"/>
              <a:t>¿Área lateral?</a:t>
            </a:r>
          </a:p>
          <a:p>
            <a:r>
              <a:rPr lang="es-ES" sz="1500" dirty="0" smtClean="0"/>
              <a:t>Triángulos: Pitágoras. Multiplicar por 6</a:t>
            </a:r>
            <a:endParaRPr lang="es-ES" sz="1500" dirty="0"/>
          </a:p>
        </p:txBody>
      </p:sp>
      <p:pic>
        <p:nvPicPr>
          <p:cNvPr id="93186" name="Picture 2" descr="http://www.kalipedia.com/kalipediamedia/matematicas/media/200709/26/geometria/20070926klpmatgeo_416.Ges.SC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58" y="3643161"/>
            <a:ext cx="8001056" cy="3214839"/>
          </a:xfrm>
          <a:prstGeom prst="rect">
            <a:avLst/>
          </a:prstGeom>
          <a:noFill/>
        </p:spPr>
      </p:pic>
      <p:sp>
        <p:nvSpPr>
          <p:cNvPr id="5" name="4 Rectángulo"/>
          <p:cNvSpPr/>
          <p:nvPr/>
        </p:nvSpPr>
        <p:spPr>
          <a:xfrm>
            <a:off x="357158" y="142852"/>
            <a:ext cx="7920000" cy="360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ctángulo"/>
          <p:cNvSpPr/>
          <p:nvPr/>
        </p:nvSpPr>
        <p:spPr>
          <a:xfrm>
            <a:off x="357158" y="142852"/>
            <a:ext cx="3600000" cy="36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7" name="6 Conector recto de flecha"/>
          <p:cNvCxnSpPr/>
          <p:nvPr/>
        </p:nvCxnSpPr>
        <p:spPr>
          <a:xfrm rot="16200000" flipH="1">
            <a:off x="1071538" y="4429132"/>
            <a:ext cx="2214578" cy="107157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9" name="8 CuadroTexto"/>
          <p:cNvSpPr txBox="1"/>
          <p:nvPr/>
        </p:nvSpPr>
        <p:spPr>
          <a:xfrm>
            <a:off x="5214942" y="5500702"/>
            <a:ext cx="803425" cy="369332"/>
          </a:xfrm>
          <a:prstGeom prst="rect">
            <a:avLst/>
          </a:prstGeom>
          <a:noFill/>
        </p:spPr>
        <p:txBody>
          <a:bodyPr wrap="none" rtlCol="0">
            <a:spAutoFit/>
          </a:bodyPr>
          <a:lstStyle/>
          <a:p>
            <a:r>
              <a:rPr lang="es-ES" dirty="0" smtClean="0"/>
              <a:t>10 cm</a:t>
            </a:r>
            <a:endParaRPr lang="es-ES" dirty="0"/>
          </a:p>
        </p:txBody>
      </p:sp>
      <p:cxnSp>
        <p:nvCxnSpPr>
          <p:cNvPr id="12" name="11 Conector recto de flecha"/>
          <p:cNvCxnSpPr/>
          <p:nvPr/>
        </p:nvCxnSpPr>
        <p:spPr>
          <a:xfrm rot="5400000" flipH="1" flipV="1">
            <a:off x="5572132" y="5715016"/>
            <a:ext cx="642942" cy="35719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15" name="14 CuadroTexto"/>
          <p:cNvSpPr txBox="1"/>
          <p:nvPr/>
        </p:nvSpPr>
        <p:spPr>
          <a:xfrm>
            <a:off x="2295508" y="4652970"/>
            <a:ext cx="803425" cy="369332"/>
          </a:xfrm>
          <a:prstGeom prst="rect">
            <a:avLst/>
          </a:prstGeom>
          <a:noFill/>
        </p:spPr>
        <p:txBody>
          <a:bodyPr wrap="none" rtlCol="0">
            <a:spAutoFit/>
          </a:bodyPr>
          <a:lstStyle/>
          <a:p>
            <a:r>
              <a:rPr lang="es-ES" dirty="0" smtClean="0"/>
              <a:t>13 cm</a:t>
            </a:r>
            <a:endParaRPr lang="es-ES" dirty="0"/>
          </a:p>
        </p:txBody>
      </p:sp>
      <p:pic>
        <p:nvPicPr>
          <p:cNvPr id="17" name="Picture 8" descr="G:\Mirabal 1213\_ 3ºEV\2ºESO\Gif\hipn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4307205" cy="553998"/>
          </a:xfrm>
          <a:prstGeom prst="rect">
            <a:avLst/>
          </a:prstGeom>
          <a:noFill/>
        </p:spPr>
        <p:txBody>
          <a:bodyPr wrap="none" rtlCol="0">
            <a:spAutoFit/>
          </a:bodyPr>
          <a:lstStyle/>
          <a:p>
            <a:r>
              <a:rPr lang="es-ES" sz="3000" dirty="0" smtClean="0"/>
              <a:t>3. Pirámides. Desarrollo</a:t>
            </a:r>
            <a:endParaRPr lang="es-ES" sz="3000" dirty="0"/>
          </a:p>
        </p:txBody>
      </p:sp>
      <p:pic>
        <p:nvPicPr>
          <p:cNvPr id="94210" name="Picture 2" descr="http://co.kalipedia.com/kalipediamedia/matematicas/media/200709/26/geometria/20070926klpmatgeo_428.Ges.SC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596" y="1857364"/>
            <a:ext cx="3918515" cy="4857784"/>
          </a:xfrm>
          <a:prstGeom prst="rect">
            <a:avLst/>
          </a:prstGeom>
          <a:noFill/>
        </p:spPr>
      </p:pic>
      <p:sp>
        <p:nvSpPr>
          <p:cNvPr id="5" name="4 Rectángulo"/>
          <p:cNvSpPr/>
          <p:nvPr/>
        </p:nvSpPr>
        <p:spPr>
          <a:xfrm>
            <a:off x="357158" y="142852"/>
            <a:ext cx="7920000" cy="360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ctángulo"/>
          <p:cNvSpPr/>
          <p:nvPr/>
        </p:nvSpPr>
        <p:spPr>
          <a:xfrm>
            <a:off x="357158" y="142852"/>
            <a:ext cx="4320000" cy="36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CuadroTexto"/>
          <p:cNvSpPr txBox="1"/>
          <p:nvPr/>
        </p:nvSpPr>
        <p:spPr>
          <a:xfrm>
            <a:off x="3714744" y="3988362"/>
            <a:ext cx="803425" cy="369332"/>
          </a:xfrm>
          <a:prstGeom prst="rect">
            <a:avLst/>
          </a:prstGeom>
          <a:noFill/>
        </p:spPr>
        <p:txBody>
          <a:bodyPr wrap="none" rtlCol="0">
            <a:spAutoFit/>
          </a:bodyPr>
          <a:lstStyle/>
          <a:p>
            <a:r>
              <a:rPr lang="es-ES" dirty="0" smtClean="0"/>
              <a:t>=9 cm</a:t>
            </a:r>
            <a:endParaRPr lang="es-ES" dirty="0"/>
          </a:p>
        </p:txBody>
      </p:sp>
      <p:sp>
        <p:nvSpPr>
          <p:cNvPr id="10" name="9 CuadroTexto"/>
          <p:cNvSpPr txBox="1"/>
          <p:nvPr/>
        </p:nvSpPr>
        <p:spPr>
          <a:xfrm>
            <a:off x="1785918" y="4786322"/>
            <a:ext cx="803425" cy="369332"/>
          </a:xfrm>
          <a:prstGeom prst="rect">
            <a:avLst/>
          </a:prstGeom>
          <a:noFill/>
        </p:spPr>
        <p:txBody>
          <a:bodyPr wrap="none" rtlCol="0">
            <a:spAutoFit/>
          </a:bodyPr>
          <a:lstStyle/>
          <a:p>
            <a:r>
              <a:rPr lang="es-ES" dirty="0" smtClean="0"/>
              <a:t>=6 cm</a:t>
            </a:r>
            <a:endParaRPr lang="es-ES" dirty="0"/>
          </a:p>
        </p:txBody>
      </p:sp>
      <p:pic>
        <p:nvPicPr>
          <p:cNvPr id="11" name="Picture 8" descr="G:\Mirabal 1213\_ 3ºEV\2ºESO\Gif\hipn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
        <p:nvSpPr>
          <p:cNvPr id="12" name="11 CuadroTexto"/>
          <p:cNvSpPr txBox="1"/>
          <p:nvPr/>
        </p:nvSpPr>
        <p:spPr>
          <a:xfrm>
            <a:off x="3643306" y="5988626"/>
            <a:ext cx="925253" cy="369332"/>
          </a:xfrm>
          <a:prstGeom prst="rect">
            <a:avLst/>
          </a:prstGeom>
          <a:noFill/>
        </p:spPr>
        <p:txBody>
          <a:bodyPr wrap="none" rtlCol="0">
            <a:spAutoFit/>
          </a:bodyPr>
          <a:lstStyle/>
          <a:p>
            <a:r>
              <a:rPr lang="es-ES" dirty="0" smtClean="0"/>
              <a:t>a=4 cm</a:t>
            </a:r>
            <a:endParaRPr lang="es-ES" dirty="0"/>
          </a:p>
        </p:txBody>
      </p:sp>
      <p:sp>
        <p:nvSpPr>
          <p:cNvPr id="13" name="7 CuadroTexto"/>
          <p:cNvSpPr txBox="1"/>
          <p:nvPr/>
        </p:nvSpPr>
        <p:spPr>
          <a:xfrm>
            <a:off x="4551305" y="2078420"/>
            <a:ext cx="4357686" cy="1569660"/>
          </a:xfrm>
          <a:prstGeom prst="rect">
            <a:avLst/>
          </a:prstGeom>
          <a:solidFill>
            <a:schemeClr val="accent1">
              <a:lumMod val="20000"/>
              <a:lumOff val="80000"/>
            </a:schemeClr>
          </a:solidFill>
        </p:spPr>
        <p:txBody>
          <a:bodyPr wrap="square" rtlCol="0">
            <a:spAutoFit/>
          </a:bodyPr>
          <a:lstStyle/>
          <a:p>
            <a:r>
              <a:rPr lang="es-ES" sz="2200" dirty="0" smtClean="0"/>
              <a:t>¿Área base?</a:t>
            </a:r>
          </a:p>
          <a:p>
            <a:r>
              <a:rPr lang="es-ES" sz="1500" dirty="0" smtClean="0"/>
              <a:t>Área pentágono (Pitágoras, apotema, </a:t>
            </a:r>
            <a:r>
              <a:rPr lang="es-ES" sz="1500" dirty="0" err="1" smtClean="0"/>
              <a:t>etc</a:t>
            </a:r>
            <a:r>
              <a:rPr lang="es-ES" sz="1500" dirty="0" smtClean="0"/>
              <a:t>)</a:t>
            </a:r>
          </a:p>
          <a:p>
            <a:endParaRPr lang="es-ES" sz="2200" dirty="0" smtClean="0"/>
          </a:p>
          <a:p>
            <a:r>
              <a:rPr lang="es-ES" sz="2200" dirty="0" smtClean="0"/>
              <a:t>¿Área lateral?</a:t>
            </a:r>
          </a:p>
          <a:p>
            <a:r>
              <a:rPr lang="es-ES" sz="1500" dirty="0" smtClean="0"/>
              <a:t>Triángulos: Pitágoras. Multiplicar por 5</a:t>
            </a:r>
            <a:endParaRPr lang="es-ES" sz="1500" dirty="0"/>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4035528" cy="553998"/>
          </a:xfrm>
          <a:prstGeom prst="rect">
            <a:avLst/>
          </a:prstGeom>
          <a:noFill/>
        </p:spPr>
        <p:txBody>
          <a:bodyPr wrap="none" rtlCol="0">
            <a:spAutoFit/>
          </a:bodyPr>
          <a:lstStyle/>
          <a:p>
            <a:r>
              <a:rPr lang="es-ES" sz="3000" dirty="0" smtClean="0"/>
              <a:t>3. Pirámides. Volumen</a:t>
            </a:r>
            <a:endParaRPr lang="es-ES" sz="3000" dirty="0"/>
          </a:p>
        </p:txBody>
      </p:sp>
      <p:pic>
        <p:nvPicPr>
          <p:cNvPr id="95234" name="Picture 2" descr="http://www.tareasfacil.info/imaganes/clip_image010_018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6059" y="1571612"/>
            <a:ext cx="5067941" cy="5000660"/>
          </a:xfrm>
          <a:prstGeom prst="rect">
            <a:avLst/>
          </a:prstGeom>
          <a:noFill/>
        </p:spPr>
      </p:pic>
      <p:sp>
        <p:nvSpPr>
          <p:cNvPr id="6" name="5 CuadroTexto"/>
          <p:cNvSpPr txBox="1"/>
          <p:nvPr/>
        </p:nvSpPr>
        <p:spPr>
          <a:xfrm>
            <a:off x="500034" y="1714488"/>
            <a:ext cx="3286148" cy="1446550"/>
          </a:xfrm>
          <a:prstGeom prst="rect">
            <a:avLst/>
          </a:prstGeom>
          <a:solidFill>
            <a:srgbClr val="00FFFF"/>
          </a:solidFill>
        </p:spPr>
        <p:txBody>
          <a:bodyPr wrap="square" rtlCol="0">
            <a:spAutoFit/>
          </a:bodyPr>
          <a:lstStyle/>
          <a:p>
            <a:pPr algn="just"/>
            <a:r>
              <a:rPr lang="es-ES" sz="2200" dirty="0" smtClean="0"/>
              <a:t>El volumen de una pirámide es la tercera parte del que tendría si fuese un prisma</a:t>
            </a:r>
          </a:p>
        </p:txBody>
      </p:sp>
      <mc:AlternateContent xmlns:mc="http://schemas.openxmlformats.org/markup-compatibility/2006" xmlns:a14="http://schemas.microsoft.com/office/drawing/2010/main">
        <mc:Choice Requires="a14">
          <p:sp>
            <p:nvSpPr>
              <p:cNvPr id="7" name="6 Rectángulo"/>
              <p:cNvSpPr/>
              <p:nvPr/>
            </p:nvSpPr>
            <p:spPr>
              <a:xfrm>
                <a:off x="714348" y="3786190"/>
                <a:ext cx="2143140" cy="13573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sz="2500" b="0" i="1" dirty="0" smtClean="0">
                          <a:solidFill>
                            <a:schemeClr val="tx1"/>
                          </a:solidFill>
                          <a:latin typeface="Cambria Math" panose="02040503050406030204" pitchFamily="18" charset="0"/>
                        </a:rPr>
                        <m:t>𝑉</m:t>
                      </m:r>
                      <m:r>
                        <a:rPr lang="es-ES" sz="2500" b="0" i="1" dirty="0" smtClean="0">
                          <a:solidFill>
                            <a:schemeClr val="tx1"/>
                          </a:solidFill>
                          <a:latin typeface="Cambria Math" panose="02040503050406030204" pitchFamily="18" charset="0"/>
                        </a:rPr>
                        <m:t>=</m:t>
                      </m:r>
                      <m:f>
                        <m:fPr>
                          <m:ctrlPr>
                            <a:rPr lang="es-ES" sz="2500" b="0" i="1" dirty="0" smtClean="0">
                              <a:solidFill>
                                <a:schemeClr val="tx1"/>
                              </a:solidFill>
                              <a:latin typeface="Cambria Math" panose="02040503050406030204" pitchFamily="18" charset="0"/>
                            </a:rPr>
                          </m:ctrlPr>
                        </m:fPr>
                        <m:num>
                          <m:sSub>
                            <m:sSubPr>
                              <m:ctrlPr>
                                <a:rPr lang="es-ES" sz="2500" b="0" i="1" dirty="0" smtClean="0">
                                  <a:solidFill>
                                    <a:schemeClr val="tx1"/>
                                  </a:solidFill>
                                  <a:latin typeface="Cambria Math" panose="02040503050406030204" pitchFamily="18" charset="0"/>
                                </a:rPr>
                              </m:ctrlPr>
                            </m:sSubPr>
                            <m:e>
                              <m:r>
                                <a:rPr lang="es-ES" sz="2500" b="0" i="1" dirty="0" smtClean="0">
                                  <a:solidFill>
                                    <a:schemeClr val="tx1"/>
                                  </a:solidFill>
                                  <a:latin typeface="Cambria Math" panose="02040503050406030204" pitchFamily="18" charset="0"/>
                                </a:rPr>
                                <m:t>𝐴</m:t>
                              </m:r>
                            </m:e>
                            <m:sub>
                              <m:r>
                                <a:rPr lang="es-ES" sz="2500" b="0" i="1" dirty="0" smtClean="0">
                                  <a:solidFill>
                                    <a:schemeClr val="tx1"/>
                                  </a:solidFill>
                                  <a:latin typeface="Cambria Math" panose="02040503050406030204" pitchFamily="18" charset="0"/>
                                </a:rPr>
                                <m:t>𝑏𝑎𝑠𝑒</m:t>
                              </m:r>
                            </m:sub>
                          </m:sSub>
                          <m:r>
                            <a:rPr lang="es-ES" sz="2500" b="0" i="1" dirty="0" smtClean="0">
                              <a:solidFill>
                                <a:schemeClr val="tx1"/>
                              </a:solidFill>
                              <a:latin typeface="Cambria Math" panose="02040503050406030204" pitchFamily="18" charset="0"/>
                            </a:rPr>
                            <m:t>·</m:t>
                          </m:r>
                          <m:r>
                            <a:rPr lang="es-ES" sz="2500" b="0" i="1" dirty="0" smtClean="0">
                              <a:solidFill>
                                <a:schemeClr val="tx1"/>
                              </a:solidFill>
                              <a:latin typeface="Cambria Math" panose="02040503050406030204" pitchFamily="18" charset="0"/>
                            </a:rPr>
                            <m:t>h</m:t>
                          </m:r>
                        </m:num>
                        <m:den>
                          <m:r>
                            <a:rPr lang="es-ES" sz="2500" b="0" i="1" dirty="0" smtClean="0">
                              <a:solidFill>
                                <a:schemeClr val="tx1"/>
                              </a:solidFill>
                              <a:latin typeface="Cambria Math" panose="02040503050406030204" pitchFamily="18" charset="0"/>
                            </a:rPr>
                            <m:t>3</m:t>
                          </m:r>
                        </m:den>
                      </m:f>
                    </m:oMath>
                  </m:oMathPara>
                </a14:m>
                <a:endParaRPr lang="es-ES" sz="2500" dirty="0">
                  <a:solidFill>
                    <a:schemeClr val="tx1"/>
                  </a:solidFill>
                </a:endParaRPr>
              </a:p>
            </p:txBody>
          </p:sp>
        </mc:Choice>
        <mc:Fallback xmlns="">
          <p:sp>
            <p:nvSpPr>
              <p:cNvPr id="7" name="6 Rectángulo"/>
              <p:cNvSpPr>
                <a:spLocks noRot="1" noChangeAspect="1" noMove="1" noResize="1" noEditPoints="1" noAdjustHandles="1" noChangeArrowheads="1" noChangeShapeType="1" noTextEdit="1"/>
              </p:cNvSpPr>
              <p:nvPr/>
            </p:nvSpPr>
            <p:spPr>
              <a:xfrm>
                <a:off x="714348" y="3786190"/>
                <a:ext cx="2143140" cy="1357322"/>
              </a:xfrm>
              <a:prstGeom prst="rect">
                <a:avLst/>
              </a:prstGeom>
              <a:blipFill rotWithShape="0">
                <a:blip r:embed="rId3"/>
                <a:stretch>
                  <a:fillRect/>
                </a:stretch>
              </a:blipFill>
            </p:spPr>
            <p:txBody>
              <a:bodyPr/>
              <a:lstStyle/>
              <a:p>
                <a:r>
                  <a:rPr lang="es-ES">
                    <a:noFill/>
                  </a:rPr>
                  <a:t> </a:t>
                </a:r>
              </a:p>
            </p:txBody>
          </p:sp>
        </mc:Fallback>
      </mc:AlternateContent>
      <p:sp>
        <p:nvSpPr>
          <p:cNvPr id="8" name="7 Rectángulo"/>
          <p:cNvSpPr/>
          <p:nvPr/>
        </p:nvSpPr>
        <p:spPr>
          <a:xfrm>
            <a:off x="357158" y="142852"/>
            <a:ext cx="7920000" cy="360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Rectángulo"/>
          <p:cNvSpPr/>
          <p:nvPr/>
        </p:nvSpPr>
        <p:spPr>
          <a:xfrm>
            <a:off x="357158" y="142852"/>
            <a:ext cx="5040000" cy="36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Picture 8" descr="G:\Mirabal 1213\_ 3ºEV\2ºESO\Gif\hipn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5234"/>
                                        </p:tgtEl>
                                        <p:attrNameLst>
                                          <p:attrName>style.visibility</p:attrName>
                                        </p:attrNameLst>
                                      </p:cBhvr>
                                      <p:to>
                                        <p:strVal val="visible"/>
                                      </p:to>
                                    </p:set>
                                    <p:anim calcmode="lin" valueType="num">
                                      <p:cBhvr additive="base">
                                        <p:cTn id="7" dur="500" fill="hold"/>
                                        <p:tgtEl>
                                          <p:spTgt spid="95234"/>
                                        </p:tgtEl>
                                        <p:attrNameLst>
                                          <p:attrName>ppt_x</p:attrName>
                                        </p:attrNameLst>
                                      </p:cBhvr>
                                      <p:tavLst>
                                        <p:tav tm="0">
                                          <p:val>
                                            <p:strVal val="#ppt_x"/>
                                          </p:val>
                                        </p:tav>
                                        <p:tav tm="100000">
                                          <p:val>
                                            <p:strVal val="#ppt_x"/>
                                          </p:val>
                                        </p:tav>
                                      </p:tavLst>
                                    </p:anim>
                                    <p:anim calcmode="lin" valueType="num">
                                      <p:cBhvr additive="base">
                                        <p:cTn id="8" dur="500" fill="hold"/>
                                        <p:tgtEl>
                                          <p:spTgt spid="952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4088042" cy="553998"/>
          </a:xfrm>
          <a:prstGeom prst="rect">
            <a:avLst/>
          </a:prstGeom>
          <a:noFill/>
        </p:spPr>
        <p:txBody>
          <a:bodyPr wrap="none" rtlCol="0">
            <a:spAutoFit/>
          </a:bodyPr>
          <a:lstStyle/>
          <a:p>
            <a:r>
              <a:rPr lang="es-ES" sz="3000" dirty="0" smtClean="0"/>
              <a:t>3. Pirámides. Resumen</a:t>
            </a:r>
            <a:endParaRPr lang="es-ES" sz="3000" dirty="0"/>
          </a:p>
        </p:txBody>
      </p:sp>
      <mc:AlternateContent xmlns:mc="http://schemas.openxmlformats.org/markup-compatibility/2006" xmlns:a14="http://schemas.microsoft.com/office/drawing/2010/main">
        <mc:Choice Requires="a14">
          <p:sp>
            <p:nvSpPr>
              <p:cNvPr id="38" name="37 Rectángulo"/>
              <p:cNvSpPr/>
              <p:nvPr/>
            </p:nvSpPr>
            <p:spPr>
              <a:xfrm>
                <a:off x="4883730" y="4071942"/>
                <a:ext cx="2474352" cy="11430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sz="2500" b="0" i="1" smtClean="0">
                          <a:solidFill>
                            <a:schemeClr val="tx1"/>
                          </a:solidFill>
                          <a:latin typeface="Cambria Math" panose="02040503050406030204" pitchFamily="18" charset="0"/>
                        </a:rPr>
                        <m:t>𝑉</m:t>
                      </m:r>
                      <m:r>
                        <a:rPr lang="es-ES" sz="2500" b="0" i="1" smtClean="0">
                          <a:solidFill>
                            <a:schemeClr val="tx1"/>
                          </a:solidFill>
                          <a:latin typeface="Cambria Math" panose="02040503050406030204" pitchFamily="18" charset="0"/>
                        </a:rPr>
                        <m:t>=</m:t>
                      </m:r>
                      <m:f>
                        <m:fPr>
                          <m:ctrlPr>
                            <a:rPr lang="es-ES" sz="2500" b="0" i="1" smtClean="0">
                              <a:solidFill>
                                <a:schemeClr val="tx1"/>
                              </a:solidFill>
                              <a:latin typeface="Cambria Math" panose="02040503050406030204" pitchFamily="18" charset="0"/>
                            </a:rPr>
                          </m:ctrlPr>
                        </m:fPr>
                        <m:num>
                          <m:sSub>
                            <m:sSubPr>
                              <m:ctrlPr>
                                <a:rPr lang="es-ES" sz="2500" b="0" i="1" smtClean="0">
                                  <a:solidFill>
                                    <a:schemeClr val="tx1"/>
                                  </a:solidFill>
                                  <a:latin typeface="Cambria Math" panose="02040503050406030204" pitchFamily="18" charset="0"/>
                                </a:rPr>
                              </m:ctrlPr>
                            </m:sSubPr>
                            <m:e>
                              <m:r>
                                <a:rPr lang="es-ES" sz="2500" b="0" i="1" smtClean="0">
                                  <a:solidFill>
                                    <a:schemeClr val="tx1"/>
                                  </a:solidFill>
                                  <a:latin typeface="Cambria Math" panose="02040503050406030204" pitchFamily="18" charset="0"/>
                                </a:rPr>
                                <m:t>𝐴</m:t>
                              </m:r>
                            </m:e>
                            <m:sub>
                              <m:r>
                                <a:rPr lang="es-ES" sz="2500" b="0" i="1" smtClean="0">
                                  <a:solidFill>
                                    <a:schemeClr val="tx1"/>
                                  </a:solidFill>
                                  <a:latin typeface="Cambria Math" panose="02040503050406030204" pitchFamily="18" charset="0"/>
                                </a:rPr>
                                <m:t>𝑏𝑎𝑠𝑒</m:t>
                              </m:r>
                            </m:sub>
                          </m:sSub>
                          <m:r>
                            <a:rPr lang="es-ES" sz="2500" b="0" i="1" smtClean="0">
                              <a:solidFill>
                                <a:schemeClr val="tx1"/>
                              </a:solidFill>
                              <a:latin typeface="Cambria Math" panose="02040503050406030204" pitchFamily="18" charset="0"/>
                            </a:rPr>
                            <m:t>·</m:t>
                          </m:r>
                          <m:r>
                            <a:rPr lang="es-ES" sz="2500" b="0" i="1" smtClean="0">
                              <a:solidFill>
                                <a:schemeClr val="tx1"/>
                              </a:solidFill>
                              <a:latin typeface="Cambria Math" panose="02040503050406030204" pitchFamily="18" charset="0"/>
                            </a:rPr>
                            <m:t>h</m:t>
                          </m:r>
                        </m:num>
                        <m:den>
                          <m:r>
                            <a:rPr lang="es-ES" sz="2500" b="0" i="1" smtClean="0">
                              <a:solidFill>
                                <a:schemeClr val="tx1"/>
                              </a:solidFill>
                              <a:latin typeface="Cambria Math" panose="02040503050406030204" pitchFamily="18" charset="0"/>
                            </a:rPr>
                            <m:t>3</m:t>
                          </m:r>
                        </m:den>
                      </m:f>
                    </m:oMath>
                  </m:oMathPara>
                </a14:m>
                <a:endParaRPr lang="es-ES" sz="2500" dirty="0">
                  <a:solidFill>
                    <a:schemeClr val="tx1"/>
                  </a:solidFill>
                </a:endParaRPr>
              </a:p>
            </p:txBody>
          </p:sp>
        </mc:Choice>
        <mc:Fallback xmlns="">
          <p:sp>
            <p:nvSpPr>
              <p:cNvPr id="38" name="37 Rectángulo"/>
              <p:cNvSpPr>
                <a:spLocks noRot="1" noChangeAspect="1" noMove="1" noResize="1" noEditPoints="1" noAdjustHandles="1" noChangeArrowheads="1" noChangeShapeType="1" noTextEdit="1"/>
              </p:cNvSpPr>
              <p:nvPr/>
            </p:nvSpPr>
            <p:spPr>
              <a:xfrm>
                <a:off x="4883730" y="4071942"/>
                <a:ext cx="2474352" cy="1143008"/>
              </a:xfrm>
              <a:prstGeom prst="rect">
                <a:avLst/>
              </a:prstGeom>
              <a:blipFill rotWithShape="0">
                <a:blip r:embed="rId2"/>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1" name="40 Rectángulo"/>
              <p:cNvSpPr/>
              <p:nvPr/>
            </p:nvSpPr>
            <p:spPr>
              <a:xfrm>
                <a:off x="4786314" y="1857364"/>
                <a:ext cx="3500462" cy="7143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sz="2500" b="0" i="1" dirty="0" smtClean="0">
                          <a:solidFill>
                            <a:schemeClr val="tx1"/>
                          </a:solidFill>
                          <a:latin typeface="Cambria Math" panose="02040503050406030204" pitchFamily="18" charset="0"/>
                        </a:rPr>
                        <m:t>𝐴</m:t>
                      </m:r>
                      <m:r>
                        <a:rPr lang="es-ES" sz="2500" b="0" i="1" dirty="0" smtClean="0">
                          <a:solidFill>
                            <a:schemeClr val="tx1"/>
                          </a:solidFill>
                          <a:latin typeface="Cambria Math" panose="02040503050406030204" pitchFamily="18" charset="0"/>
                        </a:rPr>
                        <m:t>=</m:t>
                      </m:r>
                      <m:sSub>
                        <m:sSubPr>
                          <m:ctrlPr>
                            <a:rPr lang="es-ES" sz="2500" b="0" i="1" dirty="0" smtClean="0">
                              <a:solidFill>
                                <a:schemeClr val="tx1"/>
                              </a:solidFill>
                              <a:latin typeface="Cambria Math" panose="02040503050406030204" pitchFamily="18" charset="0"/>
                            </a:rPr>
                          </m:ctrlPr>
                        </m:sSubPr>
                        <m:e>
                          <m:r>
                            <a:rPr lang="es-ES" sz="2500" b="0" i="1" dirty="0" smtClean="0">
                              <a:solidFill>
                                <a:schemeClr val="tx1"/>
                              </a:solidFill>
                              <a:latin typeface="Cambria Math" panose="02040503050406030204" pitchFamily="18" charset="0"/>
                            </a:rPr>
                            <m:t>𝐴</m:t>
                          </m:r>
                        </m:e>
                        <m:sub>
                          <m:r>
                            <a:rPr lang="es-ES" sz="2500" b="0" i="1" dirty="0" smtClean="0">
                              <a:solidFill>
                                <a:schemeClr val="tx1"/>
                              </a:solidFill>
                              <a:latin typeface="Cambria Math" panose="02040503050406030204" pitchFamily="18" charset="0"/>
                            </a:rPr>
                            <m:t>𝑙𝑎𝑡𝑒𝑟𝑎𝑙</m:t>
                          </m:r>
                        </m:sub>
                      </m:sSub>
                      <m:r>
                        <a:rPr lang="es-ES" sz="2500" b="0" i="1" dirty="0" smtClean="0">
                          <a:solidFill>
                            <a:schemeClr val="tx1"/>
                          </a:solidFill>
                          <a:latin typeface="Cambria Math" panose="02040503050406030204" pitchFamily="18" charset="0"/>
                        </a:rPr>
                        <m:t>+</m:t>
                      </m:r>
                      <m:sSub>
                        <m:sSubPr>
                          <m:ctrlPr>
                            <a:rPr lang="es-ES" sz="2500" b="0" i="1" dirty="0" smtClean="0">
                              <a:solidFill>
                                <a:schemeClr val="tx1"/>
                              </a:solidFill>
                              <a:latin typeface="Cambria Math" panose="02040503050406030204" pitchFamily="18" charset="0"/>
                            </a:rPr>
                          </m:ctrlPr>
                        </m:sSubPr>
                        <m:e>
                          <m:r>
                            <a:rPr lang="es-ES" sz="2500" b="0" i="1" dirty="0" smtClean="0">
                              <a:solidFill>
                                <a:schemeClr val="tx1"/>
                              </a:solidFill>
                              <a:latin typeface="Cambria Math" panose="02040503050406030204" pitchFamily="18" charset="0"/>
                            </a:rPr>
                            <m:t>𝐴</m:t>
                          </m:r>
                        </m:e>
                        <m:sub>
                          <m:r>
                            <a:rPr lang="es-ES" sz="2500" b="0" i="1" dirty="0" smtClean="0">
                              <a:solidFill>
                                <a:schemeClr val="tx1"/>
                              </a:solidFill>
                              <a:latin typeface="Cambria Math" panose="02040503050406030204" pitchFamily="18" charset="0"/>
                            </a:rPr>
                            <m:t>𝑏𝑎𝑠𝑒</m:t>
                          </m:r>
                        </m:sub>
                      </m:sSub>
                    </m:oMath>
                  </m:oMathPara>
                </a14:m>
                <a:endParaRPr lang="es-ES" sz="2500" dirty="0">
                  <a:solidFill>
                    <a:schemeClr val="tx1"/>
                  </a:solidFill>
                </a:endParaRPr>
              </a:p>
            </p:txBody>
          </p:sp>
        </mc:Choice>
        <mc:Fallback xmlns="">
          <p:sp>
            <p:nvSpPr>
              <p:cNvPr id="41" name="40 Rectángulo"/>
              <p:cNvSpPr>
                <a:spLocks noRot="1" noChangeAspect="1" noMove="1" noResize="1" noEditPoints="1" noAdjustHandles="1" noChangeArrowheads="1" noChangeShapeType="1" noTextEdit="1"/>
              </p:cNvSpPr>
              <p:nvPr/>
            </p:nvSpPr>
            <p:spPr>
              <a:xfrm>
                <a:off x="4786314" y="1857364"/>
                <a:ext cx="3500462" cy="714380"/>
              </a:xfrm>
              <a:prstGeom prst="rect">
                <a:avLst/>
              </a:prstGeom>
              <a:blipFill rotWithShape="0">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3" name="42 Rectángulo"/>
              <p:cNvSpPr/>
              <p:nvPr/>
            </p:nvSpPr>
            <p:spPr>
              <a:xfrm>
                <a:off x="5417216" y="2701108"/>
                <a:ext cx="2859545" cy="10001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s-ES" sz="2500" b="0" i="1" dirty="0" smtClean="0">
                              <a:solidFill>
                                <a:schemeClr val="tx1"/>
                              </a:solidFill>
                              <a:latin typeface="Cambria Math" panose="02040503050406030204" pitchFamily="18" charset="0"/>
                            </a:rPr>
                          </m:ctrlPr>
                        </m:sSubPr>
                        <m:e>
                          <m:r>
                            <a:rPr lang="es-ES" sz="2500" i="1" dirty="0" smtClean="0">
                              <a:solidFill>
                                <a:schemeClr val="tx1"/>
                              </a:solidFill>
                              <a:latin typeface="Cambria Math" panose="02040503050406030204" pitchFamily="18" charset="0"/>
                            </a:rPr>
                            <m:t>𝐴</m:t>
                          </m:r>
                        </m:e>
                        <m:sub>
                          <m:r>
                            <a:rPr lang="es-ES" sz="2500" b="0" i="1" dirty="0" smtClean="0">
                              <a:solidFill>
                                <a:schemeClr val="tx1"/>
                              </a:solidFill>
                              <a:latin typeface="Cambria Math" panose="02040503050406030204" pitchFamily="18" charset="0"/>
                            </a:rPr>
                            <m:t>𝑙𝑎𝑡𝑒𝑟𝑎𝑙</m:t>
                          </m:r>
                        </m:sub>
                      </m:sSub>
                      <m:r>
                        <a:rPr lang="es-ES" sz="2500" b="0" i="1" dirty="0" smtClean="0">
                          <a:solidFill>
                            <a:schemeClr val="tx1"/>
                          </a:solidFill>
                          <a:latin typeface="Cambria Math" panose="02040503050406030204" pitchFamily="18" charset="0"/>
                        </a:rPr>
                        <m:t>=</m:t>
                      </m:r>
                      <m:f>
                        <m:fPr>
                          <m:ctrlPr>
                            <a:rPr lang="es-ES" sz="2500" b="0" i="1" dirty="0" smtClean="0">
                              <a:solidFill>
                                <a:schemeClr val="tx1"/>
                              </a:solidFill>
                              <a:latin typeface="Cambria Math" panose="02040503050406030204" pitchFamily="18" charset="0"/>
                            </a:rPr>
                          </m:ctrlPr>
                        </m:fPr>
                        <m:num>
                          <m:sSub>
                            <m:sSubPr>
                              <m:ctrlPr>
                                <a:rPr lang="es-ES" sz="2500" b="0" i="1" dirty="0" smtClean="0">
                                  <a:solidFill>
                                    <a:schemeClr val="tx1"/>
                                  </a:solidFill>
                                  <a:latin typeface="Cambria Math" panose="02040503050406030204" pitchFamily="18" charset="0"/>
                                </a:rPr>
                              </m:ctrlPr>
                            </m:sSubPr>
                            <m:e>
                              <m:r>
                                <a:rPr lang="es-ES" sz="2500" b="0" i="1" dirty="0" smtClean="0">
                                  <a:solidFill>
                                    <a:schemeClr val="tx1"/>
                                  </a:solidFill>
                                  <a:latin typeface="Cambria Math" panose="02040503050406030204" pitchFamily="18" charset="0"/>
                                </a:rPr>
                                <m:t>𝑃</m:t>
                              </m:r>
                            </m:e>
                            <m:sub>
                              <m:r>
                                <a:rPr lang="es-ES" sz="2500" b="0" i="1" dirty="0" smtClean="0">
                                  <a:solidFill>
                                    <a:schemeClr val="tx1"/>
                                  </a:solidFill>
                                  <a:latin typeface="Cambria Math" panose="02040503050406030204" pitchFamily="18" charset="0"/>
                                </a:rPr>
                                <m:t>𝑏𝑎𝑠𝑒</m:t>
                              </m:r>
                            </m:sub>
                          </m:sSub>
                          <m:r>
                            <a:rPr lang="es-ES" sz="2500" b="0" i="1" dirty="0" smtClean="0">
                              <a:solidFill>
                                <a:schemeClr val="tx1"/>
                              </a:solidFill>
                              <a:latin typeface="Cambria Math" panose="02040503050406030204" pitchFamily="18" charset="0"/>
                            </a:rPr>
                            <m:t>·</m:t>
                          </m:r>
                          <m:r>
                            <a:rPr lang="es-ES" sz="2500" b="0" i="1" dirty="0" smtClean="0">
                              <a:solidFill>
                                <a:schemeClr val="tx1"/>
                              </a:solidFill>
                              <a:latin typeface="Cambria Math" panose="02040503050406030204" pitchFamily="18" charset="0"/>
                            </a:rPr>
                            <m:t>h</m:t>
                          </m:r>
                        </m:num>
                        <m:den>
                          <m:r>
                            <a:rPr lang="es-ES" sz="2500" b="0" i="1" dirty="0" smtClean="0">
                              <a:solidFill>
                                <a:schemeClr val="tx1"/>
                              </a:solidFill>
                              <a:latin typeface="Cambria Math" panose="02040503050406030204" pitchFamily="18" charset="0"/>
                            </a:rPr>
                            <m:t>2</m:t>
                          </m:r>
                        </m:den>
                      </m:f>
                    </m:oMath>
                  </m:oMathPara>
                </a14:m>
                <a:endParaRPr lang="es-ES" sz="2500" dirty="0">
                  <a:solidFill>
                    <a:schemeClr val="tx1"/>
                  </a:solidFill>
                </a:endParaRPr>
              </a:p>
            </p:txBody>
          </p:sp>
        </mc:Choice>
        <mc:Fallback xmlns="">
          <p:sp>
            <p:nvSpPr>
              <p:cNvPr id="43" name="42 Rectángulo"/>
              <p:cNvSpPr>
                <a:spLocks noRot="1" noChangeAspect="1" noMove="1" noResize="1" noEditPoints="1" noAdjustHandles="1" noChangeArrowheads="1" noChangeShapeType="1" noTextEdit="1"/>
              </p:cNvSpPr>
              <p:nvPr/>
            </p:nvSpPr>
            <p:spPr>
              <a:xfrm>
                <a:off x="5417216" y="2701108"/>
                <a:ext cx="2859545" cy="1000138"/>
              </a:xfrm>
              <a:prstGeom prst="rect">
                <a:avLst/>
              </a:prstGeom>
              <a:blipFill rotWithShape="0">
                <a:blip r:embed="rId4"/>
                <a:stretch>
                  <a:fillRect/>
                </a:stretch>
              </a:blipFill>
            </p:spPr>
            <p:txBody>
              <a:bodyPr/>
              <a:lstStyle/>
              <a:p>
                <a:r>
                  <a:rPr lang="es-ES">
                    <a:noFill/>
                  </a:rPr>
                  <a:t> </a:t>
                </a:r>
              </a:p>
            </p:txBody>
          </p:sp>
        </mc:Fallback>
      </mc:AlternateContent>
      <p:sp>
        <p:nvSpPr>
          <p:cNvPr id="48" name="47 Flecha derecha"/>
          <p:cNvSpPr/>
          <p:nvPr/>
        </p:nvSpPr>
        <p:spPr>
          <a:xfrm>
            <a:off x="7358082" y="6215082"/>
            <a:ext cx="1009567" cy="5000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96262" name="Picture 6" descr="http://1.bp.blogspot.com/_hOeYDinV9_g/TQwcQ5RRK1I/AAAAAAAAAC8/u_kajCQUM_A/s400/piramid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472" y="1643050"/>
            <a:ext cx="3000396" cy="3416182"/>
          </a:xfrm>
          <a:prstGeom prst="rect">
            <a:avLst/>
          </a:prstGeom>
          <a:noFill/>
        </p:spPr>
      </p:pic>
      <p:pic>
        <p:nvPicPr>
          <p:cNvPr id="12" name="Picture 11" descr="G:\Mirabal 1213\_ 2ºEV (hasta 2Marzo)\Imagenes\CuadernoAnimado.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01024" y="714356"/>
            <a:ext cx="1010337" cy="1071570"/>
          </a:xfrm>
          <a:prstGeom prst="rect">
            <a:avLst/>
          </a:prstGeom>
          <a:noFill/>
        </p:spPr>
      </p:pic>
      <p:sp>
        <p:nvSpPr>
          <p:cNvPr id="13" name="12 Rectángulo"/>
          <p:cNvSpPr/>
          <p:nvPr/>
        </p:nvSpPr>
        <p:spPr>
          <a:xfrm>
            <a:off x="357158" y="142852"/>
            <a:ext cx="7920000" cy="360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Rectángulo"/>
          <p:cNvSpPr/>
          <p:nvPr/>
        </p:nvSpPr>
        <p:spPr>
          <a:xfrm>
            <a:off x="357158" y="142852"/>
            <a:ext cx="5760000" cy="36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Picture 8" descr="G:\Mirabal 1213\_ 3ºEV\2ºESO\Gif\hipno.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3 CuadroTexto"/>
          <p:cNvSpPr txBox="1"/>
          <p:nvPr/>
        </p:nvSpPr>
        <p:spPr>
          <a:xfrm>
            <a:off x="642910" y="1000108"/>
            <a:ext cx="4233467" cy="553998"/>
          </a:xfrm>
          <a:prstGeom prst="rect">
            <a:avLst/>
          </a:prstGeom>
          <a:noFill/>
        </p:spPr>
        <p:txBody>
          <a:bodyPr wrap="none" rtlCol="0">
            <a:spAutoFit/>
          </a:bodyPr>
          <a:lstStyle/>
          <a:p>
            <a:r>
              <a:rPr lang="es-ES" sz="3000" dirty="0" smtClean="0"/>
              <a:t>3. Pirámides. Ejercicios</a:t>
            </a:r>
            <a:endParaRPr lang="es-ES" sz="3000" dirty="0"/>
          </a:p>
        </p:txBody>
      </p:sp>
      <p:pic>
        <p:nvPicPr>
          <p:cNvPr id="12" name="Picture 11" descr="G:\Mirabal 1213\_ 2ºEV (hasta 2Marzo)\Imagenes\CuadernoAnimado.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024" y="714356"/>
            <a:ext cx="1010337" cy="1071570"/>
          </a:xfrm>
          <a:prstGeom prst="rect">
            <a:avLst/>
          </a:prstGeom>
          <a:noFill/>
        </p:spPr>
      </p:pic>
      <p:sp>
        <p:nvSpPr>
          <p:cNvPr id="13" name="12 Rectángulo"/>
          <p:cNvSpPr/>
          <p:nvPr/>
        </p:nvSpPr>
        <p:spPr>
          <a:xfrm>
            <a:off x="357158" y="142852"/>
            <a:ext cx="7920000" cy="360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Rectángulo"/>
          <p:cNvSpPr/>
          <p:nvPr/>
        </p:nvSpPr>
        <p:spPr>
          <a:xfrm>
            <a:off x="357158" y="142852"/>
            <a:ext cx="5760000" cy="36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Picture 8" descr="G:\Mirabal 1213\_ 3ºEV\2ºESO\Gif\hipn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pic>
        <p:nvPicPr>
          <p:cNvPr id="2" name="Imagen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5576" y="1772214"/>
            <a:ext cx="4873889" cy="1665670"/>
          </a:xfrm>
          <a:prstGeom prst="rect">
            <a:avLst/>
          </a:prstGeom>
        </p:spPr>
      </p:pic>
      <p:pic>
        <p:nvPicPr>
          <p:cNvPr id="3" name="Imagen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46253" y="3483110"/>
            <a:ext cx="3753739" cy="1602074"/>
          </a:xfrm>
          <a:prstGeom prst="rect">
            <a:avLst/>
          </a:prstGeom>
        </p:spPr>
      </p:pic>
      <mc:AlternateContent xmlns:mc="http://schemas.openxmlformats.org/markup-compatibility/2006">
        <mc:Choice xmlns:a14="http://schemas.microsoft.com/office/drawing/2010/main" Requires="a14">
          <p:sp>
            <p:nvSpPr>
              <p:cNvPr id="9" name="37 Rectángulo"/>
              <p:cNvSpPr/>
              <p:nvPr/>
            </p:nvSpPr>
            <p:spPr>
              <a:xfrm>
                <a:off x="5740954" y="4536293"/>
                <a:ext cx="2474352" cy="11430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sz="2500" b="0" i="1" smtClean="0">
                          <a:solidFill>
                            <a:schemeClr val="tx1"/>
                          </a:solidFill>
                          <a:latin typeface="Cambria Math" panose="02040503050406030204" pitchFamily="18" charset="0"/>
                        </a:rPr>
                        <m:t>𝑉</m:t>
                      </m:r>
                      <m:r>
                        <a:rPr lang="es-ES" sz="2500" b="0" i="1" smtClean="0">
                          <a:solidFill>
                            <a:schemeClr val="tx1"/>
                          </a:solidFill>
                          <a:latin typeface="Cambria Math" panose="02040503050406030204" pitchFamily="18" charset="0"/>
                        </a:rPr>
                        <m:t>=</m:t>
                      </m:r>
                      <m:f>
                        <m:fPr>
                          <m:ctrlPr>
                            <a:rPr lang="es-ES" sz="2500" b="0" i="1" smtClean="0">
                              <a:solidFill>
                                <a:schemeClr val="tx1"/>
                              </a:solidFill>
                              <a:latin typeface="Cambria Math" panose="02040503050406030204" pitchFamily="18" charset="0"/>
                            </a:rPr>
                          </m:ctrlPr>
                        </m:fPr>
                        <m:num>
                          <m:sSub>
                            <m:sSubPr>
                              <m:ctrlPr>
                                <a:rPr lang="es-ES" sz="2500" b="0" i="1" smtClean="0">
                                  <a:solidFill>
                                    <a:schemeClr val="tx1"/>
                                  </a:solidFill>
                                  <a:latin typeface="Cambria Math" panose="02040503050406030204" pitchFamily="18" charset="0"/>
                                </a:rPr>
                              </m:ctrlPr>
                            </m:sSubPr>
                            <m:e>
                              <m:r>
                                <a:rPr lang="es-ES" sz="2500" b="0" i="1" smtClean="0">
                                  <a:solidFill>
                                    <a:schemeClr val="tx1"/>
                                  </a:solidFill>
                                  <a:latin typeface="Cambria Math" panose="02040503050406030204" pitchFamily="18" charset="0"/>
                                </a:rPr>
                                <m:t>𝐴</m:t>
                              </m:r>
                            </m:e>
                            <m:sub>
                              <m:r>
                                <a:rPr lang="es-ES" sz="2500" b="0" i="1" smtClean="0">
                                  <a:solidFill>
                                    <a:schemeClr val="tx1"/>
                                  </a:solidFill>
                                  <a:latin typeface="Cambria Math" panose="02040503050406030204" pitchFamily="18" charset="0"/>
                                </a:rPr>
                                <m:t>𝑏𝑎𝑠𝑒</m:t>
                              </m:r>
                            </m:sub>
                          </m:sSub>
                          <m:r>
                            <a:rPr lang="es-ES" sz="2500" b="0" i="1" smtClean="0">
                              <a:solidFill>
                                <a:schemeClr val="tx1"/>
                              </a:solidFill>
                              <a:latin typeface="Cambria Math" panose="02040503050406030204" pitchFamily="18" charset="0"/>
                            </a:rPr>
                            <m:t>·</m:t>
                          </m:r>
                          <m:r>
                            <a:rPr lang="es-ES" sz="2500" b="0" i="1" smtClean="0">
                              <a:solidFill>
                                <a:schemeClr val="tx1"/>
                              </a:solidFill>
                              <a:latin typeface="Cambria Math" panose="02040503050406030204" pitchFamily="18" charset="0"/>
                            </a:rPr>
                            <m:t>h</m:t>
                          </m:r>
                        </m:num>
                        <m:den>
                          <m:r>
                            <a:rPr lang="es-ES" sz="2500" b="0" i="1" smtClean="0">
                              <a:solidFill>
                                <a:schemeClr val="tx1"/>
                              </a:solidFill>
                              <a:latin typeface="Cambria Math" panose="02040503050406030204" pitchFamily="18" charset="0"/>
                            </a:rPr>
                            <m:t>3</m:t>
                          </m:r>
                        </m:den>
                      </m:f>
                    </m:oMath>
                  </m:oMathPara>
                </a14:m>
                <a:endParaRPr lang="es-ES" sz="2500" dirty="0">
                  <a:solidFill>
                    <a:schemeClr val="tx1"/>
                  </a:solidFill>
                </a:endParaRPr>
              </a:p>
            </p:txBody>
          </p:sp>
        </mc:Choice>
        <mc:Fallback>
          <p:sp>
            <p:nvSpPr>
              <p:cNvPr id="9" name="37 Rectángulo"/>
              <p:cNvSpPr>
                <a:spLocks noRot="1" noChangeAspect="1" noMove="1" noResize="1" noEditPoints="1" noAdjustHandles="1" noChangeArrowheads="1" noChangeShapeType="1" noTextEdit="1"/>
              </p:cNvSpPr>
              <p:nvPr/>
            </p:nvSpPr>
            <p:spPr>
              <a:xfrm>
                <a:off x="5740954" y="4536293"/>
                <a:ext cx="2474352" cy="1143008"/>
              </a:xfrm>
              <a:prstGeom prst="rect">
                <a:avLst/>
              </a:prstGeom>
              <a:blipFill>
                <a:blip r:embed="rId6"/>
                <a:stretch>
                  <a:fillRect/>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10" name="40 Rectángulo"/>
              <p:cNvSpPr/>
              <p:nvPr/>
            </p:nvSpPr>
            <p:spPr>
              <a:xfrm>
                <a:off x="5643538" y="2321715"/>
                <a:ext cx="3500462" cy="7143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sz="2500" b="0" i="1" dirty="0" smtClean="0">
                          <a:solidFill>
                            <a:schemeClr val="tx1"/>
                          </a:solidFill>
                          <a:latin typeface="Cambria Math" panose="02040503050406030204" pitchFamily="18" charset="0"/>
                        </a:rPr>
                        <m:t>𝐴</m:t>
                      </m:r>
                      <m:r>
                        <a:rPr lang="es-ES" sz="2500" b="0" i="1" dirty="0" smtClean="0">
                          <a:solidFill>
                            <a:schemeClr val="tx1"/>
                          </a:solidFill>
                          <a:latin typeface="Cambria Math" panose="02040503050406030204" pitchFamily="18" charset="0"/>
                        </a:rPr>
                        <m:t>=</m:t>
                      </m:r>
                      <m:sSub>
                        <m:sSubPr>
                          <m:ctrlPr>
                            <a:rPr lang="es-ES" sz="2500" b="0" i="1" dirty="0" smtClean="0">
                              <a:solidFill>
                                <a:schemeClr val="tx1"/>
                              </a:solidFill>
                              <a:latin typeface="Cambria Math" panose="02040503050406030204" pitchFamily="18" charset="0"/>
                            </a:rPr>
                          </m:ctrlPr>
                        </m:sSubPr>
                        <m:e>
                          <m:r>
                            <a:rPr lang="es-ES" sz="2500" b="0" i="1" dirty="0" smtClean="0">
                              <a:solidFill>
                                <a:schemeClr val="tx1"/>
                              </a:solidFill>
                              <a:latin typeface="Cambria Math" panose="02040503050406030204" pitchFamily="18" charset="0"/>
                            </a:rPr>
                            <m:t>𝐴</m:t>
                          </m:r>
                        </m:e>
                        <m:sub>
                          <m:r>
                            <a:rPr lang="es-ES" sz="2500" b="0" i="1" dirty="0" smtClean="0">
                              <a:solidFill>
                                <a:schemeClr val="tx1"/>
                              </a:solidFill>
                              <a:latin typeface="Cambria Math" panose="02040503050406030204" pitchFamily="18" charset="0"/>
                            </a:rPr>
                            <m:t>𝑙𝑎𝑡𝑒𝑟𝑎𝑙</m:t>
                          </m:r>
                        </m:sub>
                      </m:sSub>
                      <m:r>
                        <a:rPr lang="es-ES" sz="2500" b="0" i="1" dirty="0" smtClean="0">
                          <a:solidFill>
                            <a:schemeClr val="tx1"/>
                          </a:solidFill>
                          <a:latin typeface="Cambria Math" panose="02040503050406030204" pitchFamily="18" charset="0"/>
                        </a:rPr>
                        <m:t>+</m:t>
                      </m:r>
                      <m:sSub>
                        <m:sSubPr>
                          <m:ctrlPr>
                            <a:rPr lang="es-ES" sz="2500" b="0" i="1" dirty="0" smtClean="0">
                              <a:solidFill>
                                <a:schemeClr val="tx1"/>
                              </a:solidFill>
                              <a:latin typeface="Cambria Math" panose="02040503050406030204" pitchFamily="18" charset="0"/>
                            </a:rPr>
                          </m:ctrlPr>
                        </m:sSubPr>
                        <m:e>
                          <m:r>
                            <a:rPr lang="es-ES" sz="2500" b="0" i="1" dirty="0" smtClean="0">
                              <a:solidFill>
                                <a:schemeClr val="tx1"/>
                              </a:solidFill>
                              <a:latin typeface="Cambria Math" panose="02040503050406030204" pitchFamily="18" charset="0"/>
                            </a:rPr>
                            <m:t>𝐴</m:t>
                          </m:r>
                        </m:e>
                        <m:sub>
                          <m:r>
                            <a:rPr lang="es-ES" sz="2500" b="0" i="1" dirty="0" smtClean="0">
                              <a:solidFill>
                                <a:schemeClr val="tx1"/>
                              </a:solidFill>
                              <a:latin typeface="Cambria Math" panose="02040503050406030204" pitchFamily="18" charset="0"/>
                            </a:rPr>
                            <m:t>𝑏𝑎𝑠𝑒</m:t>
                          </m:r>
                        </m:sub>
                      </m:sSub>
                    </m:oMath>
                  </m:oMathPara>
                </a14:m>
                <a:endParaRPr lang="es-ES" sz="2500" dirty="0">
                  <a:solidFill>
                    <a:schemeClr val="tx1"/>
                  </a:solidFill>
                </a:endParaRPr>
              </a:p>
            </p:txBody>
          </p:sp>
        </mc:Choice>
        <mc:Fallback>
          <p:sp>
            <p:nvSpPr>
              <p:cNvPr id="10" name="40 Rectángulo"/>
              <p:cNvSpPr>
                <a:spLocks noRot="1" noChangeAspect="1" noMove="1" noResize="1" noEditPoints="1" noAdjustHandles="1" noChangeArrowheads="1" noChangeShapeType="1" noTextEdit="1"/>
              </p:cNvSpPr>
              <p:nvPr/>
            </p:nvSpPr>
            <p:spPr>
              <a:xfrm>
                <a:off x="5643538" y="2321715"/>
                <a:ext cx="3500462" cy="714380"/>
              </a:xfrm>
              <a:prstGeom prst="rect">
                <a:avLst/>
              </a:prstGeom>
              <a:blipFill>
                <a:blip r:embed="rId7"/>
                <a:stretch>
                  <a:fillRect/>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11" name="42 Rectángulo"/>
              <p:cNvSpPr/>
              <p:nvPr/>
            </p:nvSpPr>
            <p:spPr>
              <a:xfrm>
                <a:off x="6274440" y="3165459"/>
                <a:ext cx="2859545" cy="10001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s-ES" sz="2500" b="0" i="1" dirty="0" smtClean="0">
                              <a:solidFill>
                                <a:schemeClr val="tx1"/>
                              </a:solidFill>
                              <a:latin typeface="Cambria Math" panose="02040503050406030204" pitchFamily="18" charset="0"/>
                            </a:rPr>
                          </m:ctrlPr>
                        </m:sSubPr>
                        <m:e>
                          <m:r>
                            <a:rPr lang="es-ES" sz="2500" i="1" dirty="0" smtClean="0">
                              <a:solidFill>
                                <a:schemeClr val="tx1"/>
                              </a:solidFill>
                              <a:latin typeface="Cambria Math" panose="02040503050406030204" pitchFamily="18" charset="0"/>
                            </a:rPr>
                            <m:t>𝐴</m:t>
                          </m:r>
                        </m:e>
                        <m:sub>
                          <m:r>
                            <a:rPr lang="es-ES" sz="2500" b="0" i="1" dirty="0" smtClean="0">
                              <a:solidFill>
                                <a:schemeClr val="tx1"/>
                              </a:solidFill>
                              <a:latin typeface="Cambria Math" panose="02040503050406030204" pitchFamily="18" charset="0"/>
                            </a:rPr>
                            <m:t>𝑙𝑎𝑡𝑒𝑟𝑎𝑙</m:t>
                          </m:r>
                        </m:sub>
                      </m:sSub>
                      <m:r>
                        <a:rPr lang="es-ES" sz="2500" b="0" i="1" dirty="0" smtClean="0">
                          <a:solidFill>
                            <a:schemeClr val="tx1"/>
                          </a:solidFill>
                          <a:latin typeface="Cambria Math" panose="02040503050406030204" pitchFamily="18" charset="0"/>
                        </a:rPr>
                        <m:t>=</m:t>
                      </m:r>
                      <m:f>
                        <m:fPr>
                          <m:ctrlPr>
                            <a:rPr lang="es-ES" sz="2500" b="0" i="1" dirty="0" smtClean="0">
                              <a:solidFill>
                                <a:schemeClr val="tx1"/>
                              </a:solidFill>
                              <a:latin typeface="Cambria Math" panose="02040503050406030204" pitchFamily="18" charset="0"/>
                            </a:rPr>
                          </m:ctrlPr>
                        </m:fPr>
                        <m:num>
                          <m:sSub>
                            <m:sSubPr>
                              <m:ctrlPr>
                                <a:rPr lang="es-ES" sz="2500" b="0" i="1" dirty="0" smtClean="0">
                                  <a:solidFill>
                                    <a:schemeClr val="tx1"/>
                                  </a:solidFill>
                                  <a:latin typeface="Cambria Math" panose="02040503050406030204" pitchFamily="18" charset="0"/>
                                </a:rPr>
                              </m:ctrlPr>
                            </m:sSubPr>
                            <m:e>
                              <m:r>
                                <a:rPr lang="es-ES" sz="2500" b="0" i="1" dirty="0" smtClean="0">
                                  <a:solidFill>
                                    <a:schemeClr val="tx1"/>
                                  </a:solidFill>
                                  <a:latin typeface="Cambria Math" panose="02040503050406030204" pitchFamily="18" charset="0"/>
                                </a:rPr>
                                <m:t>𝑃</m:t>
                              </m:r>
                            </m:e>
                            <m:sub>
                              <m:r>
                                <a:rPr lang="es-ES" sz="2500" b="0" i="1" dirty="0" smtClean="0">
                                  <a:solidFill>
                                    <a:schemeClr val="tx1"/>
                                  </a:solidFill>
                                  <a:latin typeface="Cambria Math" panose="02040503050406030204" pitchFamily="18" charset="0"/>
                                </a:rPr>
                                <m:t>𝑏𝑎𝑠𝑒</m:t>
                              </m:r>
                            </m:sub>
                          </m:sSub>
                          <m:r>
                            <a:rPr lang="es-ES" sz="2500" b="0" i="1" dirty="0" smtClean="0">
                              <a:solidFill>
                                <a:schemeClr val="tx1"/>
                              </a:solidFill>
                              <a:latin typeface="Cambria Math" panose="02040503050406030204" pitchFamily="18" charset="0"/>
                            </a:rPr>
                            <m:t>·</m:t>
                          </m:r>
                          <m:r>
                            <a:rPr lang="es-ES" sz="2500" b="0" i="1" dirty="0" smtClean="0">
                              <a:solidFill>
                                <a:schemeClr val="tx1"/>
                              </a:solidFill>
                              <a:latin typeface="Cambria Math" panose="02040503050406030204" pitchFamily="18" charset="0"/>
                            </a:rPr>
                            <m:t>h</m:t>
                          </m:r>
                        </m:num>
                        <m:den>
                          <m:r>
                            <a:rPr lang="es-ES" sz="2500" b="0" i="1" dirty="0" smtClean="0">
                              <a:solidFill>
                                <a:schemeClr val="tx1"/>
                              </a:solidFill>
                              <a:latin typeface="Cambria Math" panose="02040503050406030204" pitchFamily="18" charset="0"/>
                            </a:rPr>
                            <m:t>2</m:t>
                          </m:r>
                        </m:den>
                      </m:f>
                    </m:oMath>
                  </m:oMathPara>
                </a14:m>
                <a:endParaRPr lang="es-ES" sz="2500" dirty="0">
                  <a:solidFill>
                    <a:schemeClr val="tx1"/>
                  </a:solidFill>
                </a:endParaRPr>
              </a:p>
            </p:txBody>
          </p:sp>
        </mc:Choice>
        <mc:Fallback>
          <p:sp>
            <p:nvSpPr>
              <p:cNvPr id="11" name="42 Rectángulo"/>
              <p:cNvSpPr>
                <a:spLocks noRot="1" noChangeAspect="1" noMove="1" noResize="1" noEditPoints="1" noAdjustHandles="1" noChangeArrowheads="1" noChangeShapeType="1" noTextEdit="1"/>
              </p:cNvSpPr>
              <p:nvPr/>
            </p:nvSpPr>
            <p:spPr>
              <a:xfrm>
                <a:off x="6274440" y="3165459"/>
                <a:ext cx="2859545" cy="1000138"/>
              </a:xfrm>
              <a:prstGeom prst="rect">
                <a:avLst/>
              </a:prstGeom>
              <a:blipFill>
                <a:blip r:embed="rId8"/>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34800592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3 CuadroTexto"/>
          <p:cNvSpPr txBox="1"/>
          <p:nvPr/>
        </p:nvSpPr>
        <p:spPr>
          <a:xfrm>
            <a:off x="642910" y="1000108"/>
            <a:ext cx="4233467" cy="553998"/>
          </a:xfrm>
          <a:prstGeom prst="rect">
            <a:avLst/>
          </a:prstGeom>
          <a:noFill/>
        </p:spPr>
        <p:txBody>
          <a:bodyPr wrap="none" rtlCol="0">
            <a:spAutoFit/>
          </a:bodyPr>
          <a:lstStyle/>
          <a:p>
            <a:r>
              <a:rPr lang="es-ES" sz="3000" dirty="0" smtClean="0"/>
              <a:t>3. Pirámides. Ejercicios</a:t>
            </a:r>
            <a:endParaRPr lang="es-ES" sz="3000" dirty="0"/>
          </a:p>
        </p:txBody>
      </p:sp>
      <p:pic>
        <p:nvPicPr>
          <p:cNvPr id="12" name="Picture 11" descr="G:\Mirabal 1213\_ 2ºEV (hasta 2Marzo)\Imagenes\CuadernoAnimado.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024" y="714356"/>
            <a:ext cx="1010337" cy="1071570"/>
          </a:xfrm>
          <a:prstGeom prst="rect">
            <a:avLst/>
          </a:prstGeom>
          <a:noFill/>
        </p:spPr>
      </p:pic>
      <p:sp>
        <p:nvSpPr>
          <p:cNvPr id="13" name="12 Rectángulo"/>
          <p:cNvSpPr/>
          <p:nvPr/>
        </p:nvSpPr>
        <p:spPr>
          <a:xfrm>
            <a:off x="357158" y="142852"/>
            <a:ext cx="7920000" cy="360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Rectángulo"/>
          <p:cNvSpPr/>
          <p:nvPr/>
        </p:nvSpPr>
        <p:spPr>
          <a:xfrm>
            <a:off x="357158" y="142852"/>
            <a:ext cx="5760000" cy="36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Picture 8" descr="G:\Mirabal 1213\_ 3ºEV\2ºESO\Gif\hipn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pic>
        <p:nvPicPr>
          <p:cNvPr id="2" name="Imagen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42910" y="1554106"/>
            <a:ext cx="4248472" cy="1451931"/>
          </a:xfrm>
          <a:prstGeom prst="rect">
            <a:avLst/>
          </a:prstGeom>
        </p:spPr>
      </p:pic>
      <mc:AlternateContent xmlns:mc="http://schemas.openxmlformats.org/markup-compatibility/2006">
        <mc:Choice xmlns:a14="http://schemas.microsoft.com/office/drawing/2010/main" Requires="a14">
          <p:sp>
            <p:nvSpPr>
              <p:cNvPr id="5" name="CuadroTexto 4"/>
              <p:cNvSpPr txBox="1"/>
              <p:nvPr/>
            </p:nvSpPr>
            <p:spPr>
              <a:xfrm>
                <a:off x="642910" y="2953598"/>
                <a:ext cx="8177562" cy="895310"/>
              </a:xfrm>
              <a:prstGeom prst="rect">
                <a:avLst/>
              </a:prstGeom>
              <a:solidFill>
                <a:schemeClr val="bg1"/>
              </a:solidFill>
            </p:spPr>
            <p:txBody>
              <a:bodyPr wrap="square" rtlCol="0">
                <a:spAutoFit/>
              </a:bodyPr>
              <a:lstStyle/>
              <a:p>
                <a:r>
                  <a:rPr lang="es-ES" dirty="0" smtClean="0"/>
                  <a:t>El volumen es sencillo. Calculamos el área de la base, y con ella el volumen:</a:t>
                </a:r>
              </a:p>
              <a:p>
                <a14:m>
                  <m:oMathPara xmlns:m="http://schemas.openxmlformats.org/officeDocument/2006/math">
                    <m:oMathParaPr>
                      <m:jc m:val="centerGroup"/>
                    </m:oMathParaPr>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𝐴</m:t>
                          </m:r>
                        </m:e>
                        <m:sub>
                          <m:r>
                            <a:rPr lang="es-ES" b="0" i="1" smtClean="0">
                              <a:latin typeface="Cambria Math" panose="02040503050406030204" pitchFamily="18" charset="0"/>
                            </a:rPr>
                            <m:t>𝑏</m:t>
                          </m:r>
                        </m:sub>
                      </m:sSub>
                      <m:r>
                        <a:rPr lang="es-ES" b="0" i="1" smtClean="0">
                          <a:latin typeface="Cambria Math" panose="02040503050406030204" pitchFamily="18" charset="0"/>
                        </a:rPr>
                        <m:t>=</m:t>
                      </m:r>
                      <m:sSup>
                        <m:sSupPr>
                          <m:ctrlPr>
                            <a:rPr lang="es-ES" b="0" i="1" smtClean="0">
                              <a:latin typeface="Cambria Math" panose="02040503050406030204" pitchFamily="18" charset="0"/>
                            </a:rPr>
                          </m:ctrlPr>
                        </m:sSupPr>
                        <m:e>
                          <m:r>
                            <a:rPr lang="es-ES" b="0" i="1" smtClean="0">
                              <a:latin typeface="Cambria Math" panose="02040503050406030204" pitchFamily="18" charset="0"/>
                            </a:rPr>
                            <m:t>3</m:t>
                          </m:r>
                        </m:e>
                        <m:sup>
                          <m:r>
                            <a:rPr lang="es-ES" b="0" i="1" smtClean="0">
                              <a:latin typeface="Cambria Math" panose="02040503050406030204" pitchFamily="18" charset="0"/>
                            </a:rPr>
                            <m:t>2</m:t>
                          </m:r>
                        </m:sup>
                      </m:sSup>
                      <m:r>
                        <a:rPr lang="es-ES" b="0" i="1" smtClean="0">
                          <a:latin typeface="Cambria Math" panose="02040503050406030204" pitchFamily="18" charset="0"/>
                        </a:rPr>
                        <m:t>=9</m:t>
                      </m:r>
                      <m:r>
                        <a:rPr lang="es-ES" b="0" i="1" smtClean="0">
                          <a:latin typeface="Cambria Math" panose="02040503050406030204" pitchFamily="18" charset="0"/>
                        </a:rPr>
                        <m:t>𝑐</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𝑚</m:t>
                          </m:r>
                        </m:e>
                        <m:sup>
                          <m:r>
                            <a:rPr lang="es-ES" b="0" i="1" smtClean="0">
                              <a:latin typeface="Cambria Math" panose="02040503050406030204" pitchFamily="18" charset="0"/>
                            </a:rPr>
                            <m:t>2</m:t>
                          </m:r>
                        </m:sup>
                      </m:sSup>
                      <m:r>
                        <a:rPr lang="es-ES" b="0" i="1" smtClean="0">
                          <a:latin typeface="Cambria Math" panose="02040503050406030204" pitchFamily="18" charset="0"/>
                        </a:rPr>
                        <m:t>    ⇒    </m:t>
                      </m:r>
                      <m:r>
                        <a:rPr lang="es-ES" b="0" i="1" smtClean="0">
                          <a:latin typeface="Cambria Math" panose="02040503050406030204" pitchFamily="18" charset="0"/>
                        </a:rPr>
                        <m:t>𝑉</m:t>
                      </m:r>
                      <m:r>
                        <a:rPr lang="es-ES" b="0" i="1" smtClean="0">
                          <a:latin typeface="Cambria Math" panose="02040503050406030204" pitchFamily="18" charset="0"/>
                        </a:rPr>
                        <m:t>=</m:t>
                      </m:r>
                      <m:f>
                        <m:fPr>
                          <m:ctrlPr>
                            <a:rPr lang="es-ES" b="0" i="1" smtClean="0">
                              <a:latin typeface="Cambria Math" panose="02040503050406030204" pitchFamily="18" charset="0"/>
                            </a:rPr>
                          </m:ctrlPr>
                        </m:fPr>
                        <m:num>
                          <m:sSub>
                            <m:sSubPr>
                              <m:ctrlPr>
                                <a:rPr lang="es-ES" b="0" i="1" smtClean="0">
                                  <a:latin typeface="Cambria Math" panose="02040503050406030204" pitchFamily="18" charset="0"/>
                                </a:rPr>
                              </m:ctrlPr>
                            </m:sSubPr>
                            <m:e>
                              <m:r>
                                <a:rPr lang="es-ES" b="0" i="1" smtClean="0">
                                  <a:latin typeface="Cambria Math" panose="02040503050406030204" pitchFamily="18" charset="0"/>
                                </a:rPr>
                                <m:t>𝐴</m:t>
                              </m:r>
                            </m:e>
                            <m:sub>
                              <m:r>
                                <a:rPr lang="es-ES" b="0" i="1" smtClean="0">
                                  <a:latin typeface="Cambria Math" panose="02040503050406030204" pitchFamily="18" charset="0"/>
                                </a:rPr>
                                <m:t>𝑏</m:t>
                              </m:r>
                            </m:sub>
                          </m:sSub>
                          <m:r>
                            <a:rPr lang="es-ES" b="0" i="1" smtClean="0">
                              <a:latin typeface="Cambria Math" panose="02040503050406030204" pitchFamily="18" charset="0"/>
                            </a:rPr>
                            <m:t>·</m:t>
                          </m:r>
                          <m:r>
                            <a:rPr lang="es-ES" b="0" i="1" smtClean="0">
                              <a:latin typeface="Cambria Math" panose="02040503050406030204" pitchFamily="18" charset="0"/>
                            </a:rPr>
                            <m:t>h</m:t>
                          </m:r>
                        </m:num>
                        <m:den>
                          <m:r>
                            <a:rPr lang="es-ES" b="0" i="1" smtClean="0">
                              <a:latin typeface="Cambria Math" panose="02040503050406030204" pitchFamily="18" charset="0"/>
                            </a:rPr>
                            <m:t>3</m:t>
                          </m:r>
                        </m:den>
                      </m:f>
                      <m:r>
                        <a:rPr lang="es-ES" b="0" i="1" smtClean="0">
                          <a:latin typeface="Cambria Math" panose="02040503050406030204" pitchFamily="18" charset="0"/>
                        </a:rPr>
                        <m:t>=</m:t>
                      </m:r>
                      <m:f>
                        <m:fPr>
                          <m:ctrlPr>
                            <a:rPr lang="es-ES" b="0" i="1" smtClean="0">
                              <a:latin typeface="Cambria Math" panose="02040503050406030204" pitchFamily="18" charset="0"/>
                            </a:rPr>
                          </m:ctrlPr>
                        </m:fPr>
                        <m:num>
                          <m:r>
                            <a:rPr lang="es-ES" b="0" i="1" smtClean="0">
                              <a:latin typeface="Cambria Math" panose="02040503050406030204" pitchFamily="18" charset="0"/>
                            </a:rPr>
                            <m:t>9·5</m:t>
                          </m:r>
                        </m:num>
                        <m:den>
                          <m:r>
                            <a:rPr lang="es-ES" b="0" i="1" smtClean="0">
                              <a:latin typeface="Cambria Math" panose="02040503050406030204" pitchFamily="18" charset="0"/>
                            </a:rPr>
                            <m:t>3</m:t>
                          </m:r>
                        </m:den>
                      </m:f>
                      <m:r>
                        <a:rPr lang="es-ES" b="0" i="1" smtClean="0">
                          <a:latin typeface="Cambria Math" panose="02040503050406030204" pitchFamily="18" charset="0"/>
                        </a:rPr>
                        <m:t>=</m:t>
                      </m:r>
                      <m:borderBox>
                        <m:borderBoxPr>
                          <m:ctrlPr>
                            <a:rPr lang="es-ES" b="0" i="1" smtClean="0">
                              <a:latin typeface="Cambria Math" panose="02040503050406030204" pitchFamily="18" charset="0"/>
                            </a:rPr>
                          </m:ctrlPr>
                        </m:borderBoxPr>
                        <m:e>
                          <m:r>
                            <a:rPr lang="es-ES" i="1">
                              <a:latin typeface="Cambria Math" panose="02040503050406030204" pitchFamily="18" charset="0"/>
                            </a:rPr>
                            <m:t>15</m:t>
                          </m:r>
                          <m:r>
                            <a:rPr lang="es-ES" i="1">
                              <a:latin typeface="Cambria Math" panose="02040503050406030204" pitchFamily="18" charset="0"/>
                            </a:rPr>
                            <m:t>𝑐</m:t>
                          </m:r>
                          <m:sSup>
                            <m:sSupPr>
                              <m:ctrlPr>
                                <a:rPr lang="es-ES" i="1">
                                  <a:latin typeface="Cambria Math" panose="02040503050406030204" pitchFamily="18" charset="0"/>
                                </a:rPr>
                              </m:ctrlPr>
                            </m:sSupPr>
                            <m:e>
                              <m:r>
                                <a:rPr lang="es-ES" i="1">
                                  <a:latin typeface="Cambria Math" panose="02040503050406030204" pitchFamily="18" charset="0"/>
                                </a:rPr>
                                <m:t>𝑚</m:t>
                              </m:r>
                            </m:e>
                            <m:sup>
                              <m:r>
                                <a:rPr lang="es-ES" i="1">
                                  <a:latin typeface="Cambria Math" panose="02040503050406030204" pitchFamily="18" charset="0"/>
                                </a:rPr>
                                <m:t>3</m:t>
                              </m:r>
                            </m:sup>
                          </m:sSup>
                        </m:e>
                      </m:borderBox>
                    </m:oMath>
                  </m:oMathPara>
                </a14:m>
                <a:endParaRPr lang="es-ES" dirty="0"/>
              </a:p>
            </p:txBody>
          </p:sp>
        </mc:Choice>
        <mc:Fallback>
          <p:sp>
            <p:nvSpPr>
              <p:cNvPr id="5" name="CuadroTexto 4"/>
              <p:cNvSpPr txBox="1">
                <a:spLocks noRot="1" noChangeAspect="1" noMove="1" noResize="1" noEditPoints="1" noAdjustHandles="1" noChangeArrowheads="1" noChangeShapeType="1" noTextEdit="1"/>
              </p:cNvSpPr>
              <p:nvPr/>
            </p:nvSpPr>
            <p:spPr>
              <a:xfrm>
                <a:off x="642910" y="2953598"/>
                <a:ext cx="8177562" cy="895310"/>
              </a:xfrm>
              <a:prstGeom prst="rect">
                <a:avLst/>
              </a:prstGeom>
              <a:blipFill>
                <a:blip r:embed="rId5"/>
                <a:stretch>
                  <a:fillRect l="-596" t="-4795"/>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10" name="CuadroTexto 9"/>
              <p:cNvSpPr txBox="1"/>
              <p:nvPr/>
            </p:nvSpPr>
            <p:spPr>
              <a:xfrm>
                <a:off x="642910" y="3920288"/>
                <a:ext cx="7858180" cy="2438616"/>
              </a:xfrm>
              <a:prstGeom prst="rect">
                <a:avLst/>
              </a:prstGeom>
              <a:solidFill>
                <a:schemeClr val="bg1"/>
              </a:solidFill>
            </p:spPr>
            <p:txBody>
              <a:bodyPr wrap="square" rtlCol="0">
                <a:spAutoFit/>
              </a:bodyPr>
              <a:lstStyle/>
              <a:p>
                <a:r>
                  <a:rPr lang="es-ES" dirty="0" smtClean="0"/>
                  <a:t>Para el área necesitamos el área lateral. Son triángulos, pero no tenemos la altura. Para buscarla hacemos Pitágoras:</a:t>
                </a:r>
              </a:p>
              <a:p>
                <a14:m>
                  <m:oMathPara xmlns:m="http://schemas.openxmlformats.org/officeDocument/2006/math">
                    <m:oMathParaPr>
                      <m:jc m:val="centerGroup"/>
                    </m:oMathParaPr>
                    <m:oMath xmlns:m="http://schemas.openxmlformats.org/officeDocument/2006/math">
                      <m:sSup>
                        <m:sSupPr>
                          <m:ctrlPr>
                            <a:rPr lang="es-ES" b="0" i="1" smtClean="0">
                              <a:latin typeface="Cambria Math" panose="02040503050406030204" pitchFamily="18" charset="0"/>
                            </a:rPr>
                          </m:ctrlPr>
                        </m:sSupPr>
                        <m:e>
                          <m:r>
                            <a:rPr lang="es-ES" b="0" i="1" smtClean="0">
                              <a:latin typeface="Cambria Math" panose="02040503050406030204" pitchFamily="18" charset="0"/>
                            </a:rPr>
                            <m:t>𝑥</m:t>
                          </m:r>
                        </m:e>
                        <m:sup>
                          <m:r>
                            <a:rPr lang="es-ES" b="0" i="1" smtClean="0">
                              <a:latin typeface="Cambria Math" panose="02040503050406030204" pitchFamily="18" charset="0"/>
                            </a:rPr>
                            <m:t>2</m:t>
                          </m:r>
                        </m:sup>
                      </m:sSup>
                      <m:r>
                        <a:rPr lang="es-ES" b="0" i="1" smtClean="0">
                          <a:latin typeface="Cambria Math" panose="02040503050406030204" pitchFamily="18" charset="0"/>
                        </a:rPr>
                        <m:t>=</m:t>
                      </m:r>
                      <m:sSup>
                        <m:sSupPr>
                          <m:ctrlPr>
                            <a:rPr lang="es-ES" b="0" i="1" smtClean="0">
                              <a:latin typeface="Cambria Math" panose="02040503050406030204" pitchFamily="18" charset="0"/>
                            </a:rPr>
                          </m:ctrlPr>
                        </m:sSupPr>
                        <m:e>
                          <m:r>
                            <a:rPr lang="es-ES" b="0" i="1" smtClean="0">
                              <a:latin typeface="Cambria Math" panose="02040503050406030204" pitchFamily="18" charset="0"/>
                            </a:rPr>
                            <m:t>5</m:t>
                          </m:r>
                        </m:e>
                        <m:sup>
                          <m:r>
                            <a:rPr lang="es-ES" b="0" i="1" smtClean="0">
                              <a:latin typeface="Cambria Math" panose="02040503050406030204" pitchFamily="18" charset="0"/>
                            </a:rPr>
                            <m:t>2</m:t>
                          </m:r>
                        </m:sup>
                      </m:sSup>
                      <m:r>
                        <a:rPr lang="es-ES" b="0" i="1" smtClean="0">
                          <a:latin typeface="Cambria Math" panose="02040503050406030204" pitchFamily="18" charset="0"/>
                        </a:rPr>
                        <m:t>+</m:t>
                      </m:r>
                      <m:sSup>
                        <m:sSupPr>
                          <m:ctrlPr>
                            <a:rPr lang="es-ES" b="0" i="1" smtClean="0">
                              <a:latin typeface="Cambria Math" panose="02040503050406030204" pitchFamily="18" charset="0"/>
                            </a:rPr>
                          </m:ctrlPr>
                        </m:sSupPr>
                        <m:e>
                          <m:r>
                            <a:rPr lang="es-ES" b="0" i="1" smtClean="0">
                              <a:latin typeface="Cambria Math" panose="02040503050406030204" pitchFamily="18" charset="0"/>
                            </a:rPr>
                            <m:t>1.5</m:t>
                          </m:r>
                        </m:e>
                        <m:sup>
                          <m:r>
                            <a:rPr lang="es-ES" b="0" i="1" smtClean="0">
                              <a:latin typeface="Cambria Math" panose="02040503050406030204" pitchFamily="18" charset="0"/>
                            </a:rPr>
                            <m:t>2</m:t>
                          </m:r>
                        </m:sup>
                      </m:sSup>
                      <m:r>
                        <a:rPr lang="es-ES" b="0" i="1" smtClean="0">
                          <a:latin typeface="Cambria Math" panose="02040503050406030204" pitchFamily="18" charset="0"/>
                        </a:rPr>
                        <m:t>⇒</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𝑥</m:t>
                          </m:r>
                        </m:e>
                        <m:sup>
                          <m:r>
                            <a:rPr lang="es-ES" b="0" i="1" smtClean="0">
                              <a:latin typeface="Cambria Math" panose="02040503050406030204" pitchFamily="18" charset="0"/>
                            </a:rPr>
                            <m:t>2</m:t>
                          </m:r>
                        </m:sup>
                      </m:sSup>
                      <m:r>
                        <a:rPr lang="es-ES" b="0" i="1" smtClean="0">
                          <a:latin typeface="Cambria Math" panose="02040503050406030204" pitchFamily="18" charset="0"/>
                        </a:rPr>
                        <m:t>=25+2,25⇒</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𝑥</m:t>
                          </m:r>
                        </m:e>
                        <m:sup>
                          <m:r>
                            <a:rPr lang="es-ES" b="0" i="1" smtClean="0">
                              <a:latin typeface="Cambria Math" panose="02040503050406030204" pitchFamily="18" charset="0"/>
                            </a:rPr>
                            <m:t>2</m:t>
                          </m:r>
                        </m:sup>
                      </m:sSup>
                      <m:r>
                        <a:rPr lang="es-ES" b="0" i="1" smtClean="0">
                          <a:latin typeface="Cambria Math" panose="02040503050406030204" pitchFamily="18" charset="0"/>
                        </a:rPr>
                        <m:t>=27,75⇒</m:t>
                      </m:r>
                      <m:r>
                        <a:rPr lang="es-ES" b="0" i="1" smtClean="0">
                          <a:latin typeface="Cambria Math" panose="02040503050406030204" pitchFamily="18" charset="0"/>
                        </a:rPr>
                        <m:t>𝑥</m:t>
                      </m:r>
                      <m:r>
                        <a:rPr lang="es-ES" b="0" i="1" smtClean="0">
                          <a:latin typeface="Cambria Math" panose="02040503050406030204" pitchFamily="18" charset="0"/>
                        </a:rPr>
                        <m:t>=</m:t>
                      </m:r>
                      <m:rad>
                        <m:radPr>
                          <m:degHide m:val="on"/>
                          <m:ctrlPr>
                            <a:rPr lang="es-ES" b="0" i="1" smtClean="0">
                              <a:latin typeface="Cambria Math" panose="02040503050406030204" pitchFamily="18" charset="0"/>
                            </a:rPr>
                          </m:ctrlPr>
                        </m:radPr>
                        <m:deg/>
                        <m:e>
                          <m:r>
                            <a:rPr lang="es-ES" b="0" i="1" smtClean="0">
                              <a:latin typeface="Cambria Math" panose="02040503050406030204" pitchFamily="18" charset="0"/>
                            </a:rPr>
                            <m:t>27,75</m:t>
                          </m:r>
                        </m:e>
                      </m:rad>
                      <m:r>
                        <a:rPr lang="es-ES" b="0" i="1" smtClean="0">
                          <a:latin typeface="Cambria Math" panose="02040503050406030204" pitchFamily="18" charset="0"/>
                        </a:rPr>
                        <m:t>⇒</m:t>
                      </m:r>
                      <m:r>
                        <a:rPr lang="es-ES" b="0" i="1" smtClean="0">
                          <a:latin typeface="Cambria Math" panose="02040503050406030204" pitchFamily="18" charset="0"/>
                        </a:rPr>
                        <m:t>𝑥</m:t>
                      </m:r>
                      <m:r>
                        <a:rPr lang="es-ES" b="0" i="1" smtClean="0">
                          <a:latin typeface="Cambria Math" panose="02040503050406030204" pitchFamily="18" charset="0"/>
                        </a:rPr>
                        <m:t>=5,22</m:t>
                      </m:r>
                      <m:r>
                        <a:rPr lang="es-ES" b="0" i="1" smtClean="0">
                          <a:latin typeface="Cambria Math" panose="02040503050406030204" pitchFamily="18" charset="0"/>
                        </a:rPr>
                        <m:t>𝑐𝑚</m:t>
                      </m:r>
                    </m:oMath>
                  </m:oMathPara>
                </a14:m>
                <a:endParaRPr lang="es-ES" dirty="0" smtClean="0"/>
              </a:p>
              <a:p>
                <a:r>
                  <a:rPr lang="es-ES" dirty="0" smtClean="0"/>
                  <a:t>Con esto, el área de un triángulo:</a:t>
                </a:r>
              </a:p>
              <a:p>
                <a14:m>
                  <m:oMathPara xmlns:m="http://schemas.openxmlformats.org/officeDocument/2006/math">
                    <m:oMathParaPr>
                      <m:jc m:val="centerGroup"/>
                    </m:oMathParaPr>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𝐴</m:t>
                          </m:r>
                        </m:e>
                        <m:sub>
                          <m:r>
                            <a:rPr lang="es-ES" b="0" i="1" smtClean="0">
                              <a:latin typeface="Cambria Math" panose="02040503050406030204" pitchFamily="18" charset="0"/>
                            </a:rPr>
                            <m:t>𝑡𝑟𝑖</m:t>
                          </m:r>
                        </m:sub>
                      </m:sSub>
                      <m:r>
                        <a:rPr lang="es-ES" b="0" i="1" smtClean="0">
                          <a:latin typeface="Cambria Math" panose="02040503050406030204" pitchFamily="18" charset="0"/>
                        </a:rPr>
                        <m:t>=</m:t>
                      </m:r>
                      <m:f>
                        <m:fPr>
                          <m:ctrlPr>
                            <a:rPr lang="es-ES" b="0" i="1" smtClean="0">
                              <a:latin typeface="Cambria Math" panose="02040503050406030204" pitchFamily="18" charset="0"/>
                            </a:rPr>
                          </m:ctrlPr>
                        </m:fPr>
                        <m:num>
                          <m:r>
                            <a:rPr lang="es-ES" b="0" i="1" smtClean="0">
                              <a:latin typeface="Cambria Math" panose="02040503050406030204" pitchFamily="18" charset="0"/>
                            </a:rPr>
                            <m:t>𝑏</m:t>
                          </m:r>
                          <m:r>
                            <a:rPr lang="es-ES" b="0" i="1" smtClean="0">
                              <a:latin typeface="Cambria Math" panose="02040503050406030204" pitchFamily="18" charset="0"/>
                            </a:rPr>
                            <m:t>·</m:t>
                          </m:r>
                          <m:r>
                            <a:rPr lang="es-ES" b="0" i="1" smtClean="0">
                              <a:latin typeface="Cambria Math" panose="02040503050406030204" pitchFamily="18" charset="0"/>
                            </a:rPr>
                            <m:t>𝑥</m:t>
                          </m:r>
                        </m:num>
                        <m:den>
                          <m:r>
                            <a:rPr lang="es-ES" b="0" i="1" smtClean="0">
                              <a:latin typeface="Cambria Math" panose="02040503050406030204" pitchFamily="18" charset="0"/>
                            </a:rPr>
                            <m:t>2</m:t>
                          </m:r>
                        </m:den>
                      </m:f>
                      <m:r>
                        <a:rPr lang="es-ES" b="0" i="1" smtClean="0">
                          <a:latin typeface="Cambria Math" panose="02040503050406030204" pitchFamily="18" charset="0"/>
                        </a:rPr>
                        <m:t>=</m:t>
                      </m:r>
                      <m:f>
                        <m:fPr>
                          <m:ctrlPr>
                            <a:rPr lang="es-ES" b="0" i="1" smtClean="0">
                              <a:latin typeface="Cambria Math" panose="02040503050406030204" pitchFamily="18" charset="0"/>
                            </a:rPr>
                          </m:ctrlPr>
                        </m:fPr>
                        <m:num>
                          <m:r>
                            <a:rPr lang="es-ES" b="0" i="1" smtClean="0">
                              <a:latin typeface="Cambria Math" panose="02040503050406030204" pitchFamily="18" charset="0"/>
                            </a:rPr>
                            <m:t>3·5,22</m:t>
                          </m:r>
                        </m:num>
                        <m:den>
                          <m:r>
                            <a:rPr lang="es-ES" b="0" i="1" smtClean="0">
                              <a:latin typeface="Cambria Math" panose="02040503050406030204" pitchFamily="18" charset="0"/>
                            </a:rPr>
                            <m:t>2</m:t>
                          </m:r>
                        </m:den>
                      </m:f>
                      <m:r>
                        <a:rPr lang="es-ES" b="0" i="1" smtClean="0">
                          <a:latin typeface="Cambria Math" panose="02040503050406030204" pitchFamily="18" charset="0"/>
                        </a:rPr>
                        <m:t>=</m:t>
                      </m:r>
                      <m:f>
                        <m:fPr>
                          <m:ctrlPr>
                            <a:rPr lang="es-ES" b="0" i="1" smtClean="0">
                              <a:latin typeface="Cambria Math" panose="02040503050406030204" pitchFamily="18" charset="0"/>
                            </a:rPr>
                          </m:ctrlPr>
                        </m:fPr>
                        <m:num>
                          <m:r>
                            <a:rPr lang="es-ES" b="0" i="1" smtClean="0">
                              <a:latin typeface="Cambria Math" panose="02040503050406030204" pitchFamily="18" charset="0"/>
                            </a:rPr>
                            <m:t>15,66</m:t>
                          </m:r>
                        </m:num>
                        <m:den>
                          <m:r>
                            <a:rPr lang="es-ES" b="0" i="1" smtClean="0">
                              <a:latin typeface="Cambria Math" panose="02040503050406030204" pitchFamily="18" charset="0"/>
                            </a:rPr>
                            <m:t>2</m:t>
                          </m:r>
                        </m:den>
                      </m:f>
                      <m:r>
                        <a:rPr lang="es-ES" b="0" i="1" smtClean="0">
                          <a:latin typeface="Cambria Math" panose="02040503050406030204" pitchFamily="18" charset="0"/>
                        </a:rPr>
                        <m:t>=7,83</m:t>
                      </m:r>
                      <m:r>
                        <a:rPr lang="es-ES" b="0" i="1" smtClean="0">
                          <a:latin typeface="Cambria Math" panose="02040503050406030204" pitchFamily="18" charset="0"/>
                        </a:rPr>
                        <m:t>𝑐</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𝑚</m:t>
                          </m:r>
                        </m:e>
                        <m:sup>
                          <m:r>
                            <a:rPr lang="es-ES" b="0" i="1" smtClean="0">
                              <a:latin typeface="Cambria Math" panose="02040503050406030204" pitchFamily="18" charset="0"/>
                            </a:rPr>
                            <m:t>2</m:t>
                          </m:r>
                        </m:sup>
                      </m:sSup>
                    </m:oMath>
                  </m:oMathPara>
                </a14:m>
                <a:endParaRPr lang="es-ES" dirty="0" smtClean="0"/>
              </a:p>
              <a:p>
                <a:r>
                  <a:rPr lang="es-ES" dirty="0" smtClean="0"/>
                  <a:t>Como son 4: </a:t>
                </a:r>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𝐴</m:t>
                        </m:r>
                      </m:e>
                      <m:sub>
                        <m:r>
                          <a:rPr lang="es-ES" b="0" i="1" smtClean="0">
                            <a:latin typeface="Cambria Math" panose="02040503050406030204" pitchFamily="18" charset="0"/>
                          </a:rPr>
                          <m:t>𝑙𝑎𝑡</m:t>
                        </m:r>
                      </m:sub>
                    </m:sSub>
                    <m:r>
                      <a:rPr lang="es-ES" b="0" i="1" smtClean="0">
                        <a:latin typeface="Cambria Math" panose="02040503050406030204" pitchFamily="18" charset="0"/>
                      </a:rPr>
                      <m:t>=4·7,83⇒</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𝐴</m:t>
                        </m:r>
                      </m:e>
                      <m:sub>
                        <m:r>
                          <a:rPr lang="es-ES" b="0" i="1" smtClean="0">
                            <a:latin typeface="Cambria Math" panose="02040503050406030204" pitchFamily="18" charset="0"/>
                          </a:rPr>
                          <m:t>𝑙𝑎𝑡</m:t>
                        </m:r>
                      </m:sub>
                    </m:sSub>
                    <m:r>
                      <a:rPr lang="es-ES" b="0" i="1" smtClean="0">
                        <a:latin typeface="Cambria Math" panose="02040503050406030204" pitchFamily="18" charset="0"/>
                      </a:rPr>
                      <m:t>=31,32</m:t>
                    </m:r>
                    <m:r>
                      <a:rPr lang="es-ES" b="0" i="1" smtClean="0">
                        <a:latin typeface="Cambria Math" panose="02040503050406030204" pitchFamily="18" charset="0"/>
                      </a:rPr>
                      <m:t>𝑐</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𝑚</m:t>
                        </m:r>
                      </m:e>
                      <m:sup>
                        <m:r>
                          <a:rPr lang="es-ES" b="0" i="1" smtClean="0">
                            <a:latin typeface="Cambria Math" panose="02040503050406030204" pitchFamily="18" charset="0"/>
                          </a:rPr>
                          <m:t>2</m:t>
                        </m:r>
                      </m:sup>
                    </m:sSup>
                  </m:oMath>
                </a14:m>
                <a:endParaRPr lang="es-ES" dirty="0" smtClean="0"/>
              </a:p>
              <a:p>
                <a:r>
                  <a:rPr lang="es-ES" dirty="0" smtClean="0"/>
                  <a:t>Sumando el área de la base: </a:t>
                </a:r>
                <a14:m>
                  <m:oMath xmlns:m="http://schemas.openxmlformats.org/officeDocument/2006/math">
                    <m:r>
                      <a:rPr lang="es-ES" b="0" i="1" smtClean="0">
                        <a:latin typeface="Cambria Math" panose="02040503050406030204" pitchFamily="18" charset="0"/>
                      </a:rPr>
                      <m:t>𝐴</m:t>
                    </m:r>
                    <m:r>
                      <a:rPr lang="es-ES" b="0" i="1" smtClean="0">
                        <a:latin typeface="Cambria Math" panose="02040503050406030204" pitchFamily="18" charset="0"/>
                      </a:rPr>
                      <m:t>=</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𝐴</m:t>
                        </m:r>
                      </m:e>
                      <m:sub>
                        <m:r>
                          <a:rPr lang="es-ES" b="0" i="1" smtClean="0">
                            <a:latin typeface="Cambria Math" panose="02040503050406030204" pitchFamily="18" charset="0"/>
                          </a:rPr>
                          <m:t>𝑏𝑎𝑠𝑒</m:t>
                        </m:r>
                      </m:sub>
                    </m:sSub>
                    <m:r>
                      <a:rPr lang="es-ES" b="0" i="1" smtClean="0">
                        <a:latin typeface="Cambria Math" panose="02040503050406030204" pitchFamily="18" charset="0"/>
                      </a:rPr>
                      <m:t>+</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𝐴</m:t>
                        </m:r>
                      </m:e>
                      <m:sub>
                        <m:r>
                          <a:rPr lang="es-ES" b="0" i="1" smtClean="0">
                            <a:latin typeface="Cambria Math" panose="02040503050406030204" pitchFamily="18" charset="0"/>
                          </a:rPr>
                          <m:t>𝑙𝑎𝑡</m:t>
                        </m:r>
                      </m:sub>
                    </m:sSub>
                    <m:r>
                      <a:rPr lang="es-ES" b="0" i="1" smtClean="0">
                        <a:latin typeface="Cambria Math" panose="02040503050406030204" pitchFamily="18" charset="0"/>
                      </a:rPr>
                      <m:t>⇒</m:t>
                    </m:r>
                    <m:borderBox>
                      <m:borderBoxPr>
                        <m:ctrlPr>
                          <a:rPr lang="es-ES" b="0" i="1" smtClean="0">
                            <a:latin typeface="Cambria Math" panose="02040503050406030204" pitchFamily="18" charset="0"/>
                          </a:rPr>
                        </m:ctrlPr>
                      </m:borderBoxPr>
                      <m:e>
                        <m:r>
                          <a:rPr lang="es-ES" b="0" i="1" smtClean="0">
                            <a:latin typeface="Cambria Math" panose="02040503050406030204" pitchFamily="18" charset="0"/>
                          </a:rPr>
                          <m:t>𝐴</m:t>
                        </m:r>
                        <m:r>
                          <a:rPr lang="es-ES" b="0" i="1" smtClean="0">
                            <a:latin typeface="Cambria Math" panose="02040503050406030204" pitchFamily="18" charset="0"/>
                          </a:rPr>
                          <m:t>=40,32</m:t>
                        </m:r>
                        <m:r>
                          <a:rPr lang="es-ES" b="0" i="1" smtClean="0">
                            <a:latin typeface="Cambria Math" panose="02040503050406030204" pitchFamily="18" charset="0"/>
                          </a:rPr>
                          <m:t>𝑐</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𝑚</m:t>
                            </m:r>
                          </m:e>
                          <m:sup>
                            <m:r>
                              <a:rPr lang="es-ES" b="0" i="1" smtClean="0">
                                <a:latin typeface="Cambria Math" panose="02040503050406030204" pitchFamily="18" charset="0"/>
                              </a:rPr>
                              <m:t>2</m:t>
                            </m:r>
                          </m:sup>
                        </m:sSup>
                      </m:e>
                    </m:borderBox>
                  </m:oMath>
                </a14:m>
                <a:endParaRPr lang="es-ES" dirty="0"/>
              </a:p>
            </p:txBody>
          </p:sp>
        </mc:Choice>
        <mc:Fallback>
          <p:sp>
            <p:nvSpPr>
              <p:cNvPr id="10" name="CuadroTexto 9"/>
              <p:cNvSpPr txBox="1">
                <a:spLocks noRot="1" noChangeAspect="1" noMove="1" noResize="1" noEditPoints="1" noAdjustHandles="1" noChangeArrowheads="1" noChangeShapeType="1" noTextEdit="1"/>
              </p:cNvSpPr>
              <p:nvPr/>
            </p:nvSpPr>
            <p:spPr>
              <a:xfrm>
                <a:off x="642910" y="3920288"/>
                <a:ext cx="7858180" cy="2438616"/>
              </a:xfrm>
              <a:prstGeom prst="rect">
                <a:avLst/>
              </a:prstGeom>
              <a:blipFill>
                <a:blip r:embed="rId6"/>
                <a:stretch>
                  <a:fillRect l="-620" t="-1500" b="-1000"/>
                </a:stretch>
              </a:blipFill>
            </p:spPr>
            <p:txBody>
              <a:bodyPr/>
              <a:lstStyle/>
              <a:p>
                <a:r>
                  <a:rPr lang="es-ES">
                    <a:noFill/>
                  </a:rPr>
                  <a:t> </a:t>
                </a:r>
              </a:p>
            </p:txBody>
          </p:sp>
        </mc:Fallback>
      </mc:AlternateContent>
    </p:spTree>
    <p:extLst>
      <p:ext uri="{BB962C8B-B14F-4D97-AF65-F5344CB8AC3E}">
        <p14:creationId xmlns:p14="http://schemas.microsoft.com/office/powerpoint/2010/main" val="16332560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3 CuadroTexto"/>
          <p:cNvSpPr txBox="1"/>
          <p:nvPr/>
        </p:nvSpPr>
        <p:spPr>
          <a:xfrm>
            <a:off x="642910" y="1000108"/>
            <a:ext cx="4233467" cy="553998"/>
          </a:xfrm>
          <a:prstGeom prst="rect">
            <a:avLst/>
          </a:prstGeom>
          <a:noFill/>
        </p:spPr>
        <p:txBody>
          <a:bodyPr wrap="none" rtlCol="0">
            <a:spAutoFit/>
          </a:bodyPr>
          <a:lstStyle/>
          <a:p>
            <a:r>
              <a:rPr lang="es-ES" sz="3000" dirty="0" smtClean="0"/>
              <a:t>3. Pirámides. Ejercicios</a:t>
            </a:r>
            <a:endParaRPr lang="es-ES" sz="3000" dirty="0"/>
          </a:p>
        </p:txBody>
      </p:sp>
      <p:pic>
        <p:nvPicPr>
          <p:cNvPr id="12" name="Picture 11" descr="G:\Mirabal 1213\_ 2ºEV (hasta 2Marzo)\Imagenes\CuadernoAnimado.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024" y="714356"/>
            <a:ext cx="1010337" cy="1071570"/>
          </a:xfrm>
          <a:prstGeom prst="rect">
            <a:avLst/>
          </a:prstGeom>
          <a:noFill/>
        </p:spPr>
      </p:pic>
      <p:sp>
        <p:nvSpPr>
          <p:cNvPr id="13" name="12 Rectángulo"/>
          <p:cNvSpPr/>
          <p:nvPr/>
        </p:nvSpPr>
        <p:spPr>
          <a:xfrm>
            <a:off x="357158" y="142852"/>
            <a:ext cx="7920000" cy="360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Rectángulo"/>
          <p:cNvSpPr/>
          <p:nvPr/>
        </p:nvSpPr>
        <p:spPr>
          <a:xfrm>
            <a:off x="357158" y="142852"/>
            <a:ext cx="5760000" cy="36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Picture 8" descr="G:\Mirabal 1213\_ 3ºEV\2ºESO\Gif\hipn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pic>
        <p:nvPicPr>
          <p:cNvPr id="3" name="Imagen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42910" y="1700808"/>
            <a:ext cx="3753739" cy="1602074"/>
          </a:xfrm>
          <a:prstGeom prst="rect">
            <a:avLst/>
          </a:prstGeom>
        </p:spPr>
      </p:pic>
      <mc:AlternateContent xmlns:mc="http://schemas.openxmlformats.org/markup-compatibility/2006">
        <mc:Choice xmlns:a14="http://schemas.microsoft.com/office/drawing/2010/main" Requires="a14">
          <p:sp>
            <p:nvSpPr>
              <p:cNvPr id="5" name="CuadroTexto 4"/>
              <p:cNvSpPr txBox="1"/>
              <p:nvPr/>
            </p:nvSpPr>
            <p:spPr>
              <a:xfrm>
                <a:off x="755576" y="3573016"/>
                <a:ext cx="7200800" cy="2019784"/>
              </a:xfrm>
              <a:prstGeom prst="rect">
                <a:avLst/>
              </a:prstGeom>
              <a:solidFill>
                <a:schemeClr val="bg1"/>
              </a:solidFill>
            </p:spPr>
            <p:txBody>
              <a:bodyPr wrap="square" rtlCol="0">
                <a:spAutoFit/>
              </a:bodyPr>
              <a:lstStyle/>
              <a:p>
                <a:r>
                  <a:rPr lang="es-ES" dirty="0" smtClean="0"/>
                  <a:t>Dado que solo pide el volumen, tendremos que hacer las áreas de las bases.</a:t>
                </a:r>
              </a:p>
              <a:p>
                <a:r>
                  <a:rPr lang="es-ES" dirty="0" smtClean="0"/>
                  <a:t>En el primer caso es sencillo, pues es un cuadrado:</a:t>
                </a:r>
              </a:p>
              <a:p>
                <a14:m>
                  <m:oMathPara xmlns:m="http://schemas.openxmlformats.org/officeDocument/2006/math">
                    <m:oMathParaPr>
                      <m:jc m:val="centerGroup"/>
                    </m:oMathParaPr>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𝐴</m:t>
                          </m:r>
                        </m:e>
                        <m:sub>
                          <m:r>
                            <a:rPr lang="es-ES" b="0" i="1" smtClean="0">
                              <a:latin typeface="Cambria Math" panose="02040503050406030204" pitchFamily="18" charset="0"/>
                            </a:rPr>
                            <m:t>𝑏𝑎𝑠𝑒</m:t>
                          </m:r>
                        </m:sub>
                      </m:sSub>
                      <m:r>
                        <a:rPr lang="es-ES" b="0" i="1" smtClean="0">
                          <a:latin typeface="Cambria Math" panose="02040503050406030204" pitchFamily="18" charset="0"/>
                        </a:rPr>
                        <m:t>=</m:t>
                      </m:r>
                      <m:sSup>
                        <m:sSupPr>
                          <m:ctrlPr>
                            <a:rPr lang="es-ES" b="0" i="1" smtClean="0">
                              <a:latin typeface="Cambria Math" panose="02040503050406030204" pitchFamily="18" charset="0"/>
                            </a:rPr>
                          </m:ctrlPr>
                        </m:sSupPr>
                        <m:e>
                          <m:r>
                            <a:rPr lang="es-ES" b="0" i="1" smtClean="0">
                              <a:latin typeface="Cambria Math" panose="02040503050406030204" pitchFamily="18" charset="0"/>
                            </a:rPr>
                            <m:t>6</m:t>
                          </m:r>
                        </m:e>
                        <m:sup>
                          <m:r>
                            <a:rPr lang="es-ES" b="0" i="1" smtClean="0">
                              <a:latin typeface="Cambria Math" panose="02040503050406030204" pitchFamily="18" charset="0"/>
                            </a:rPr>
                            <m:t>2</m:t>
                          </m:r>
                        </m:sup>
                      </m:sSup>
                      <m:r>
                        <a:rPr lang="es-ES" b="0" i="1" smtClean="0">
                          <a:latin typeface="Cambria Math" panose="02040503050406030204" pitchFamily="18" charset="0"/>
                        </a:rPr>
                        <m:t>=36</m:t>
                      </m:r>
                      <m:r>
                        <a:rPr lang="es-ES" b="0" i="1" smtClean="0">
                          <a:latin typeface="Cambria Math" panose="02040503050406030204" pitchFamily="18" charset="0"/>
                        </a:rPr>
                        <m:t>𝑐</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𝑚</m:t>
                          </m:r>
                        </m:e>
                        <m:sup>
                          <m:r>
                            <a:rPr lang="es-ES" b="0" i="1" smtClean="0">
                              <a:latin typeface="Cambria Math" panose="02040503050406030204" pitchFamily="18" charset="0"/>
                            </a:rPr>
                            <m:t>2</m:t>
                          </m:r>
                        </m:sup>
                      </m:sSup>
                    </m:oMath>
                  </m:oMathPara>
                </a14:m>
                <a:endParaRPr lang="es-ES" dirty="0" smtClean="0"/>
              </a:p>
              <a:p>
                <a:r>
                  <a:rPr lang="es-ES" dirty="0" smtClean="0"/>
                  <a:t>Con esto:</a:t>
                </a:r>
              </a:p>
              <a:p>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𝑉</m:t>
                      </m:r>
                      <m:r>
                        <a:rPr lang="es-ES" b="0" i="1" smtClean="0">
                          <a:latin typeface="Cambria Math" panose="02040503050406030204" pitchFamily="18" charset="0"/>
                        </a:rPr>
                        <m:t>=</m:t>
                      </m:r>
                      <m:f>
                        <m:fPr>
                          <m:ctrlPr>
                            <a:rPr lang="es-ES" b="0" i="1" smtClean="0">
                              <a:latin typeface="Cambria Math" panose="02040503050406030204" pitchFamily="18" charset="0"/>
                            </a:rPr>
                          </m:ctrlPr>
                        </m:fPr>
                        <m:num>
                          <m:sSub>
                            <m:sSubPr>
                              <m:ctrlPr>
                                <a:rPr lang="es-ES" b="0" i="1" smtClean="0">
                                  <a:latin typeface="Cambria Math" panose="02040503050406030204" pitchFamily="18" charset="0"/>
                                </a:rPr>
                              </m:ctrlPr>
                            </m:sSubPr>
                            <m:e>
                              <m:r>
                                <a:rPr lang="es-ES" b="0" i="1" smtClean="0">
                                  <a:latin typeface="Cambria Math" panose="02040503050406030204" pitchFamily="18" charset="0"/>
                                </a:rPr>
                                <m:t>𝐴</m:t>
                              </m:r>
                            </m:e>
                            <m:sub>
                              <m:r>
                                <a:rPr lang="es-ES" b="0" i="1" smtClean="0">
                                  <a:latin typeface="Cambria Math" panose="02040503050406030204" pitchFamily="18" charset="0"/>
                                </a:rPr>
                                <m:t>𝑏𝑎𝑠𝑒</m:t>
                              </m:r>
                            </m:sub>
                          </m:sSub>
                          <m:r>
                            <a:rPr lang="es-ES" b="0" i="1" smtClean="0">
                              <a:latin typeface="Cambria Math" panose="02040503050406030204" pitchFamily="18" charset="0"/>
                            </a:rPr>
                            <m:t>·</m:t>
                          </m:r>
                          <m:r>
                            <a:rPr lang="es-ES" b="0" i="1" smtClean="0">
                              <a:latin typeface="Cambria Math" panose="02040503050406030204" pitchFamily="18" charset="0"/>
                            </a:rPr>
                            <m:t>h</m:t>
                          </m:r>
                        </m:num>
                        <m:den>
                          <m:r>
                            <a:rPr lang="es-ES" b="0" i="1" smtClean="0">
                              <a:latin typeface="Cambria Math" panose="02040503050406030204" pitchFamily="18" charset="0"/>
                            </a:rPr>
                            <m:t>3</m:t>
                          </m:r>
                        </m:den>
                      </m:f>
                      <m:r>
                        <a:rPr lang="es-ES" b="0" i="1" smtClean="0">
                          <a:latin typeface="Cambria Math" panose="02040503050406030204" pitchFamily="18" charset="0"/>
                        </a:rPr>
                        <m:t>=</m:t>
                      </m:r>
                      <m:f>
                        <m:fPr>
                          <m:ctrlPr>
                            <a:rPr lang="es-ES" b="0" i="1" smtClean="0">
                              <a:latin typeface="Cambria Math" panose="02040503050406030204" pitchFamily="18" charset="0"/>
                            </a:rPr>
                          </m:ctrlPr>
                        </m:fPr>
                        <m:num>
                          <m:r>
                            <a:rPr lang="es-ES" b="0" i="1" smtClean="0">
                              <a:latin typeface="Cambria Math" panose="02040503050406030204" pitchFamily="18" charset="0"/>
                            </a:rPr>
                            <m:t>36·10</m:t>
                          </m:r>
                        </m:num>
                        <m:den>
                          <m:r>
                            <a:rPr lang="es-ES" b="0" i="1" smtClean="0">
                              <a:latin typeface="Cambria Math" panose="02040503050406030204" pitchFamily="18" charset="0"/>
                            </a:rPr>
                            <m:t>3</m:t>
                          </m:r>
                        </m:den>
                      </m:f>
                      <m:r>
                        <a:rPr lang="es-ES" b="0" i="1" smtClean="0">
                          <a:latin typeface="Cambria Math" panose="02040503050406030204" pitchFamily="18" charset="0"/>
                        </a:rPr>
                        <m:t>=</m:t>
                      </m:r>
                      <m:borderBox>
                        <m:borderBoxPr>
                          <m:ctrlPr>
                            <a:rPr lang="es-ES" b="0" i="1" smtClean="0">
                              <a:latin typeface="Cambria Math" panose="02040503050406030204" pitchFamily="18" charset="0"/>
                            </a:rPr>
                          </m:ctrlPr>
                        </m:borderBoxPr>
                        <m:e>
                          <m:r>
                            <a:rPr lang="es-ES" i="1">
                              <a:latin typeface="Cambria Math" panose="02040503050406030204" pitchFamily="18" charset="0"/>
                            </a:rPr>
                            <m:t>120</m:t>
                          </m:r>
                          <m:r>
                            <a:rPr lang="es-ES" i="1">
                              <a:latin typeface="Cambria Math" panose="02040503050406030204" pitchFamily="18" charset="0"/>
                            </a:rPr>
                            <m:t>𝑐</m:t>
                          </m:r>
                          <m:sSup>
                            <m:sSupPr>
                              <m:ctrlPr>
                                <a:rPr lang="es-ES" i="1">
                                  <a:latin typeface="Cambria Math" panose="02040503050406030204" pitchFamily="18" charset="0"/>
                                </a:rPr>
                              </m:ctrlPr>
                            </m:sSupPr>
                            <m:e>
                              <m:r>
                                <a:rPr lang="es-ES" i="1">
                                  <a:latin typeface="Cambria Math" panose="02040503050406030204" pitchFamily="18" charset="0"/>
                                </a:rPr>
                                <m:t>𝑚</m:t>
                              </m:r>
                            </m:e>
                            <m:sup>
                              <m:r>
                                <a:rPr lang="es-ES" i="1">
                                  <a:latin typeface="Cambria Math" panose="02040503050406030204" pitchFamily="18" charset="0"/>
                                </a:rPr>
                                <m:t>3</m:t>
                              </m:r>
                            </m:sup>
                          </m:sSup>
                        </m:e>
                      </m:borderBox>
                    </m:oMath>
                  </m:oMathPara>
                </a14:m>
                <a:endParaRPr lang="es-ES" dirty="0"/>
              </a:p>
            </p:txBody>
          </p:sp>
        </mc:Choice>
        <mc:Fallback>
          <p:sp>
            <p:nvSpPr>
              <p:cNvPr id="5" name="CuadroTexto 4"/>
              <p:cNvSpPr txBox="1">
                <a:spLocks noRot="1" noChangeAspect="1" noMove="1" noResize="1" noEditPoints="1" noAdjustHandles="1" noChangeArrowheads="1" noChangeShapeType="1" noTextEdit="1"/>
              </p:cNvSpPr>
              <p:nvPr/>
            </p:nvSpPr>
            <p:spPr>
              <a:xfrm>
                <a:off x="755576" y="3573016"/>
                <a:ext cx="7200800" cy="2019784"/>
              </a:xfrm>
              <a:prstGeom prst="rect">
                <a:avLst/>
              </a:prstGeom>
              <a:blipFill>
                <a:blip r:embed="rId5"/>
                <a:stretch>
                  <a:fillRect l="-762" t="-1813"/>
                </a:stretch>
              </a:blipFill>
            </p:spPr>
            <p:txBody>
              <a:bodyPr/>
              <a:lstStyle/>
              <a:p>
                <a:r>
                  <a:rPr lang="es-ES">
                    <a:noFill/>
                  </a:rPr>
                  <a:t> </a:t>
                </a:r>
              </a:p>
            </p:txBody>
          </p:sp>
        </mc:Fallback>
      </mc:AlternateContent>
    </p:spTree>
    <p:extLst>
      <p:ext uri="{BB962C8B-B14F-4D97-AF65-F5344CB8AC3E}">
        <p14:creationId xmlns:p14="http://schemas.microsoft.com/office/powerpoint/2010/main" val="5278352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3504486" cy="553998"/>
          </a:xfrm>
          <a:prstGeom prst="rect">
            <a:avLst/>
          </a:prstGeom>
          <a:noFill/>
        </p:spPr>
        <p:txBody>
          <a:bodyPr wrap="none" rtlCol="0">
            <a:spAutoFit/>
          </a:bodyPr>
          <a:lstStyle/>
          <a:p>
            <a:r>
              <a:rPr lang="es-ES" sz="3000" dirty="0" smtClean="0"/>
              <a:t>1. Cubo. Desarrollo</a:t>
            </a:r>
            <a:endParaRPr lang="es-ES" sz="3000" dirty="0"/>
          </a:p>
        </p:txBody>
      </p:sp>
      <p:sp>
        <p:nvSpPr>
          <p:cNvPr id="6" name="5 Rectángulo"/>
          <p:cNvSpPr/>
          <p:nvPr/>
        </p:nvSpPr>
        <p:spPr>
          <a:xfrm>
            <a:off x="357158" y="142852"/>
            <a:ext cx="6480000" cy="36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357158" y="142852"/>
            <a:ext cx="144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3010" name="Picture 2" descr="http://1.bp.blogspot.com/_RdyW7eko0jo/S8uCBi_BU3I/AAAAAAAADko/MAaMBRvVyPw/s1600/CUBO-HEXAEDRO-1-19410-MG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472" y="1643050"/>
            <a:ext cx="3286148" cy="3143272"/>
          </a:xfrm>
          <a:prstGeom prst="rect">
            <a:avLst/>
          </a:prstGeom>
          <a:noFill/>
        </p:spPr>
      </p:pic>
      <p:pic>
        <p:nvPicPr>
          <p:cNvPr id="43012" name="Picture 4" descr="http://www.infantilyprimaria.com/IMAGENES/cub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0150" y="1476374"/>
            <a:ext cx="4133850" cy="5381626"/>
          </a:xfrm>
          <a:prstGeom prst="rect">
            <a:avLst/>
          </a:prstGeom>
          <a:noFill/>
        </p:spPr>
      </p:pic>
      <p:pic>
        <p:nvPicPr>
          <p:cNvPr id="8" name="Picture 8" descr="G:\Mirabal 1213\_ 3ºEV\2ºESO\Gif\hipn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3 CuadroTexto"/>
          <p:cNvSpPr txBox="1"/>
          <p:nvPr/>
        </p:nvSpPr>
        <p:spPr>
          <a:xfrm>
            <a:off x="642910" y="1000108"/>
            <a:ext cx="4233467" cy="553998"/>
          </a:xfrm>
          <a:prstGeom prst="rect">
            <a:avLst/>
          </a:prstGeom>
          <a:noFill/>
        </p:spPr>
        <p:txBody>
          <a:bodyPr wrap="none" rtlCol="0">
            <a:spAutoFit/>
          </a:bodyPr>
          <a:lstStyle/>
          <a:p>
            <a:r>
              <a:rPr lang="es-ES" sz="3000" dirty="0" smtClean="0"/>
              <a:t>3. Pirámides. Ejercicios</a:t>
            </a:r>
            <a:endParaRPr lang="es-ES" sz="3000" dirty="0"/>
          </a:p>
        </p:txBody>
      </p:sp>
      <p:pic>
        <p:nvPicPr>
          <p:cNvPr id="12" name="Picture 11" descr="G:\Mirabal 1213\_ 2ºEV (hasta 2Marzo)\Imagenes\CuadernoAnimado.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024" y="714356"/>
            <a:ext cx="1010337" cy="1071570"/>
          </a:xfrm>
          <a:prstGeom prst="rect">
            <a:avLst/>
          </a:prstGeom>
          <a:noFill/>
        </p:spPr>
      </p:pic>
      <p:sp>
        <p:nvSpPr>
          <p:cNvPr id="13" name="12 Rectángulo"/>
          <p:cNvSpPr/>
          <p:nvPr/>
        </p:nvSpPr>
        <p:spPr>
          <a:xfrm>
            <a:off x="357158" y="142852"/>
            <a:ext cx="7920000" cy="360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Rectángulo"/>
          <p:cNvSpPr/>
          <p:nvPr/>
        </p:nvSpPr>
        <p:spPr>
          <a:xfrm>
            <a:off x="357158" y="142852"/>
            <a:ext cx="5760000" cy="36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Picture 8" descr="G:\Mirabal 1213\_ 3ºEV\2ºESO\Gif\hipn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pic>
        <p:nvPicPr>
          <p:cNvPr id="3" name="Imagen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42910" y="1700808"/>
            <a:ext cx="3753739" cy="1602074"/>
          </a:xfrm>
          <a:prstGeom prst="rect">
            <a:avLst/>
          </a:prstGeom>
        </p:spPr>
      </p:pic>
      <mc:AlternateContent xmlns:mc="http://schemas.openxmlformats.org/markup-compatibility/2006">
        <mc:Choice xmlns:a14="http://schemas.microsoft.com/office/drawing/2010/main" Requires="a14">
          <p:sp>
            <p:nvSpPr>
              <p:cNvPr id="5" name="CuadroTexto 4"/>
              <p:cNvSpPr txBox="1"/>
              <p:nvPr/>
            </p:nvSpPr>
            <p:spPr>
              <a:xfrm>
                <a:off x="755576" y="3573016"/>
                <a:ext cx="7200800" cy="2576603"/>
              </a:xfrm>
              <a:prstGeom prst="rect">
                <a:avLst/>
              </a:prstGeom>
              <a:solidFill>
                <a:schemeClr val="bg1"/>
              </a:solidFill>
            </p:spPr>
            <p:txBody>
              <a:bodyPr wrap="square" rtlCol="0">
                <a:spAutoFit/>
              </a:bodyPr>
              <a:lstStyle/>
              <a:p>
                <a:r>
                  <a:rPr lang="es-ES" dirty="0" smtClean="0"/>
                  <a:t>Para el segundo caso es más complicado. Tenemos un triángulo de base, de lado 6. Hacemos Pitágoras para saber la altura:</a:t>
                </a:r>
              </a:p>
              <a:p>
                <a14:m>
                  <m:oMathPara xmlns:m="http://schemas.openxmlformats.org/officeDocument/2006/math">
                    <m:oMathParaPr>
                      <m:jc m:val="centerGroup"/>
                    </m:oMathParaPr>
                    <m:oMath xmlns:m="http://schemas.openxmlformats.org/officeDocument/2006/math">
                      <m:sSup>
                        <m:sSupPr>
                          <m:ctrlPr>
                            <a:rPr lang="es-ES" b="0" i="1" smtClean="0">
                              <a:latin typeface="Cambria Math" panose="02040503050406030204" pitchFamily="18" charset="0"/>
                            </a:rPr>
                          </m:ctrlPr>
                        </m:sSupPr>
                        <m:e>
                          <m:r>
                            <a:rPr lang="es-ES" b="0" i="1" smtClean="0">
                              <a:latin typeface="Cambria Math" panose="02040503050406030204" pitchFamily="18" charset="0"/>
                            </a:rPr>
                            <m:t>6</m:t>
                          </m:r>
                        </m:e>
                        <m:sup>
                          <m:r>
                            <a:rPr lang="es-ES" b="0" i="1" smtClean="0">
                              <a:latin typeface="Cambria Math" panose="02040503050406030204" pitchFamily="18" charset="0"/>
                            </a:rPr>
                            <m:t>2</m:t>
                          </m:r>
                        </m:sup>
                      </m:sSup>
                      <m:r>
                        <a:rPr lang="es-ES" b="0" i="1" smtClean="0">
                          <a:latin typeface="Cambria Math" panose="02040503050406030204" pitchFamily="18" charset="0"/>
                        </a:rPr>
                        <m:t>=</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𝑥</m:t>
                          </m:r>
                        </m:e>
                        <m:sup>
                          <m:r>
                            <a:rPr lang="es-ES" b="0" i="1" smtClean="0">
                              <a:latin typeface="Cambria Math" panose="02040503050406030204" pitchFamily="18" charset="0"/>
                            </a:rPr>
                            <m:t>2</m:t>
                          </m:r>
                        </m:sup>
                      </m:sSup>
                      <m:r>
                        <a:rPr lang="es-ES" b="0" i="1" smtClean="0">
                          <a:latin typeface="Cambria Math" panose="02040503050406030204" pitchFamily="18" charset="0"/>
                        </a:rPr>
                        <m:t>+</m:t>
                      </m:r>
                      <m:sSup>
                        <m:sSupPr>
                          <m:ctrlPr>
                            <a:rPr lang="es-ES" b="0" i="1" smtClean="0">
                              <a:latin typeface="Cambria Math" panose="02040503050406030204" pitchFamily="18" charset="0"/>
                            </a:rPr>
                          </m:ctrlPr>
                        </m:sSupPr>
                        <m:e>
                          <m:r>
                            <a:rPr lang="es-ES" b="0" i="1" smtClean="0">
                              <a:latin typeface="Cambria Math" panose="02040503050406030204" pitchFamily="18" charset="0"/>
                            </a:rPr>
                            <m:t>3</m:t>
                          </m:r>
                        </m:e>
                        <m:sup>
                          <m:r>
                            <a:rPr lang="es-ES" b="0" i="1" smtClean="0">
                              <a:latin typeface="Cambria Math" panose="02040503050406030204" pitchFamily="18" charset="0"/>
                            </a:rPr>
                            <m:t>2</m:t>
                          </m:r>
                        </m:sup>
                      </m:sSup>
                      <m:r>
                        <a:rPr lang="es-ES" b="0" i="1" smtClean="0">
                          <a:latin typeface="Cambria Math" panose="02040503050406030204" pitchFamily="18" charset="0"/>
                        </a:rPr>
                        <m:t>⇒36=</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𝑥</m:t>
                          </m:r>
                        </m:e>
                        <m:sup>
                          <m:r>
                            <a:rPr lang="es-ES" b="0" i="1" smtClean="0">
                              <a:latin typeface="Cambria Math" panose="02040503050406030204" pitchFamily="18" charset="0"/>
                            </a:rPr>
                            <m:t>2</m:t>
                          </m:r>
                        </m:sup>
                      </m:sSup>
                      <m:r>
                        <a:rPr lang="es-ES" b="0" i="1" smtClean="0">
                          <a:latin typeface="Cambria Math" panose="02040503050406030204" pitchFamily="18" charset="0"/>
                        </a:rPr>
                        <m:t>+9⇒27=</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𝑥</m:t>
                          </m:r>
                        </m:e>
                        <m:sup>
                          <m:r>
                            <a:rPr lang="es-ES" b="0" i="1" smtClean="0">
                              <a:latin typeface="Cambria Math" panose="02040503050406030204" pitchFamily="18" charset="0"/>
                            </a:rPr>
                            <m:t>2</m:t>
                          </m:r>
                        </m:sup>
                      </m:sSup>
                      <m:r>
                        <a:rPr lang="es-ES" b="0" i="1" smtClean="0">
                          <a:latin typeface="Cambria Math" panose="02040503050406030204" pitchFamily="18" charset="0"/>
                        </a:rPr>
                        <m:t>⇒</m:t>
                      </m:r>
                      <m:r>
                        <a:rPr lang="es-ES" b="0" i="1" smtClean="0">
                          <a:latin typeface="Cambria Math" panose="02040503050406030204" pitchFamily="18" charset="0"/>
                        </a:rPr>
                        <m:t>𝑥</m:t>
                      </m:r>
                      <m:r>
                        <a:rPr lang="es-ES" b="0" i="1" smtClean="0">
                          <a:latin typeface="Cambria Math" panose="02040503050406030204" pitchFamily="18" charset="0"/>
                        </a:rPr>
                        <m:t>=</m:t>
                      </m:r>
                      <m:rad>
                        <m:radPr>
                          <m:degHide m:val="on"/>
                          <m:ctrlPr>
                            <a:rPr lang="es-ES" b="0" i="1" smtClean="0">
                              <a:latin typeface="Cambria Math" panose="02040503050406030204" pitchFamily="18" charset="0"/>
                            </a:rPr>
                          </m:ctrlPr>
                        </m:radPr>
                        <m:deg/>
                        <m:e>
                          <m:r>
                            <a:rPr lang="es-ES" b="0" i="1" smtClean="0">
                              <a:latin typeface="Cambria Math" panose="02040503050406030204" pitchFamily="18" charset="0"/>
                            </a:rPr>
                            <m:t>27</m:t>
                          </m:r>
                        </m:e>
                      </m:rad>
                      <m:r>
                        <a:rPr lang="es-ES" b="0" i="1" smtClean="0">
                          <a:latin typeface="Cambria Math" panose="02040503050406030204" pitchFamily="18" charset="0"/>
                        </a:rPr>
                        <m:t>⇒</m:t>
                      </m:r>
                      <m:r>
                        <a:rPr lang="es-ES" b="0" i="1" smtClean="0">
                          <a:latin typeface="Cambria Math" panose="02040503050406030204" pitchFamily="18" charset="0"/>
                        </a:rPr>
                        <m:t>𝑥</m:t>
                      </m:r>
                      <m:r>
                        <a:rPr lang="es-ES" b="0" i="1" smtClean="0">
                          <a:latin typeface="Cambria Math" panose="02040503050406030204" pitchFamily="18" charset="0"/>
                        </a:rPr>
                        <m:t>=5,20</m:t>
                      </m:r>
                      <m:r>
                        <a:rPr lang="es-ES" b="0" i="1" smtClean="0">
                          <a:latin typeface="Cambria Math" panose="02040503050406030204" pitchFamily="18" charset="0"/>
                        </a:rPr>
                        <m:t>𝑐𝑚</m:t>
                      </m:r>
                    </m:oMath>
                  </m:oMathPara>
                </a14:m>
                <a:endParaRPr lang="es-ES" dirty="0" smtClean="0"/>
              </a:p>
              <a:p>
                <a:r>
                  <a:rPr lang="es-ES" dirty="0" smtClean="0"/>
                  <a:t>Con esto, el área de la base será:</a:t>
                </a:r>
              </a:p>
              <a:p>
                <a14:m>
                  <m:oMathPara xmlns:m="http://schemas.openxmlformats.org/officeDocument/2006/math">
                    <m:oMathParaPr>
                      <m:jc m:val="centerGroup"/>
                    </m:oMathParaPr>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𝐴</m:t>
                          </m:r>
                        </m:e>
                        <m:sub>
                          <m:r>
                            <a:rPr lang="es-ES" b="0" i="1" smtClean="0">
                              <a:latin typeface="Cambria Math" panose="02040503050406030204" pitchFamily="18" charset="0"/>
                            </a:rPr>
                            <m:t>𝑏𝑎𝑠𝑒</m:t>
                          </m:r>
                        </m:sub>
                      </m:sSub>
                      <m:r>
                        <a:rPr lang="es-ES" b="0" i="1" smtClean="0">
                          <a:latin typeface="Cambria Math" panose="02040503050406030204" pitchFamily="18" charset="0"/>
                        </a:rPr>
                        <m:t>=</m:t>
                      </m:r>
                      <m:f>
                        <m:fPr>
                          <m:ctrlPr>
                            <a:rPr lang="es-ES" b="0" i="1" smtClean="0">
                              <a:latin typeface="Cambria Math" panose="02040503050406030204" pitchFamily="18" charset="0"/>
                            </a:rPr>
                          </m:ctrlPr>
                        </m:fPr>
                        <m:num>
                          <m:r>
                            <a:rPr lang="es-ES" b="0" i="1" smtClean="0">
                              <a:latin typeface="Cambria Math" panose="02040503050406030204" pitchFamily="18" charset="0"/>
                            </a:rPr>
                            <m:t>6·5,20</m:t>
                          </m:r>
                        </m:num>
                        <m:den>
                          <m:r>
                            <a:rPr lang="es-ES" b="0" i="1" smtClean="0">
                              <a:latin typeface="Cambria Math" panose="02040503050406030204" pitchFamily="18" charset="0"/>
                            </a:rPr>
                            <m:t>2</m:t>
                          </m:r>
                        </m:den>
                      </m:f>
                      <m:r>
                        <a:rPr lang="es-ES" b="0" i="1" smtClean="0">
                          <a:latin typeface="Cambria Math" panose="02040503050406030204" pitchFamily="18" charset="0"/>
                        </a:rPr>
                        <m:t>=15,6</m:t>
                      </m:r>
                      <m:r>
                        <a:rPr lang="es-ES" b="0" i="1" smtClean="0">
                          <a:latin typeface="Cambria Math" panose="02040503050406030204" pitchFamily="18" charset="0"/>
                        </a:rPr>
                        <m:t>𝑐</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𝑚</m:t>
                          </m:r>
                        </m:e>
                        <m:sup>
                          <m:r>
                            <a:rPr lang="es-ES" b="0" i="1" smtClean="0">
                              <a:latin typeface="Cambria Math" panose="02040503050406030204" pitchFamily="18" charset="0"/>
                            </a:rPr>
                            <m:t>2</m:t>
                          </m:r>
                        </m:sup>
                      </m:sSup>
                    </m:oMath>
                  </m:oMathPara>
                </a14:m>
                <a:endParaRPr lang="es-ES" dirty="0" smtClean="0"/>
              </a:p>
              <a:p>
                <a:r>
                  <a:rPr lang="es-ES" dirty="0" smtClean="0"/>
                  <a:t>Y el volumen:</a:t>
                </a:r>
              </a:p>
              <a:p>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𝑉</m:t>
                      </m:r>
                      <m:r>
                        <a:rPr lang="es-ES" b="0" i="1" smtClean="0">
                          <a:latin typeface="Cambria Math" panose="02040503050406030204" pitchFamily="18" charset="0"/>
                        </a:rPr>
                        <m:t>=</m:t>
                      </m:r>
                      <m:f>
                        <m:fPr>
                          <m:ctrlPr>
                            <a:rPr lang="es-ES" b="0" i="1" smtClean="0">
                              <a:latin typeface="Cambria Math" panose="02040503050406030204" pitchFamily="18" charset="0"/>
                            </a:rPr>
                          </m:ctrlPr>
                        </m:fPr>
                        <m:num>
                          <m:sSub>
                            <m:sSubPr>
                              <m:ctrlPr>
                                <a:rPr lang="es-ES" b="0" i="1" smtClean="0">
                                  <a:latin typeface="Cambria Math" panose="02040503050406030204" pitchFamily="18" charset="0"/>
                                </a:rPr>
                              </m:ctrlPr>
                            </m:sSubPr>
                            <m:e>
                              <m:r>
                                <a:rPr lang="es-ES" b="0" i="1" smtClean="0">
                                  <a:latin typeface="Cambria Math" panose="02040503050406030204" pitchFamily="18" charset="0"/>
                                </a:rPr>
                                <m:t>𝐴</m:t>
                              </m:r>
                            </m:e>
                            <m:sub>
                              <m:r>
                                <a:rPr lang="es-ES" b="0" i="1" smtClean="0">
                                  <a:latin typeface="Cambria Math" panose="02040503050406030204" pitchFamily="18" charset="0"/>
                                </a:rPr>
                                <m:t>𝑏𝑎𝑠𝑒</m:t>
                              </m:r>
                            </m:sub>
                          </m:sSub>
                          <m:r>
                            <a:rPr lang="es-ES" b="0" i="1" smtClean="0">
                              <a:latin typeface="Cambria Math" panose="02040503050406030204" pitchFamily="18" charset="0"/>
                            </a:rPr>
                            <m:t>·</m:t>
                          </m:r>
                          <m:r>
                            <a:rPr lang="es-ES" b="0" i="1" smtClean="0">
                              <a:latin typeface="Cambria Math" panose="02040503050406030204" pitchFamily="18" charset="0"/>
                            </a:rPr>
                            <m:t>h</m:t>
                          </m:r>
                        </m:num>
                        <m:den>
                          <m:r>
                            <a:rPr lang="es-ES" b="0" i="1" smtClean="0">
                              <a:latin typeface="Cambria Math" panose="02040503050406030204" pitchFamily="18" charset="0"/>
                            </a:rPr>
                            <m:t>3</m:t>
                          </m:r>
                        </m:den>
                      </m:f>
                      <m:r>
                        <a:rPr lang="es-ES" b="0" i="1" smtClean="0">
                          <a:latin typeface="Cambria Math" panose="02040503050406030204" pitchFamily="18" charset="0"/>
                        </a:rPr>
                        <m:t>=</m:t>
                      </m:r>
                      <m:f>
                        <m:fPr>
                          <m:ctrlPr>
                            <a:rPr lang="es-ES" b="0" i="1" smtClean="0">
                              <a:latin typeface="Cambria Math" panose="02040503050406030204" pitchFamily="18" charset="0"/>
                            </a:rPr>
                          </m:ctrlPr>
                        </m:fPr>
                        <m:num>
                          <m:r>
                            <a:rPr lang="es-ES" b="0" i="1" smtClean="0">
                              <a:latin typeface="Cambria Math" panose="02040503050406030204" pitchFamily="18" charset="0"/>
                            </a:rPr>
                            <m:t>15,6·8</m:t>
                          </m:r>
                        </m:num>
                        <m:den>
                          <m:r>
                            <a:rPr lang="es-ES" b="0" i="1" smtClean="0">
                              <a:latin typeface="Cambria Math" panose="02040503050406030204" pitchFamily="18" charset="0"/>
                            </a:rPr>
                            <m:t>3</m:t>
                          </m:r>
                        </m:den>
                      </m:f>
                      <m:r>
                        <a:rPr lang="es-ES" b="0" i="1" smtClean="0">
                          <a:latin typeface="Cambria Math" panose="02040503050406030204" pitchFamily="18" charset="0"/>
                        </a:rPr>
                        <m:t>=</m:t>
                      </m:r>
                      <m:borderBox>
                        <m:borderBoxPr>
                          <m:ctrlPr>
                            <a:rPr lang="es-ES" b="0" i="1" smtClean="0">
                              <a:latin typeface="Cambria Math" panose="02040503050406030204" pitchFamily="18" charset="0"/>
                            </a:rPr>
                          </m:ctrlPr>
                        </m:borderBoxPr>
                        <m:e>
                          <m:r>
                            <a:rPr lang="es-ES" b="0" i="1" smtClean="0">
                              <a:latin typeface="Cambria Math" panose="02040503050406030204" pitchFamily="18" charset="0"/>
                            </a:rPr>
                            <m:t>41,6</m:t>
                          </m:r>
                          <m:r>
                            <a:rPr lang="es-ES" b="0" i="1" smtClean="0">
                              <a:latin typeface="Cambria Math" panose="02040503050406030204" pitchFamily="18" charset="0"/>
                            </a:rPr>
                            <m:t>𝑐</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𝑚</m:t>
                              </m:r>
                            </m:e>
                            <m:sup>
                              <m:r>
                                <a:rPr lang="es-ES" b="0" i="1" smtClean="0">
                                  <a:latin typeface="Cambria Math" panose="02040503050406030204" pitchFamily="18" charset="0"/>
                                </a:rPr>
                                <m:t>3</m:t>
                              </m:r>
                            </m:sup>
                          </m:sSup>
                        </m:e>
                      </m:borderBox>
                    </m:oMath>
                  </m:oMathPara>
                </a14:m>
                <a:endParaRPr lang="es-ES" dirty="0"/>
              </a:p>
            </p:txBody>
          </p:sp>
        </mc:Choice>
        <mc:Fallback>
          <p:sp>
            <p:nvSpPr>
              <p:cNvPr id="5" name="CuadroTexto 4"/>
              <p:cNvSpPr txBox="1">
                <a:spLocks noRot="1" noChangeAspect="1" noMove="1" noResize="1" noEditPoints="1" noAdjustHandles="1" noChangeArrowheads="1" noChangeShapeType="1" noTextEdit="1"/>
              </p:cNvSpPr>
              <p:nvPr/>
            </p:nvSpPr>
            <p:spPr>
              <a:xfrm>
                <a:off x="755576" y="3573016"/>
                <a:ext cx="7200800" cy="2576603"/>
              </a:xfrm>
              <a:prstGeom prst="rect">
                <a:avLst/>
              </a:prstGeom>
              <a:blipFill>
                <a:blip r:embed="rId5"/>
                <a:stretch>
                  <a:fillRect l="-762" t="-1418"/>
                </a:stretch>
              </a:blipFill>
            </p:spPr>
            <p:txBody>
              <a:bodyPr/>
              <a:lstStyle/>
              <a:p>
                <a:r>
                  <a:rPr lang="es-ES">
                    <a:noFill/>
                  </a:rPr>
                  <a:t> </a:t>
                </a:r>
              </a:p>
            </p:txBody>
          </p:sp>
        </mc:Fallback>
      </mc:AlternateContent>
      <p:pic>
        <p:nvPicPr>
          <p:cNvPr id="2" name="Imagen 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236296" y="4725144"/>
            <a:ext cx="1152128" cy="1080120"/>
          </a:xfrm>
          <a:prstGeom prst="rect">
            <a:avLst/>
          </a:prstGeom>
        </p:spPr>
      </p:pic>
    </p:spTree>
    <p:extLst>
      <p:ext uri="{BB962C8B-B14F-4D97-AF65-F5344CB8AC3E}">
        <p14:creationId xmlns:p14="http://schemas.microsoft.com/office/powerpoint/2010/main" val="19746774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3 CuadroTexto"/>
          <p:cNvSpPr txBox="1"/>
          <p:nvPr/>
        </p:nvSpPr>
        <p:spPr>
          <a:xfrm>
            <a:off x="642910" y="1000108"/>
            <a:ext cx="4233467" cy="553998"/>
          </a:xfrm>
          <a:prstGeom prst="rect">
            <a:avLst/>
          </a:prstGeom>
          <a:noFill/>
        </p:spPr>
        <p:txBody>
          <a:bodyPr wrap="none" rtlCol="0">
            <a:spAutoFit/>
          </a:bodyPr>
          <a:lstStyle/>
          <a:p>
            <a:r>
              <a:rPr lang="es-ES" sz="3000" dirty="0" smtClean="0"/>
              <a:t>3. Pirámides. Ejercicios</a:t>
            </a:r>
            <a:endParaRPr lang="es-ES" sz="3000" dirty="0"/>
          </a:p>
        </p:txBody>
      </p:sp>
      <p:pic>
        <p:nvPicPr>
          <p:cNvPr id="12" name="Picture 11" descr="G:\Mirabal 1213\_ 2ºEV (hasta 2Marzo)\Imagenes\CuadernoAnimado.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024" y="714356"/>
            <a:ext cx="1010337" cy="1071570"/>
          </a:xfrm>
          <a:prstGeom prst="rect">
            <a:avLst/>
          </a:prstGeom>
          <a:noFill/>
        </p:spPr>
      </p:pic>
      <p:sp>
        <p:nvSpPr>
          <p:cNvPr id="13" name="12 Rectángulo"/>
          <p:cNvSpPr/>
          <p:nvPr/>
        </p:nvSpPr>
        <p:spPr>
          <a:xfrm>
            <a:off x="357158" y="142852"/>
            <a:ext cx="7920000" cy="360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Rectángulo"/>
          <p:cNvSpPr/>
          <p:nvPr/>
        </p:nvSpPr>
        <p:spPr>
          <a:xfrm>
            <a:off x="357158" y="142852"/>
            <a:ext cx="5760000" cy="36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Picture 8" descr="G:\Mirabal 1213\_ 3ºEV\2ºESO\Gif\hipn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pic>
        <p:nvPicPr>
          <p:cNvPr id="2" name="Imagen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689246" y="2852936"/>
            <a:ext cx="4392488" cy="1224136"/>
          </a:xfrm>
          <a:prstGeom prst="rect">
            <a:avLst/>
          </a:prstGeom>
        </p:spPr>
      </p:pic>
    </p:spTree>
    <p:extLst>
      <p:ext uri="{BB962C8B-B14F-4D97-AF65-F5344CB8AC3E}">
        <p14:creationId xmlns:p14="http://schemas.microsoft.com/office/powerpoint/2010/main" val="21365229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12" name="AutoShape 8" descr="http://videoduel.ru/videothumbs/7/R2/7NR22JzZ0DU.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2" name="11 Rectángulo"/>
          <p:cNvSpPr/>
          <p:nvPr/>
        </p:nvSpPr>
        <p:spPr>
          <a:xfrm>
            <a:off x="357158" y="142852"/>
            <a:ext cx="7920000" cy="360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Rectángulo"/>
          <p:cNvSpPr/>
          <p:nvPr/>
        </p:nvSpPr>
        <p:spPr>
          <a:xfrm>
            <a:off x="357158" y="142852"/>
            <a:ext cx="7920000" cy="36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30401"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l="1213" t="13316" r="2189" b="5839"/>
          <a:stretch>
            <a:fillRect/>
          </a:stretch>
        </p:blipFill>
        <p:spPr bwMode="auto">
          <a:xfrm>
            <a:off x="118753" y="1555668"/>
            <a:ext cx="9025247" cy="4720942"/>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4" name="3 CuadroTexto"/>
          <p:cNvSpPr txBox="1"/>
          <p:nvPr/>
        </p:nvSpPr>
        <p:spPr>
          <a:xfrm>
            <a:off x="500034" y="642918"/>
            <a:ext cx="5386539" cy="553998"/>
          </a:xfrm>
          <a:prstGeom prst="rect">
            <a:avLst/>
          </a:prstGeom>
          <a:solidFill>
            <a:schemeClr val="bg1"/>
          </a:solidFill>
        </p:spPr>
        <p:txBody>
          <a:bodyPr wrap="none" rtlCol="0">
            <a:spAutoFit/>
          </a:bodyPr>
          <a:lstStyle/>
          <a:p>
            <a:r>
              <a:rPr lang="es-ES" sz="3000" dirty="0" smtClean="0"/>
              <a:t>Pirámides. Trabajo adicional 2</a:t>
            </a:r>
            <a:endParaRPr lang="es-ES" sz="3000" dirty="0"/>
          </a:p>
        </p:txBody>
      </p:sp>
      <p:sp>
        <p:nvSpPr>
          <p:cNvPr id="13" name="12 CuadroTexto"/>
          <p:cNvSpPr txBox="1"/>
          <p:nvPr/>
        </p:nvSpPr>
        <p:spPr>
          <a:xfrm>
            <a:off x="428596" y="1285860"/>
            <a:ext cx="8143932" cy="3170099"/>
          </a:xfrm>
          <a:prstGeom prst="rect">
            <a:avLst/>
          </a:prstGeom>
          <a:solidFill>
            <a:schemeClr val="bg1"/>
          </a:solidFill>
        </p:spPr>
        <p:txBody>
          <a:bodyPr wrap="square" rtlCol="0">
            <a:spAutoFit/>
          </a:bodyPr>
          <a:lstStyle/>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Busca objetos reales con forma de pirámide</a:t>
            </a:r>
          </a:p>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Calcula, mide o busca sus dimensiones (alto, ancho, largo…)</a:t>
            </a:r>
          </a:p>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Determina la superficie </a:t>
            </a:r>
            <a:r>
              <a:rPr lang="es-ES" sz="2000" b="1" dirty="0" err="1" smtClean="0">
                <a:ln w="12700">
                  <a:solidFill>
                    <a:schemeClr val="tx2">
                      <a:satMod val="155000"/>
                    </a:schemeClr>
                  </a:solidFill>
                  <a:prstDash val="solid"/>
                </a:ln>
                <a:effectLst>
                  <a:outerShdw blurRad="41275" dist="20320" dir="1800000" algn="tl" rotWithShape="0">
                    <a:srgbClr val="000000">
                      <a:alpha val="40000"/>
                    </a:srgbClr>
                  </a:outerShdw>
                </a:effectLst>
              </a:rPr>
              <a:t>pintable</a:t>
            </a: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 y el volumen.</a:t>
            </a:r>
          </a:p>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Busca el material del que están construidos (si es sólido), y encuentra la densidad en internet</a:t>
            </a:r>
          </a:p>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Una vez calculado el volumen y conocida la densidad (media), trata de averiguar su masa</a:t>
            </a:r>
          </a:p>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Compara esta masa con algo conocido (tu propia masa, la masa de un coche, etc.)</a:t>
            </a:r>
          </a:p>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Calcula el número de botellas de 2 litros que cabrían dentro</a:t>
            </a:r>
          </a:p>
        </p:txBody>
      </p:sp>
      <p:pic>
        <p:nvPicPr>
          <p:cNvPr id="97284" name="Picture 4" descr="http://m1.paperblog.com/i/63/635479/piramide-keops-el-proyecto-upuaut-parte-2-L-6rcemv.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414" y="4643446"/>
            <a:ext cx="2155839" cy="1944747"/>
          </a:xfrm>
          <a:prstGeom prst="rect">
            <a:avLst/>
          </a:prstGeom>
          <a:noFill/>
        </p:spPr>
      </p:pic>
      <p:pic>
        <p:nvPicPr>
          <p:cNvPr id="97286" name="Picture 6" descr="http://c299813.r13.cf1.rackcdn.com/MuseeduLouvre_1335428699_or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1868" y="4643446"/>
            <a:ext cx="2643206" cy="1982404"/>
          </a:xfrm>
          <a:prstGeom prst="rect">
            <a:avLst/>
          </a:prstGeom>
          <a:noFill/>
        </p:spPr>
      </p:pic>
      <p:pic>
        <p:nvPicPr>
          <p:cNvPr id="97288" name="Picture 8" descr="http://www.reservasdecoches.com/blog/wp-content/uploads/800px-Luxor_Hote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512" y="4661304"/>
            <a:ext cx="2585998" cy="1939499"/>
          </a:xfrm>
          <a:prstGeom prst="rect">
            <a:avLst/>
          </a:prstGeom>
          <a:noFill/>
        </p:spPr>
      </p:pic>
      <p:sp>
        <p:nvSpPr>
          <p:cNvPr id="7" name="6 Rectángulo"/>
          <p:cNvSpPr/>
          <p:nvPr/>
        </p:nvSpPr>
        <p:spPr>
          <a:xfrm>
            <a:off x="357158" y="142852"/>
            <a:ext cx="7920000" cy="360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p:cNvSpPr/>
          <p:nvPr/>
        </p:nvSpPr>
        <p:spPr>
          <a:xfrm>
            <a:off x="357158" y="142852"/>
            <a:ext cx="6480000" cy="36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Picture 8" descr="G:\Mirabal 1213\_ 3ºEV\2ºESO\Gif\hipn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98306" name="Picture 2" descr="http://img.desmotivaciones.es/201104/20081020164812folioimagestile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28" y="39243"/>
            <a:ext cx="5929354" cy="6818757"/>
          </a:xfrm>
          <a:prstGeom prst="rect">
            <a:avLst/>
          </a:prstGeom>
          <a:noFill/>
        </p:spPr>
      </p:pic>
      <p:sp>
        <p:nvSpPr>
          <p:cNvPr id="4" name="3 CuadroTexto"/>
          <p:cNvSpPr txBox="1"/>
          <p:nvPr/>
        </p:nvSpPr>
        <p:spPr>
          <a:xfrm>
            <a:off x="-74943" y="1125162"/>
            <a:ext cx="1832447" cy="553998"/>
          </a:xfrm>
          <a:prstGeom prst="rect">
            <a:avLst/>
          </a:prstGeom>
          <a:solidFill>
            <a:schemeClr val="bg1"/>
          </a:solidFill>
        </p:spPr>
        <p:txBody>
          <a:bodyPr wrap="square" rtlCol="0">
            <a:spAutoFit/>
          </a:bodyPr>
          <a:lstStyle/>
          <a:p>
            <a:r>
              <a:rPr lang="es-ES" sz="3000" dirty="0" smtClean="0"/>
              <a:t>Pirámides</a:t>
            </a:r>
            <a:endParaRPr lang="es-ES" sz="3000" dirty="0"/>
          </a:p>
        </p:txBody>
      </p:sp>
      <p:sp>
        <p:nvSpPr>
          <p:cNvPr id="8" name="7 CuadroTexto"/>
          <p:cNvSpPr txBox="1"/>
          <p:nvPr/>
        </p:nvSpPr>
        <p:spPr>
          <a:xfrm>
            <a:off x="2071670" y="571480"/>
            <a:ext cx="3059107" cy="646331"/>
          </a:xfrm>
          <a:prstGeom prst="rect">
            <a:avLst/>
          </a:prstGeom>
          <a:noFill/>
        </p:spPr>
        <p:txBody>
          <a:bodyPr wrap="none" rtlCol="0">
            <a:spAutoFit/>
          </a:bodyPr>
          <a:lstStyle/>
          <a:p>
            <a:r>
              <a:rPr lang="es-ES" dirty="0" smtClean="0"/>
              <a:t>Trabajo figuras geométricas</a:t>
            </a:r>
          </a:p>
          <a:p>
            <a:r>
              <a:rPr lang="es-ES" dirty="0" smtClean="0"/>
              <a:t>2. Pirámides</a:t>
            </a:r>
            <a:endParaRPr lang="es-ES" dirty="0"/>
          </a:p>
        </p:txBody>
      </p:sp>
      <p:sp>
        <p:nvSpPr>
          <p:cNvPr id="9" name="8 CuadroTexto"/>
          <p:cNvSpPr txBox="1"/>
          <p:nvPr/>
        </p:nvSpPr>
        <p:spPr>
          <a:xfrm>
            <a:off x="2285984" y="1500174"/>
            <a:ext cx="2707344" cy="369332"/>
          </a:xfrm>
          <a:prstGeom prst="rect">
            <a:avLst/>
          </a:prstGeom>
          <a:noFill/>
        </p:spPr>
        <p:txBody>
          <a:bodyPr wrap="none" rtlCol="0">
            <a:spAutoFit/>
          </a:bodyPr>
          <a:lstStyle/>
          <a:p>
            <a:r>
              <a:rPr lang="es-ES" dirty="0" smtClean="0"/>
              <a:t>Hotel </a:t>
            </a:r>
            <a:r>
              <a:rPr lang="es-ES" dirty="0" err="1" smtClean="0"/>
              <a:t>Luxor</a:t>
            </a:r>
            <a:r>
              <a:rPr lang="es-ES" dirty="0" smtClean="0"/>
              <a:t> de las Vegas</a:t>
            </a:r>
            <a:endParaRPr lang="es-ES" dirty="0"/>
          </a:p>
        </p:txBody>
      </p:sp>
      <p:graphicFrame>
        <p:nvGraphicFramePr>
          <p:cNvPr id="10" name="9 Tabla"/>
          <p:cNvGraphicFramePr>
            <a:graphicFrameLocks noGrp="1"/>
          </p:cNvGraphicFramePr>
          <p:nvPr>
            <p:extLst>
              <p:ext uri="{D42A27DB-BD31-4B8C-83A1-F6EECF244321}">
                <p14:modId xmlns:p14="http://schemas.microsoft.com/office/powerpoint/2010/main" val="2459194330"/>
              </p:ext>
            </p:extLst>
          </p:nvPr>
        </p:nvGraphicFramePr>
        <p:xfrm>
          <a:off x="2428860" y="1928802"/>
          <a:ext cx="4180588" cy="1148080"/>
        </p:xfrm>
        <a:graphic>
          <a:graphicData uri="http://schemas.openxmlformats.org/drawingml/2006/table">
            <a:tbl>
              <a:tblPr firstRow="1" bandRow="1">
                <a:tableStyleId>{5C22544A-7EE6-4342-B048-85BDC9FD1C3A}</a:tableStyleId>
              </a:tblPr>
              <a:tblGrid>
                <a:gridCol w="779082">
                  <a:extLst>
                    <a:ext uri="{9D8B030D-6E8A-4147-A177-3AD203B41FA5}">
                      <a16:colId xmlns:a16="http://schemas.microsoft.com/office/drawing/2014/main" val="20000"/>
                    </a:ext>
                  </a:extLst>
                </a:gridCol>
                <a:gridCol w="709930">
                  <a:extLst>
                    <a:ext uri="{9D8B030D-6E8A-4147-A177-3AD203B41FA5}">
                      <a16:colId xmlns:a16="http://schemas.microsoft.com/office/drawing/2014/main" val="20001"/>
                    </a:ext>
                  </a:extLst>
                </a:gridCol>
                <a:gridCol w="806768">
                  <a:extLst>
                    <a:ext uri="{9D8B030D-6E8A-4147-A177-3AD203B41FA5}">
                      <a16:colId xmlns:a16="http://schemas.microsoft.com/office/drawing/2014/main" val="20002"/>
                    </a:ext>
                  </a:extLst>
                </a:gridCol>
                <a:gridCol w="929577">
                  <a:extLst>
                    <a:ext uri="{9D8B030D-6E8A-4147-A177-3AD203B41FA5}">
                      <a16:colId xmlns:a16="http://schemas.microsoft.com/office/drawing/2014/main" val="20003"/>
                    </a:ext>
                  </a:extLst>
                </a:gridCol>
                <a:gridCol w="955231">
                  <a:extLst>
                    <a:ext uri="{9D8B030D-6E8A-4147-A177-3AD203B41FA5}">
                      <a16:colId xmlns:a16="http://schemas.microsoft.com/office/drawing/2014/main" val="20004"/>
                    </a:ext>
                  </a:extLst>
                </a:gridCol>
              </a:tblGrid>
              <a:tr h="370840">
                <a:tc>
                  <a:txBody>
                    <a:bodyPr/>
                    <a:lstStyle/>
                    <a:p>
                      <a:endParaRPr lang="es-ES" sz="1500" dirty="0"/>
                    </a:p>
                  </a:txBody>
                  <a:tcPr/>
                </a:tc>
                <a:tc>
                  <a:txBody>
                    <a:bodyPr/>
                    <a:lstStyle/>
                    <a:p>
                      <a:r>
                        <a:rPr lang="es-ES" sz="1500" dirty="0" smtClean="0"/>
                        <a:t>Largo</a:t>
                      </a:r>
                    </a:p>
                    <a:p>
                      <a:r>
                        <a:rPr lang="es-ES" sz="1500" dirty="0" smtClean="0"/>
                        <a:t>base</a:t>
                      </a:r>
                      <a:endParaRPr lang="es-ES" sz="1500" dirty="0"/>
                    </a:p>
                  </a:txBody>
                  <a:tcPr/>
                </a:tc>
                <a:tc>
                  <a:txBody>
                    <a:bodyPr/>
                    <a:lstStyle/>
                    <a:p>
                      <a:r>
                        <a:rPr lang="es-ES" sz="1500" dirty="0" smtClean="0"/>
                        <a:t>Ancho </a:t>
                      </a:r>
                    </a:p>
                    <a:p>
                      <a:r>
                        <a:rPr lang="es-ES" sz="1500" dirty="0" smtClean="0"/>
                        <a:t>base</a:t>
                      </a:r>
                      <a:endParaRPr lang="es-ES" sz="1500" dirty="0"/>
                    </a:p>
                  </a:txBody>
                  <a:tcPr/>
                </a:tc>
                <a:tc>
                  <a:txBody>
                    <a:bodyPr/>
                    <a:lstStyle/>
                    <a:p>
                      <a:r>
                        <a:rPr lang="es-ES" sz="1500" dirty="0" smtClean="0"/>
                        <a:t>Altura</a:t>
                      </a:r>
                    </a:p>
                    <a:p>
                      <a:r>
                        <a:rPr lang="es-ES" sz="1500" dirty="0" smtClean="0"/>
                        <a:t>pirámide</a:t>
                      </a:r>
                      <a:endParaRPr lang="es-ES" sz="1500" dirty="0"/>
                    </a:p>
                  </a:txBody>
                  <a:tcPr/>
                </a:tc>
                <a:tc>
                  <a:txBody>
                    <a:bodyPr/>
                    <a:lstStyle/>
                    <a:p>
                      <a:r>
                        <a:rPr lang="es-ES" sz="1500" dirty="0" smtClean="0"/>
                        <a:t>Apotema</a:t>
                      </a:r>
                      <a:endParaRPr lang="es-ES" sz="1500" dirty="0"/>
                    </a:p>
                  </a:txBody>
                  <a:tcPr/>
                </a:tc>
                <a:extLst>
                  <a:ext uri="{0D108BD9-81ED-4DB2-BD59-A6C34878D82A}">
                    <a16:rowId xmlns:a16="http://schemas.microsoft.com/office/drawing/2014/main" val="10000"/>
                  </a:ext>
                </a:extLst>
              </a:tr>
              <a:tr h="370840">
                <a:tc>
                  <a:txBody>
                    <a:bodyPr/>
                    <a:lstStyle/>
                    <a:p>
                      <a:r>
                        <a:rPr lang="es-ES" sz="1500" i="0" dirty="0" smtClean="0">
                          <a:latin typeface="+mj-lt"/>
                        </a:rPr>
                        <a:t>L</a:t>
                      </a:r>
                      <a:r>
                        <a:rPr lang="es-ES" sz="1500" i="0" baseline="0" dirty="0" smtClean="0">
                          <a:latin typeface="+mj-lt"/>
                        </a:rPr>
                        <a:t> (cm)</a:t>
                      </a:r>
                      <a:endParaRPr lang="es-ES" sz="1500" dirty="0"/>
                    </a:p>
                  </a:txBody>
                  <a:tcPr/>
                </a:tc>
                <a:tc>
                  <a:txBody>
                    <a:bodyPr/>
                    <a:lstStyle/>
                    <a:p>
                      <a:r>
                        <a:rPr lang="es-ES" sz="1500" i="0" smtClean="0">
                          <a:latin typeface="+mj-lt"/>
                        </a:rPr>
                        <a:t>12589</a:t>
                      </a:r>
                      <a:endParaRPr lang="es-ES" sz="1500" dirty="0"/>
                    </a:p>
                  </a:txBody>
                  <a:tcPr/>
                </a:tc>
                <a:tc>
                  <a:txBody>
                    <a:bodyPr/>
                    <a:lstStyle/>
                    <a:p>
                      <a:r>
                        <a:rPr lang="es-ES" sz="1500" i="0" smtClean="0">
                          <a:latin typeface="+mj-lt"/>
                        </a:rPr>
                        <a:t>125889</a:t>
                      </a:r>
                      <a:endParaRPr lang="es-ES" sz="1500" dirty="0"/>
                    </a:p>
                  </a:txBody>
                  <a:tcPr/>
                </a:tc>
                <a:tc>
                  <a:txBody>
                    <a:bodyPr/>
                    <a:lstStyle/>
                    <a:p>
                      <a:r>
                        <a:rPr lang="es-ES" sz="1500" i="0" smtClean="0">
                          <a:latin typeface="+mj-lt"/>
                        </a:rPr>
                        <a:t>16168</a:t>
                      </a:r>
                      <a:endParaRPr lang="es-ES" sz="1500" dirty="0"/>
                    </a:p>
                  </a:txBody>
                  <a:tcPr/>
                </a:tc>
                <a:tc>
                  <a:txBody>
                    <a:bodyPr/>
                    <a:lstStyle/>
                    <a:p>
                      <a:r>
                        <a:rPr lang="es-ES" sz="1500" i="0" dirty="0" smtClean="0">
                          <a:latin typeface="+mj-lt"/>
                        </a:rPr>
                        <a:t>11212</a:t>
                      </a:r>
                      <a:endParaRPr lang="es-ES" sz="1500" dirty="0"/>
                    </a:p>
                  </a:txBody>
                  <a:tcPr/>
                </a:tc>
                <a:extLst>
                  <a:ext uri="{0D108BD9-81ED-4DB2-BD59-A6C34878D82A}">
                    <a16:rowId xmlns:a16="http://schemas.microsoft.com/office/drawing/2014/main" val="10001"/>
                  </a:ext>
                </a:extLst>
              </a:tr>
            </a:tbl>
          </a:graphicData>
        </a:graphic>
      </p:graphicFrame>
      <p:sp>
        <p:nvSpPr>
          <p:cNvPr id="11" name="10 CuadroTexto"/>
          <p:cNvSpPr txBox="1"/>
          <p:nvPr/>
        </p:nvSpPr>
        <p:spPr>
          <a:xfrm>
            <a:off x="2312674" y="3129479"/>
            <a:ext cx="1228221" cy="369332"/>
          </a:xfrm>
          <a:prstGeom prst="rect">
            <a:avLst/>
          </a:prstGeom>
          <a:noFill/>
        </p:spPr>
        <p:txBody>
          <a:bodyPr wrap="none" rtlCol="0">
            <a:spAutoFit/>
          </a:bodyPr>
          <a:lstStyle/>
          <a:p>
            <a:r>
              <a:rPr lang="es-ES" dirty="0" smtClean="0"/>
              <a:t>Desarrollo</a:t>
            </a:r>
            <a:endParaRPr lang="es-ES" dirty="0"/>
          </a:p>
        </p:txBody>
      </p:sp>
      <p:sp>
        <p:nvSpPr>
          <p:cNvPr id="98312" name="AutoShape 8" descr="http://videoduel.ru/videothumbs/7/R2/7NR22JzZ0DU.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00354" name="Picture 2" descr="http://www.casinoyonline.com/wp-content/uploads/hotel-casino-lux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4" y="642918"/>
            <a:ext cx="1638309" cy="1228732"/>
          </a:xfrm>
          <a:prstGeom prst="rect">
            <a:avLst/>
          </a:prstGeom>
          <a:noFill/>
        </p:spPr>
      </p:pic>
      <p:pic>
        <p:nvPicPr>
          <p:cNvPr id="100356" name="Picture 4" descr="http://thales.cica.es/rd/Recursos/rd99/ed99-0263-02/geometria/desarr_piram.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1670" y="3714752"/>
            <a:ext cx="2547916" cy="1235092"/>
          </a:xfrm>
          <a:prstGeom prst="rect">
            <a:avLst/>
          </a:prstGeom>
          <a:noFill/>
        </p:spPr>
      </p:pic>
      <p:pic>
        <p:nvPicPr>
          <p:cNvPr id="100358" name="Picture 6" descr="http://t0.gstatic.com/images?q=tbn:ANd9GcQWY3vIEb7V-IiCyRWbeKCaf09_gJgFmnSk7_GPRZRLW-TFjT6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7686" y="3571876"/>
            <a:ext cx="2390775" cy="1643074"/>
          </a:xfrm>
          <a:prstGeom prst="rect">
            <a:avLst/>
          </a:prstGeom>
          <a:noFill/>
        </p:spPr>
      </p:pic>
      <p:sp>
        <p:nvSpPr>
          <p:cNvPr id="12" name="11 Rectángulo"/>
          <p:cNvSpPr/>
          <p:nvPr/>
        </p:nvSpPr>
        <p:spPr>
          <a:xfrm>
            <a:off x="357158" y="142852"/>
            <a:ext cx="7920000" cy="360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Rectángulo"/>
          <p:cNvSpPr/>
          <p:nvPr/>
        </p:nvSpPr>
        <p:spPr>
          <a:xfrm>
            <a:off x="357158" y="142852"/>
            <a:ext cx="7200000" cy="36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Picture 8" descr="G:\Mirabal 1213\_ 3ºEV\2ºESO\Gif\hipno.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98306" name="Picture 2" descr="http://img.desmotivaciones.es/201104/20081020164812folioimagestile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28" y="39243"/>
            <a:ext cx="5929354" cy="6818757"/>
          </a:xfrm>
          <a:prstGeom prst="rect">
            <a:avLst/>
          </a:prstGeom>
          <a:noFill/>
        </p:spPr>
      </p:pic>
      <p:sp>
        <p:nvSpPr>
          <p:cNvPr id="4" name="3 CuadroTexto"/>
          <p:cNvSpPr txBox="1"/>
          <p:nvPr/>
        </p:nvSpPr>
        <p:spPr>
          <a:xfrm>
            <a:off x="5745" y="660424"/>
            <a:ext cx="1907703" cy="553998"/>
          </a:xfrm>
          <a:prstGeom prst="rect">
            <a:avLst/>
          </a:prstGeom>
          <a:solidFill>
            <a:schemeClr val="bg1"/>
          </a:solidFill>
        </p:spPr>
        <p:txBody>
          <a:bodyPr wrap="square" rtlCol="0">
            <a:spAutoFit/>
          </a:bodyPr>
          <a:lstStyle/>
          <a:p>
            <a:r>
              <a:rPr lang="es-ES" sz="3000" dirty="0" smtClean="0"/>
              <a:t>Pirámides</a:t>
            </a:r>
            <a:endParaRPr lang="es-ES" sz="3000" dirty="0"/>
          </a:p>
        </p:txBody>
      </p:sp>
      <p:sp>
        <p:nvSpPr>
          <p:cNvPr id="8" name="7 CuadroTexto"/>
          <p:cNvSpPr txBox="1"/>
          <p:nvPr/>
        </p:nvSpPr>
        <p:spPr>
          <a:xfrm>
            <a:off x="2071670" y="568091"/>
            <a:ext cx="3059107" cy="646331"/>
          </a:xfrm>
          <a:prstGeom prst="rect">
            <a:avLst/>
          </a:prstGeom>
          <a:noFill/>
        </p:spPr>
        <p:txBody>
          <a:bodyPr wrap="none" rtlCol="0">
            <a:spAutoFit/>
          </a:bodyPr>
          <a:lstStyle/>
          <a:p>
            <a:r>
              <a:rPr lang="es-ES" dirty="0" smtClean="0"/>
              <a:t>Trabajo figuras geométricas</a:t>
            </a:r>
          </a:p>
          <a:p>
            <a:r>
              <a:rPr lang="es-ES" dirty="0" smtClean="0"/>
              <a:t>2. Pirámides</a:t>
            </a:r>
            <a:endParaRPr lang="es-ES" dirty="0"/>
          </a:p>
        </p:txBody>
      </p:sp>
      <p:sp>
        <p:nvSpPr>
          <p:cNvPr id="9" name="8 CuadroTexto"/>
          <p:cNvSpPr txBox="1"/>
          <p:nvPr/>
        </p:nvSpPr>
        <p:spPr>
          <a:xfrm>
            <a:off x="2285984" y="1496785"/>
            <a:ext cx="659155" cy="369332"/>
          </a:xfrm>
          <a:prstGeom prst="rect">
            <a:avLst/>
          </a:prstGeom>
          <a:noFill/>
        </p:spPr>
        <p:txBody>
          <a:bodyPr wrap="none" rtlCol="0">
            <a:spAutoFit/>
          </a:bodyPr>
          <a:lstStyle/>
          <a:p>
            <a:r>
              <a:rPr lang="es-ES" dirty="0" smtClean="0"/>
              <a:t>Área</a:t>
            </a:r>
            <a:endParaRPr lang="es-ES" dirty="0"/>
          </a:p>
        </p:txBody>
      </p:sp>
      <p:sp>
        <p:nvSpPr>
          <p:cNvPr id="11" name="10 CuadroTexto"/>
          <p:cNvSpPr txBox="1"/>
          <p:nvPr/>
        </p:nvSpPr>
        <p:spPr>
          <a:xfrm>
            <a:off x="2285984" y="2425479"/>
            <a:ext cx="1069075" cy="369332"/>
          </a:xfrm>
          <a:prstGeom prst="rect">
            <a:avLst/>
          </a:prstGeom>
          <a:noFill/>
        </p:spPr>
        <p:txBody>
          <a:bodyPr wrap="none" rtlCol="0">
            <a:spAutoFit/>
          </a:bodyPr>
          <a:lstStyle/>
          <a:p>
            <a:r>
              <a:rPr lang="es-ES" dirty="0" smtClean="0"/>
              <a:t>Volumen</a:t>
            </a:r>
            <a:endParaRPr lang="es-ES" dirty="0"/>
          </a:p>
        </p:txBody>
      </p:sp>
      <p:sp>
        <p:nvSpPr>
          <p:cNvPr id="98312" name="AutoShape 8" descr="http://videoduel.ru/videothumbs/7/R2/7NR22JzZ0DU.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3" name="12 CuadroTexto"/>
          <p:cNvSpPr txBox="1"/>
          <p:nvPr/>
        </p:nvSpPr>
        <p:spPr>
          <a:xfrm>
            <a:off x="2357422" y="3354173"/>
            <a:ext cx="3472425" cy="369332"/>
          </a:xfrm>
          <a:prstGeom prst="rect">
            <a:avLst/>
          </a:prstGeom>
          <a:noFill/>
        </p:spPr>
        <p:txBody>
          <a:bodyPr wrap="none" rtlCol="0">
            <a:spAutoFit/>
          </a:bodyPr>
          <a:lstStyle/>
          <a:p>
            <a:r>
              <a:rPr lang="es-ES" dirty="0" smtClean="0"/>
              <a:t>Cálculo de la masa (o densidad)</a:t>
            </a:r>
            <a:endParaRPr lang="es-ES" dirty="0"/>
          </a:p>
        </p:txBody>
      </p:sp>
      <p:sp>
        <p:nvSpPr>
          <p:cNvPr id="15" name="14 CuadroTexto"/>
          <p:cNvSpPr txBox="1"/>
          <p:nvPr/>
        </p:nvSpPr>
        <p:spPr>
          <a:xfrm>
            <a:off x="2357423" y="4211429"/>
            <a:ext cx="4500594" cy="646331"/>
          </a:xfrm>
          <a:prstGeom prst="rect">
            <a:avLst/>
          </a:prstGeom>
          <a:noFill/>
        </p:spPr>
        <p:txBody>
          <a:bodyPr wrap="square" rtlCol="0">
            <a:spAutoFit/>
          </a:bodyPr>
          <a:lstStyle/>
          <a:p>
            <a:r>
              <a:rPr lang="es-ES" dirty="0" smtClean="0"/>
              <a:t>Cálculo del volumen (en L), y del número de botellas que caben</a:t>
            </a:r>
            <a:endParaRPr lang="es-ES" dirty="0"/>
          </a:p>
        </p:txBody>
      </p:sp>
      <p:pic>
        <p:nvPicPr>
          <p:cNvPr id="101378" name="Picture 2" descr="http://quehotelreservo.es/files/2010/02/hotel-luxor-las-veg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6955" y="585963"/>
            <a:ext cx="1928796" cy="1470171"/>
          </a:xfrm>
          <a:prstGeom prst="rect">
            <a:avLst/>
          </a:prstGeom>
          <a:noFill/>
        </p:spPr>
      </p:pic>
      <p:sp>
        <p:nvSpPr>
          <p:cNvPr id="12" name="11 Rectángulo"/>
          <p:cNvSpPr/>
          <p:nvPr/>
        </p:nvSpPr>
        <p:spPr>
          <a:xfrm>
            <a:off x="357158" y="142852"/>
            <a:ext cx="7920000" cy="360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Rectángulo"/>
          <p:cNvSpPr/>
          <p:nvPr/>
        </p:nvSpPr>
        <p:spPr>
          <a:xfrm>
            <a:off x="357158" y="142852"/>
            <a:ext cx="7920000" cy="360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CuadroTexto"/>
          <p:cNvSpPr txBox="1"/>
          <p:nvPr/>
        </p:nvSpPr>
        <p:spPr>
          <a:xfrm>
            <a:off x="0" y="3286124"/>
            <a:ext cx="1785918" cy="1323439"/>
          </a:xfrm>
          <a:prstGeom prst="rect">
            <a:avLst/>
          </a:prstGeom>
          <a:solidFill>
            <a:schemeClr val="bg1"/>
          </a:solidFill>
        </p:spPr>
        <p:txBody>
          <a:bodyPr wrap="square" rtlCol="0">
            <a:spAutoFit/>
          </a:bodyPr>
          <a:lstStyle/>
          <a:p>
            <a:r>
              <a:rPr lang="es-ES" sz="2000" dirty="0" smtClean="0"/>
              <a:t>Trabajo A</a:t>
            </a:r>
          </a:p>
          <a:p>
            <a:r>
              <a:rPr lang="es-ES" sz="2000" dirty="0" smtClean="0"/>
              <a:t>Pirámide con volumen de 1000 cm3</a:t>
            </a:r>
            <a:endParaRPr lang="es-ES" sz="2000" dirty="0"/>
          </a:p>
        </p:txBody>
      </p:sp>
      <p:pic>
        <p:nvPicPr>
          <p:cNvPr id="18" name="Picture 8" descr="G:\Mirabal 1213\_ 3ºEV\2ºESO\Gif\hipn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4489242" cy="553998"/>
          </a:xfrm>
          <a:prstGeom prst="rect">
            <a:avLst/>
          </a:prstGeom>
          <a:noFill/>
        </p:spPr>
        <p:txBody>
          <a:bodyPr wrap="none" rtlCol="0">
            <a:spAutoFit/>
          </a:bodyPr>
          <a:lstStyle/>
          <a:p>
            <a:r>
              <a:rPr lang="es-ES" sz="3000" dirty="0" smtClean="0"/>
              <a:t>3b. Troncos de pirámides</a:t>
            </a:r>
            <a:endParaRPr lang="es-ES" sz="3000" dirty="0"/>
          </a:p>
        </p:txBody>
      </p:sp>
      <p:sp>
        <p:nvSpPr>
          <p:cNvPr id="6" name="5 Rectángulo"/>
          <p:cNvSpPr/>
          <p:nvPr/>
        </p:nvSpPr>
        <p:spPr>
          <a:xfrm>
            <a:off x="357158" y="142852"/>
            <a:ext cx="7560000" cy="360000"/>
          </a:xfrm>
          <a:prstGeom prst="rect">
            <a:avLst/>
          </a:prstGeom>
          <a:solidFill>
            <a:srgbClr val="85A7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357158" y="142852"/>
            <a:ext cx="360000" cy="360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2642" name="AutoShape 2" descr="http://www.educ.fc.ul.pt/icm/icm2002/icm104/images/troncopiram.gif"/>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12644" name="Picture 4" descr="http://www.educ.fc.ul.pt/icm/icm2002/icm104/images/troncopira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976" y="1857364"/>
            <a:ext cx="6282990" cy="4286280"/>
          </a:xfrm>
          <a:prstGeom prst="rect">
            <a:avLst/>
          </a:prstGeom>
          <a:noFill/>
        </p:spPr>
      </p:pic>
      <p:sp>
        <p:nvSpPr>
          <p:cNvPr id="8" name="7 Abrir llave"/>
          <p:cNvSpPr/>
          <p:nvPr/>
        </p:nvSpPr>
        <p:spPr>
          <a:xfrm rot="16200000">
            <a:off x="4738720" y="-1738380"/>
            <a:ext cx="214314" cy="4691158"/>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9" name="Picture 8" descr="G:\Mirabal 1213\_ 3ºEV\2ºESO\Gif\hipn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96" y="6429396"/>
            <a:ext cx="428604" cy="428604"/>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4489242" cy="553998"/>
          </a:xfrm>
          <a:prstGeom prst="rect">
            <a:avLst/>
          </a:prstGeom>
          <a:noFill/>
        </p:spPr>
        <p:txBody>
          <a:bodyPr wrap="none" rtlCol="0">
            <a:spAutoFit/>
          </a:bodyPr>
          <a:lstStyle/>
          <a:p>
            <a:r>
              <a:rPr lang="es-ES" sz="3000" dirty="0" smtClean="0"/>
              <a:t>3b. Troncos de pirámides</a:t>
            </a:r>
            <a:endParaRPr lang="es-ES" sz="3000" dirty="0"/>
          </a:p>
        </p:txBody>
      </p:sp>
      <p:pic>
        <p:nvPicPr>
          <p:cNvPr id="8" name="Picture 2" descr="http://tafife.pt/formacao/terra/7/images/mapa-mundi-mapa-mundo.gif"/>
          <p:cNvPicPr>
            <a:picLocks noChangeAspect="1" noChangeArrowheads="1"/>
          </p:cNvPicPr>
          <p:nvPr/>
        </p:nvPicPr>
        <p:blipFill>
          <a:blip r:embed="rId2" cstate="print">
            <a:extLst>
              <a:ext uri="{28A0092B-C50C-407E-A947-70E740481C1C}">
                <a14:useLocalDpi xmlns:a14="http://schemas.microsoft.com/office/drawing/2010/main" val="0"/>
              </a:ext>
            </a:extLst>
          </a:blip>
          <a:srcRect l="12357" t="26191" r="32807" b="16666"/>
          <a:stretch>
            <a:fillRect/>
          </a:stretch>
        </p:blipFill>
        <p:spPr bwMode="auto">
          <a:xfrm>
            <a:off x="357158" y="1571612"/>
            <a:ext cx="7858180" cy="5312572"/>
          </a:xfrm>
          <a:prstGeom prst="rect">
            <a:avLst/>
          </a:prstGeom>
          <a:noFill/>
        </p:spPr>
      </p:pic>
      <p:pic>
        <p:nvPicPr>
          <p:cNvPr id="90116" name="Picture 4" descr="http://upload.wikimedia.org/wikipedia/commons/thumb/a/af/All_Gizah_Pyramids.jpg/250px-All_Gizah_Pyrami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826" y="3643314"/>
            <a:ext cx="2381250" cy="1581151"/>
          </a:xfrm>
          <a:prstGeom prst="rect">
            <a:avLst/>
          </a:prstGeom>
          <a:noFill/>
          <a:ln w="38100">
            <a:solidFill>
              <a:srgbClr val="FF0000"/>
            </a:solidFill>
          </a:ln>
        </p:spPr>
      </p:pic>
      <p:cxnSp>
        <p:nvCxnSpPr>
          <p:cNvPr id="10" name="9 Conector recto"/>
          <p:cNvCxnSpPr/>
          <p:nvPr/>
        </p:nvCxnSpPr>
        <p:spPr>
          <a:xfrm rot="16200000" flipH="1">
            <a:off x="5357818" y="4071942"/>
            <a:ext cx="2214578" cy="714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a:off x="6429388" y="3000372"/>
            <a:ext cx="2428892" cy="6429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90118" name="Picture 6" descr="http://upload.wikimedia.org/wikipedia/commons/thumb/8/8d/El_Castillo_Stitch_2008_Edit_1.jpg/250px-El_Castillo_Stitch_2008_Edit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36" y="2071678"/>
            <a:ext cx="2381250" cy="1524001"/>
          </a:xfrm>
          <a:prstGeom prst="rect">
            <a:avLst/>
          </a:prstGeom>
          <a:noFill/>
          <a:ln w="38100">
            <a:solidFill>
              <a:srgbClr val="FF0000"/>
            </a:solidFill>
          </a:ln>
        </p:spPr>
      </p:pic>
      <p:cxnSp>
        <p:nvCxnSpPr>
          <p:cNvPr id="15" name="14 Conector recto"/>
          <p:cNvCxnSpPr/>
          <p:nvPr/>
        </p:nvCxnSpPr>
        <p:spPr>
          <a:xfrm>
            <a:off x="1142976" y="3071810"/>
            <a:ext cx="1428760" cy="5715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flipV="1">
            <a:off x="1142976" y="2071678"/>
            <a:ext cx="1428760" cy="10001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11 Elipse"/>
          <p:cNvSpPr/>
          <p:nvPr/>
        </p:nvSpPr>
        <p:spPr>
          <a:xfrm>
            <a:off x="1643042" y="1500174"/>
            <a:ext cx="4643470" cy="28575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3" name="12 Elipse"/>
          <p:cNvSpPr/>
          <p:nvPr/>
        </p:nvSpPr>
        <p:spPr>
          <a:xfrm>
            <a:off x="1795442" y="1652574"/>
            <a:ext cx="4643470" cy="28575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4" name="13 Rectángulo"/>
          <p:cNvSpPr/>
          <p:nvPr/>
        </p:nvSpPr>
        <p:spPr>
          <a:xfrm>
            <a:off x="357158" y="142852"/>
            <a:ext cx="7560000" cy="360000"/>
          </a:xfrm>
          <a:prstGeom prst="rect">
            <a:avLst/>
          </a:prstGeom>
          <a:solidFill>
            <a:srgbClr val="85A7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Rectángulo"/>
          <p:cNvSpPr/>
          <p:nvPr/>
        </p:nvSpPr>
        <p:spPr>
          <a:xfrm>
            <a:off x="357158" y="142852"/>
            <a:ext cx="720000" cy="360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Abrir llave"/>
          <p:cNvSpPr/>
          <p:nvPr/>
        </p:nvSpPr>
        <p:spPr>
          <a:xfrm rot="16200000">
            <a:off x="4738720" y="-1738380"/>
            <a:ext cx="214314" cy="4691158"/>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19" name="Picture 8" descr="G:\Mirabal 1213\_ 3ºEV\2ºESO\Gif\hipn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5396" y="6429396"/>
            <a:ext cx="428604" cy="428604"/>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6708503" cy="553998"/>
          </a:xfrm>
          <a:prstGeom prst="rect">
            <a:avLst/>
          </a:prstGeom>
          <a:noFill/>
        </p:spPr>
        <p:txBody>
          <a:bodyPr wrap="none" rtlCol="0">
            <a:spAutoFit/>
          </a:bodyPr>
          <a:lstStyle/>
          <a:p>
            <a:r>
              <a:rPr lang="es-ES" sz="3000" dirty="0" smtClean="0"/>
              <a:t>3b. Pirámides vs troncos de pirámides</a:t>
            </a:r>
            <a:endParaRPr lang="es-ES" sz="3000" dirty="0"/>
          </a:p>
        </p:txBody>
      </p:sp>
      <p:pic>
        <p:nvPicPr>
          <p:cNvPr id="91138" name="Picture 2" descr="http://galeon.hispavista.com/mariix/img/piramid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21" y="4214818"/>
            <a:ext cx="3558432" cy="2643182"/>
          </a:xfrm>
          <a:prstGeom prst="rect">
            <a:avLst/>
          </a:prstGeom>
          <a:noFill/>
        </p:spPr>
      </p:pic>
      <p:pic>
        <p:nvPicPr>
          <p:cNvPr id="110594" name="Picture 2" descr="http://www.vitutor.co.uk/geo/esp/images/5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2" y="4242219"/>
            <a:ext cx="1857388" cy="2544367"/>
          </a:xfrm>
          <a:prstGeom prst="rect">
            <a:avLst/>
          </a:prstGeom>
          <a:noFill/>
        </p:spPr>
      </p:pic>
      <p:graphicFrame>
        <p:nvGraphicFramePr>
          <p:cNvPr id="8" name="7 Tabla"/>
          <p:cNvGraphicFramePr>
            <a:graphicFrameLocks noGrp="1"/>
          </p:cNvGraphicFramePr>
          <p:nvPr>
            <p:extLst>
              <p:ext uri="{D42A27DB-BD31-4B8C-83A1-F6EECF244321}">
                <p14:modId xmlns:p14="http://schemas.microsoft.com/office/powerpoint/2010/main" val="3844423597"/>
              </p:ext>
            </p:extLst>
          </p:nvPr>
        </p:nvGraphicFramePr>
        <p:xfrm>
          <a:off x="1357290" y="1643050"/>
          <a:ext cx="6096000" cy="26670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endParaRPr lang="es-ES" dirty="0"/>
                    </a:p>
                  </a:txBody>
                  <a:tcPr/>
                </a:tc>
                <a:tc>
                  <a:txBody>
                    <a:bodyPr/>
                    <a:lstStyle/>
                    <a:p>
                      <a:r>
                        <a:rPr lang="es-ES" dirty="0" smtClean="0"/>
                        <a:t>Pirámide</a:t>
                      </a:r>
                      <a:endParaRPr lang="es-ES" dirty="0"/>
                    </a:p>
                  </a:txBody>
                  <a:tcPr/>
                </a:tc>
                <a:tc>
                  <a:txBody>
                    <a:bodyPr/>
                    <a:lstStyle/>
                    <a:p>
                      <a:r>
                        <a:rPr lang="es-ES" dirty="0" smtClean="0"/>
                        <a:t>Tronco</a:t>
                      </a:r>
                      <a:endParaRPr lang="es-ES" dirty="0"/>
                    </a:p>
                  </a:txBody>
                  <a:tcPr/>
                </a:tc>
                <a:extLst>
                  <a:ext uri="{0D108BD9-81ED-4DB2-BD59-A6C34878D82A}">
                    <a16:rowId xmlns:a16="http://schemas.microsoft.com/office/drawing/2014/main" val="10000"/>
                  </a:ext>
                </a:extLst>
              </a:tr>
              <a:tr h="370840">
                <a:tc>
                  <a:txBody>
                    <a:bodyPr/>
                    <a:lstStyle/>
                    <a:p>
                      <a:r>
                        <a:rPr lang="es-ES" dirty="0" smtClean="0"/>
                        <a:t>Base</a:t>
                      </a:r>
                      <a:endParaRPr lang="es-ES" dirty="0"/>
                    </a:p>
                  </a:txBody>
                  <a:tcPr/>
                </a:tc>
                <a:tc>
                  <a:txBody>
                    <a:bodyPr/>
                    <a:lstStyle/>
                    <a:p>
                      <a:r>
                        <a:rPr lang="es-ES" dirty="0" smtClean="0"/>
                        <a:t>1</a:t>
                      </a:r>
                      <a:endParaRPr lang="es-ES" dirty="0"/>
                    </a:p>
                  </a:txBody>
                  <a:tcPr/>
                </a:tc>
                <a:tc>
                  <a:txBody>
                    <a:bodyPr/>
                    <a:lstStyle/>
                    <a:p>
                      <a:r>
                        <a:rPr lang="es-ES" dirty="0" smtClean="0"/>
                        <a:t>2</a:t>
                      </a:r>
                      <a:endParaRPr lang="es-ES" dirty="0"/>
                    </a:p>
                  </a:txBody>
                  <a:tcPr/>
                </a:tc>
                <a:extLst>
                  <a:ext uri="{0D108BD9-81ED-4DB2-BD59-A6C34878D82A}">
                    <a16:rowId xmlns:a16="http://schemas.microsoft.com/office/drawing/2014/main" val="10001"/>
                  </a:ext>
                </a:extLst>
              </a:tr>
              <a:tr h="370840">
                <a:tc>
                  <a:txBody>
                    <a:bodyPr/>
                    <a:lstStyle/>
                    <a:p>
                      <a:r>
                        <a:rPr lang="es-ES" dirty="0" smtClean="0"/>
                        <a:t>Caras</a:t>
                      </a:r>
                      <a:r>
                        <a:rPr lang="es-ES" baseline="0" dirty="0" smtClean="0"/>
                        <a:t> laterales</a:t>
                      </a:r>
                      <a:endParaRPr lang="es-ES" dirty="0"/>
                    </a:p>
                  </a:txBody>
                  <a:tcPr/>
                </a:tc>
                <a:tc>
                  <a:txBody>
                    <a:bodyPr/>
                    <a:lstStyle/>
                    <a:p>
                      <a:r>
                        <a:rPr lang="es-ES" dirty="0" smtClean="0"/>
                        <a:t>Triángulos</a:t>
                      </a:r>
                      <a:endParaRPr lang="es-ES" dirty="0"/>
                    </a:p>
                  </a:txBody>
                  <a:tcPr/>
                </a:tc>
                <a:tc>
                  <a:txBody>
                    <a:bodyPr/>
                    <a:lstStyle/>
                    <a:p>
                      <a:r>
                        <a:rPr lang="es-ES" dirty="0" smtClean="0"/>
                        <a:t>Trapecios</a:t>
                      </a:r>
                      <a:endParaRPr lang="es-ES" dirty="0"/>
                    </a:p>
                  </a:txBody>
                  <a:tcPr/>
                </a:tc>
                <a:extLst>
                  <a:ext uri="{0D108BD9-81ED-4DB2-BD59-A6C34878D82A}">
                    <a16:rowId xmlns:a16="http://schemas.microsoft.com/office/drawing/2014/main" val="10002"/>
                  </a:ext>
                </a:extLst>
              </a:tr>
              <a:tr h="370840">
                <a:tc>
                  <a:txBody>
                    <a:bodyPr/>
                    <a:lstStyle/>
                    <a:p>
                      <a:r>
                        <a:rPr lang="es-ES" dirty="0" smtClean="0"/>
                        <a:t>Altura</a:t>
                      </a:r>
                      <a:endParaRPr lang="es-ES" dirty="0"/>
                    </a:p>
                  </a:txBody>
                  <a:tcPr/>
                </a:tc>
                <a:tc>
                  <a:txBody>
                    <a:bodyPr/>
                    <a:lstStyle/>
                    <a:p>
                      <a:r>
                        <a:rPr lang="es-ES" dirty="0" smtClean="0"/>
                        <a:t>Distancia entre la base y el vértice</a:t>
                      </a:r>
                      <a:endParaRPr lang="es-ES" dirty="0"/>
                    </a:p>
                  </a:txBody>
                  <a:tcPr/>
                </a:tc>
                <a:tc>
                  <a:txBody>
                    <a:bodyPr/>
                    <a:lstStyle/>
                    <a:p>
                      <a:r>
                        <a:rPr lang="es-ES" dirty="0" smtClean="0"/>
                        <a:t>Distancia entre las bases</a:t>
                      </a:r>
                      <a:endParaRPr lang="es-ES" dirty="0"/>
                    </a:p>
                  </a:txBody>
                  <a:tcPr/>
                </a:tc>
                <a:extLst>
                  <a:ext uri="{0D108BD9-81ED-4DB2-BD59-A6C34878D82A}">
                    <a16:rowId xmlns:a16="http://schemas.microsoft.com/office/drawing/2014/main" val="10003"/>
                  </a:ext>
                </a:extLst>
              </a:tr>
              <a:tr h="370840">
                <a:tc>
                  <a:txBody>
                    <a:bodyPr/>
                    <a:lstStyle/>
                    <a:p>
                      <a:r>
                        <a:rPr lang="es-ES" dirty="0" smtClean="0"/>
                        <a:t>Apotema</a:t>
                      </a:r>
                      <a:endParaRPr lang="es-ES" dirty="0"/>
                    </a:p>
                  </a:txBody>
                  <a:tcPr/>
                </a:tc>
                <a:tc>
                  <a:txBody>
                    <a:bodyPr/>
                    <a:lstStyle/>
                    <a:p>
                      <a:r>
                        <a:rPr lang="es-ES" dirty="0" smtClean="0"/>
                        <a:t>Altura de los triángulos laterales</a:t>
                      </a:r>
                      <a:endParaRPr lang="es-ES" dirty="0"/>
                    </a:p>
                  </a:txBody>
                  <a:tcPr/>
                </a:tc>
                <a:tc>
                  <a:txBody>
                    <a:bodyPr/>
                    <a:lstStyle/>
                    <a:p>
                      <a:r>
                        <a:rPr lang="es-ES" dirty="0" smtClean="0"/>
                        <a:t>Altura</a:t>
                      </a:r>
                      <a:r>
                        <a:rPr lang="es-ES" baseline="0" dirty="0" smtClean="0"/>
                        <a:t> de los trapecios laterales</a:t>
                      </a:r>
                      <a:endParaRPr lang="es-ES" dirty="0"/>
                    </a:p>
                  </a:txBody>
                  <a:tcPr/>
                </a:tc>
                <a:extLst>
                  <a:ext uri="{0D108BD9-81ED-4DB2-BD59-A6C34878D82A}">
                    <a16:rowId xmlns:a16="http://schemas.microsoft.com/office/drawing/2014/main" val="10004"/>
                  </a:ext>
                </a:extLst>
              </a:tr>
            </a:tbl>
          </a:graphicData>
        </a:graphic>
      </p:graphicFrame>
      <p:sp>
        <p:nvSpPr>
          <p:cNvPr id="6" name="5 Rectángulo"/>
          <p:cNvSpPr/>
          <p:nvPr/>
        </p:nvSpPr>
        <p:spPr>
          <a:xfrm>
            <a:off x="3428992" y="2000240"/>
            <a:ext cx="1928826" cy="357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7" name="6 Rectángulo"/>
          <p:cNvSpPr/>
          <p:nvPr/>
        </p:nvSpPr>
        <p:spPr>
          <a:xfrm>
            <a:off x="5500694" y="2000240"/>
            <a:ext cx="1928826" cy="357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9" name="8 Rectángulo"/>
          <p:cNvSpPr/>
          <p:nvPr/>
        </p:nvSpPr>
        <p:spPr>
          <a:xfrm>
            <a:off x="3428992" y="2357430"/>
            <a:ext cx="1928826" cy="357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0" name="9 Rectángulo"/>
          <p:cNvSpPr/>
          <p:nvPr/>
        </p:nvSpPr>
        <p:spPr>
          <a:xfrm>
            <a:off x="5500694" y="2357430"/>
            <a:ext cx="1928826" cy="357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1" name="10 Rectángulo"/>
          <p:cNvSpPr/>
          <p:nvPr/>
        </p:nvSpPr>
        <p:spPr>
          <a:xfrm>
            <a:off x="3428992" y="2857496"/>
            <a:ext cx="1928826" cy="500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2" name="11 Rectángulo"/>
          <p:cNvSpPr/>
          <p:nvPr/>
        </p:nvSpPr>
        <p:spPr>
          <a:xfrm>
            <a:off x="5500694" y="2857496"/>
            <a:ext cx="1928826" cy="500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3" name="12 Rectángulo"/>
          <p:cNvSpPr/>
          <p:nvPr/>
        </p:nvSpPr>
        <p:spPr>
          <a:xfrm>
            <a:off x="3428992" y="3429000"/>
            <a:ext cx="1928826" cy="57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4" name="13 Rectángulo"/>
          <p:cNvSpPr/>
          <p:nvPr/>
        </p:nvSpPr>
        <p:spPr>
          <a:xfrm>
            <a:off x="5500694" y="3429000"/>
            <a:ext cx="1928826" cy="57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5" name="14 Rectángulo"/>
          <p:cNvSpPr/>
          <p:nvPr/>
        </p:nvSpPr>
        <p:spPr>
          <a:xfrm>
            <a:off x="357158" y="142852"/>
            <a:ext cx="7560000" cy="360000"/>
          </a:xfrm>
          <a:prstGeom prst="rect">
            <a:avLst/>
          </a:prstGeom>
          <a:solidFill>
            <a:srgbClr val="85A7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Rectángulo"/>
          <p:cNvSpPr/>
          <p:nvPr/>
        </p:nvSpPr>
        <p:spPr>
          <a:xfrm>
            <a:off x="357158" y="142852"/>
            <a:ext cx="1080000" cy="360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Abrir llave"/>
          <p:cNvSpPr/>
          <p:nvPr/>
        </p:nvSpPr>
        <p:spPr>
          <a:xfrm rot="16200000">
            <a:off x="4738720" y="-1738380"/>
            <a:ext cx="214314" cy="4691158"/>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18" name="Picture 8" descr="G:\Mirabal 1213\_ 3ºEV\2ºESO\Gif\hipn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5396" y="6429396"/>
            <a:ext cx="428604" cy="428604"/>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xit" presetSubtype="0" fill="hold" grpId="0" nodeType="clickEffect">
                                  <p:stCondLst>
                                    <p:cond delay="0"/>
                                  </p:stCondLst>
                                  <p:childTnLst>
                                    <p:anim to="" calcmode="lin" valueType="num">
                                      <p:cBhvr>
                                        <p:cTn id="6" dur="1"/>
                                        <p:tgtEl>
                                          <p:spTgt spid="6"/>
                                        </p:tgtEl>
                                        <p:attrNameLst>
                                          <p:attrName/>
                                        </p:attrNameLst>
                                      </p:cBhvr>
                                    </p:anim>
                                    <p:set>
                                      <p:cBhvr>
                                        <p:cTn id="7" dur="1" fill="hold">
                                          <p:stCondLst>
                                            <p:cond delay="0"/>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grpId="0" nodeType="clickEffect">
                                  <p:stCondLst>
                                    <p:cond delay="0"/>
                                  </p:stCondLst>
                                  <p:childTnLst>
                                    <p:anim to="" calcmode="lin" valueType="num">
                                      <p:cBhvr>
                                        <p:cTn id="11" dur="1"/>
                                        <p:tgtEl>
                                          <p:spTgt spid="7"/>
                                        </p:tgtEl>
                                        <p:attrNameLst>
                                          <p:attrName/>
                                        </p:attrNameLst>
                                      </p:cBhvr>
                                    </p:anim>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4" presetClass="exit" presetSubtype="0" fill="hold" grpId="0" nodeType="clickEffect">
                                  <p:stCondLst>
                                    <p:cond delay="0"/>
                                  </p:stCondLst>
                                  <p:childTnLst>
                                    <p:anim to="" calcmode="lin" valueType="num">
                                      <p:cBhvr>
                                        <p:cTn id="16" dur="1"/>
                                        <p:tgtEl>
                                          <p:spTgt spid="9"/>
                                        </p:tgtEl>
                                        <p:attrNameLst>
                                          <p:attrName/>
                                        </p:attrNameLst>
                                      </p:cBhvr>
                                    </p:anim>
                                    <p:set>
                                      <p:cBhvr>
                                        <p:cTn id="17" dur="1" fill="hold">
                                          <p:stCondLst>
                                            <p:cond delay="0"/>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4" presetClass="exit" presetSubtype="0" fill="hold" grpId="0" nodeType="clickEffect">
                                  <p:stCondLst>
                                    <p:cond delay="0"/>
                                  </p:stCondLst>
                                  <p:childTnLst>
                                    <p:anim to="" calcmode="lin" valueType="num">
                                      <p:cBhvr>
                                        <p:cTn id="21" dur="1"/>
                                        <p:tgtEl>
                                          <p:spTgt spid="10"/>
                                        </p:tgtEl>
                                        <p:attrNameLst>
                                          <p:attrName/>
                                        </p:attrNameLst>
                                      </p:cBhvr>
                                    </p:anim>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4" presetClass="exit" presetSubtype="0" fill="hold" grpId="0" nodeType="clickEffect">
                                  <p:stCondLst>
                                    <p:cond delay="0"/>
                                  </p:stCondLst>
                                  <p:childTnLst>
                                    <p:anim to="" calcmode="lin" valueType="num">
                                      <p:cBhvr>
                                        <p:cTn id="26" dur="1"/>
                                        <p:tgtEl>
                                          <p:spTgt spid="11"/>
                                        </p:tgtEl>
                                        <p:attrNameLst>
                                          <p:attrName/>
                                        </p:attrNameLst>
                                      </p:cBhvr>
                                    </p:anim>
                                    <p:set>
                                      <p:cBhvr>
                                        <p:cTn id="27" dur="1" fill="hold">
                                          <p:stCondLst>
                                            <p:cond delay="0"/>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4" presetClass="exit" presetSubtype="0" fill="hold" grpId="0" nodeType="clickEffect">
                                  <p:stCondLst>
                                    <p:cond delay="0"/>
                                  </p:stCondLst>
                                  <p:childTnLst>
                                    <p:anim to="" calcmode="lin" valueType="num">
                                      <p:cBhvr>
                                        <p:cTn id="31" dur="1"/>
                                        <p:tgtEl>
                                          <p:spTgt spid="12"/>
                                        </p:tgtEl>
                                        <p:attrNameLst>
                                          <p:attrName/>
                                        </p:attrNameLst>
                                      </p:cBhvr>
                                    </p:anim>
                                    <p:set>
                                      <p:cBhvr>
                                        <p:cTn id="32" dur="1" fill="hold">
                                          <p:stCondLst>
                                            <p:cond delay="0"/>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4" presetClass="exit" presetSubtype="0" fill="hold" grpId="0" nodeType="clickEffect">
                                  <p:stCondLst>
                                    <p:cond delay="0"/>
                                  </p:stCondLst>
                                  <p:childTnLst>
                                    <p:anim to="" calcmode="lin" valueType="num">
                                      <p:cBhvr>
                                        <p:cTn id="36" dur="1"/>
                                        <p:tgtEl>
                                          <p:spTgt spid="13"/>
                                        </p:tgtEl>
                                        <p:attrNameLst>
                                          <p:attrName/>
                                        </p:attrNameLst>
                                      </p:cBhvr>
                                    </p:anim>
                                    <p:set>
                                      <p:cBhvr>
                                        <p:cTn id="37" dur="1" fill="hold">
                                          <p:stCondLst>
                                            <p:cond delay="0"/>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4" presetClass="exit" presetSubtype="0" fill="hold" grpId="0" nodeType="clickEffect">
                                  <p:stCondLst>
                                    <p:cond delay="0"/>
                                  </p:stCondLst>
                                  <p:childTnLst>
                                    <p:anim to="" calcmode="lin" valueType="num">
                                      <p:cBhvr>
                                        <p:cTn id="41" dur="1"/>
                                        <p:tgtEl>
                                          <p:spTgt spid="14"/>
                                        </p:tgtEl>
                                        <p:attrNameLst>
                                          <p:attrName/>
                                        </p:attrNameLst>
                                      </p:cBhvr>
                                    </p:anim>
                                    <p:set>
                                      <p:cBhvr>
                                        <p:cTn id="42" dur="1" fill="hold">
                                          <p:stCondLst>
                                            <p:cond delay="0"/>
                                          </p:stCondLst>
                                        </p:cTn>
                                        <p:tgtEl>
                                          <p:spTgt spid="14"/>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2" grpId="0" animBg="1"/>
      <p:bldP spid="13" grpId="0" animBg="1"/>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6488186" cy="553998"/>
          </a:xfrm>
          <a:prstGeom prst="rect">
            <a:avLst/>
          </a:prstGeom>
          <a:noFill/>
        </p:spPr>
        <p:txBody>
          <a:bodyPr wrap="none" rtlCol="0">
            <a:spAutoFit/>
          </a:bodyPr>
          <a:lstStyle/>
          <a:p>
            <a:r>
              <a:rPr lang="es-ES" sz="3000" dirty="0" smtClean="0"/>
              <a:t>3b. Troncos de pirámides. Desarrollo</a:t>
            </a:r>
            <a:endParaRPr lang="es-ES" sz="3000" dirty="0"/>
          </a:p>
        </p:txBody>
      </p:sp>
      <p:sp>
        <p:nvSpPr>
          <p:cNvPr id="8" name="7 CuadroTexto"/>
          <p:cNvSpPr txBox="1"/>
          <p:nvPr/>
        </p:nvSpPr>
        <p:spPr>
          <a:xfrm>
            <a:off x="4211960" y="1988840"/>
            <a:ext cx="4357686" cy="3170099"/>
          </a:xfrm>
          <a:prstGeom prst="rect">
            <a:avLst/>
          </a:prstGeom>
          <a:solidFill>
            <a:schemeClr val="accent1">
              <a:lumMod val="20000"/>
              <a:lumOff val="80000"/>
            </a:schemeClr>
          </a:solidFill>
        </p:spPr>
        <p:txBody>
          <a:bodyPr wrap="square" rtlCol="0">
            <a:spAutoFit/>
          </a:bodyPr>
          <a:lstStyle/>
          <a:p>
            <a:r>
              <a:rPr lang="es-ES" sz="2200" dirty="0" smtClean="0"/>
              <a:t>¿Área base?</a:t>
            </a:r>
          </a:p>
          <a:p>
            <a:r>
              <a:rPr lang="es-ES" sz="1500" dirty="0" smtClean="0"/>
              <a:t>Pentágonos dado el lado y apotema</a:t>
            </a:r>
          </a:p>
          <a:p>
            <a:r>
              <a:rPr lang="es-ES" sz="1500" dirty="0" smtClean="0"/>
              <a:t>Calcular el área de cada base</a:t>
            </a:r>
          </a:p>
          <a:p>
            <a:r>
              <a:rPr lang="es-ES" sz="1500" dirty="0" smtClean="0"/>
              <a:t>Sumar ambas bases</a:t>
            </a:r>
          </a:p>
          <a:p>
            <a:endParaRPr lang="es-ES" sz="2200" dirty="0" smtClean="0"/>
          </a:p>
          <a:p>
            <a:r>
              <a:rPr lang="es-ES" sz="2200" dirty="0" smtClean="0"/>
              <a:t>¿Área lateral?</a:t>
            </a:r>
          </a:p>
          <a:p>
            <a:r>
              <a:rPr lang="es-ES" sz="1500" dirty="0" smtClean="0"/>
              <a:t>Trapecio rectángulo</a:t>
            </a:r>
          </a:p>
          <a:p>
            <a:r>
              <a:rPr lang="es-ES" sz="1500" dirty="0" smtClean="0"/>
              <a:t>Con ambas bases y el lado, calculamos la altura</a:t>
            </a:r>
          </a:p>
          <a:p>
            <a:r>
              <a:rPr lang="es-ES" sz="1500" dirty="0" smtClean="0"/>
              <a:t>Con la altura y las bases, el área</a:t>
            </a:r>
            <a:endParaRPr lang="es-ES" sz="2200" dirty="0" smtClean="0"/>
          </a:p>
          <a:p>
            <a:endParaRPr lang="es-ES" sz="2200" dirty="0" smtClean="0"/>
          </a:p>
          <a:p>
            <a:r>
              <a:rPr lang="es-ES" sz="2200" dirty="0" smtClean="0"/>
              <a:t>(Ver ejemplo debajo)</a:t>
            </a:r>
            <a:endParaRPr lang="es-ES" sz="2200" dirty="0"/>
          </a:p>
        </p:txBody>
      </p:sp>
      <p:pic>
        <p:nvPicPr>
          <p:cNvPr id="109570" name="Picture 2" descr="http://mediateca.educa.madrid.org/imagen/imagenes/publicas/tam3/67/67dp8njx4gewbe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646" y="2051362"/>
            <a:ext cx="3333750" cy="3057526"/>
          </a:xfrm>
          <a:prstGeom prst="rect">
            <a:avLst/>
          </a:prstGeom>
          <a:noFill/>
        </p:spPr>
      </p:pic>
      <p:sp>
        <p:nvSpPr>
          <p:cNvPr id="5" name="4 Rectángulo"/>
          <p:cNvSpPr/>
          <p:nvPr/>
        </p:nvSpPr>
        <p:spPr>
          <a:xfrm>
            <a:off x="357158" y="142852"/>
            <a:ext cx="7560000" cy="360000"/>
          </a:xfrm>
          <a:prstGeom prst="rect">
            <a:avLst/>
          </a:prstGeom>
          <a:solidFill>
            <a:srgbClr val="85A7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ctángulo"/>
          <p:cNvSpPr/>
          <p:nvPr/>
        </p:nvSpPr>
        <p:spPr>
          <a:xfrm>
            <a:off x="357158" y="142852"/>
            <a:ext cx="1440000" cy="360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Abrir llave"/>
          <p:cNvSpPr/>
          <p:nvPr/>
        </p:nvSpPr>
        <p:spPr>
          <a:xfrm rot="16200000">
            <a:off x="4738720" y="-1738380"/>
            <a:ext cx="214314" cy="4691158"/>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9" name="Picture 8" descr="G:\Mirabal 1213\_ 3ºEV\2ºESO\Gif\hipn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96" y="6429396"/>
            <a:ext cx="428604" cy="428604"/>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3845540" cy="553998"/>
          </a:xfrm>
          <a:prstGeom prst="rect">
            <a:avLst/>
          </a:prstGeom>
          <a:noFill/>
        </p:spPr>
        <p:txBody>
          <a:bodyPr wrap="none" rtlCol="0">
            <a:spAutoFit/>
          </a:bodyPr>
          <a:lstStyle/>
          <a:p>
            <a:r>
              <a:rPr lang="es-ES" sz="3000" dirty="0" smtClean="0"/>
              <a:t>1. Cubo. Propiedades</a:t>
            </a:r>
            <a:endParaRPr lang="es-ES" sz="3000" dirty="0"/>
          </a:p>
        </p:txBody>
      </p:sp>
      <p:sp>
        <p:nvSpPr>
          <p:cNvPr id="6" name="5 Rectángulo"/>
          <p:cNvSpPr/>
          <p:nvPr/>
        </p:nvSpPr>
        <p:spPr>
          <a:xfrm>
            <a:off x="357158" y="142852"/>
            <a:ext cx="6480000" cy="36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357158" y="142852"/>
            <a:ext cx="216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3010" name="Picture 2" descr="http://1.bp.blogspot.com/_RdyW7eko0jo/S8uCBi_BU3I/AAAAAAAADko/MAaMBRvVyPw/s1600/CUBO-HEXAEDRO-1-19410-MG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460" y="1612888"/>
            <a:ext cx="2165870" cy="2071702"/>
          </a:xfrm>
          <a:prstGeom prst="rect">
            <a:avLst/>
          </a:prstGeom>
          <a:noFill/>
        </p:spPr>
      </p:pic>
      <p:graphicFrame>
        <p:nvGraphicFramePr>
          <p:cNvPr id="9" name="8 Tabla"/>
          <p:cNvGraphicFramePr>
            <a:graphicFrameLocks noGrp="1"/>
          </p:cNvGraphicFramePr>
          <p:nvPr>
            <p:extLst>
              <p:ext uri="{D42A27DB-BD31-4B8C-83A1-F6EECF244321}">
                <p14:modId xmlns:p14="http://schemas.microsoft.com/office/powerpoint/2010/main" val="3726017723"/>
              </p:ext>
            </p:extLst>
          </p:nvPr>
        </p:nvGraphicFramePr>
        <p:xfrm>
          <a:off x="4707459" y="2105354"/>
          <a:ext cx="2064449" cy="1483360"/>
        </p:xfrm>
        <a:graphic>
          <a:graphicData uri="http://schemas.openxmlformats.org/drawingml/2006/table">
            <a:tbl>
              <a:tblPr firstRow="1" bandRow="1">
                <a:tableStyleId>{5C22544A-7EE6-4342-B048-85BDC9FD1C3A}</a:tableStyleId>
              </a:tblPr>
              <a:tblGrid>
                <a:gridCol w="1335405">
                  <a:extLst>
                    <a:ext uri="{9D8B030D-6E8A-4147-A177-3AD203B41FA5}">
                      <a16:colId xmlns:a16="http://schemas.microsoft.com/office/drawing/2014/main" val="20000"/>
                    </a:ext>
                  </a:extLst>
                </a:gridCol>
                <a:gridCol w="729044">
                  <a:extLst>
                    <a:ext uri="{9D8B030D-6E8A-4147-A177-3AD203B41FA5}">
                      <a16:colId xmlns:a16="http://schemas.microsoft.com/office/drawing/2014/main" val="20001"/>
                    </a:ext>
                  </a:extLst>
                </a:gridCol>
              </a:tblGrid>
              <a:tr h="370840">
                <a:tc>
                  <a:txBody>
                    <a:bodyPr/>
                    <a:lstStyle/>
                    <a:p>
                      <a:r>
                        <a:rPr lang="es-ES" dirty="0" smtClean="0"/>
                        <a:t>Propiedad</a:t>
                      </a:r>
                      <a:endParaRPr lang="es-ES" dirty="0"/>
                    </a:p>
                  </a:txBody>
                  <a:tcPr/>
                </a:tc>
                <a:tc>
                  <a:txBody>
                    <a:bodyPr/>
                    <a:lstStyle/>
                    <a:p>
                      <a:r>
                        <a:rPr lang="es-ES" dirty="0" smtClean="0"/>
                        <a:t>Valor</a:t>
                      </a:r>
                      <a:endParaRPr lang="es-ES" dirty="0"/>
                    </a:p>
                  </a:txBody>
                  <a:tcPr/>
                </a:tc>
                <a:extLst>
                  <a:ext uri="{0D108BD9-81ED-4DB2-BD59-A6C34878D82A}">
                    <a16:rowId xmlns:a16="http://schemas.microsoft.com/office/drawing/2014/main" val="10000"/>
                  </a:ext>
                </a:extLst>
              </a:tr>
              <a:tr h="370840">
                <a:tc>
                  <a:txBody>
                    <a:bodyPr/>
                    <a:lstStyle/>
                    <a:p>
                      <a:r>
                        <a:rPr lang="es-ES" dirty="0" smtClean="0"/>
                        <a:t>Caras</a:t>
                      </a:r>
                      <a:endParaRPr lang="es-ES" dirty="0"/>
                    </a:p>
                  </a:txBody>
                  <a:tcPr/>
                </a:tc>
                <a:tc>
                  <a:txBody>
                    <a:bodyPr/>
                    <a:lstStyle/>
                    <a:p>
                      <a:r>
                        <a:rPr lang="es-ES" dirty="0" smtClean="0"/>
                        <a:t>6</a:t>
                      </a:r>
                      <a:endParaRPr lang="es-ES" dirty="0"/>
                    </a:p>
                  </a:txBody>
                  <a:tcPr/>
                </a:tc>
                <a:extLst>
                  <a:ext uri="{0D108BD9-81ED-4DB2-BD59-A6C34878D82A}">
                    <a16:rowId xmlns:a16="http://schemas.microsoft.com/office/drawing/2014/main" val="10001"/>
                  </a:ext>
                </a:extLst>
              </a:tr>
              <a:tr h="370840">
                <a:tc>
                  <a:txBody>
                    <a:bodyPr/>
                    <a:lstStyle/>
                    <a:p>
                      <a:r>
                        <a:rPr lang="es-ES" dirty="0" smtClean="0"/>
                        <a:t>Aristas</a:t>
                      </a:r>
                      <a:endParaRPr lang="es-ES" dirty="0"/>
                    </a:p>
                  </a:txBody>
                  <a:tcPr/>
                </a:tc>
                <a:tc>
                  <a:txBody>
                    <a:bodyPr/>
                    <a:lstStyle/>
                    <a:p>
                      <a:r>
                        <a:rPr lang="es-ES" dirty="0" smtClean="0"/>
                        <a:t>12</a:t>
                      </a:r>
                      <a:endParaRPr lang="es-ES" dirty="0"/>
                    </a:p>
                  </a:txBody>
                  <a:tcPr/>
                </a:tc>
                <a:extLst>
                  <a:ext uri="{0D108BD9-81ED-4DB2-BD59-A6C34878D82A}">
                    <a16:rowId xmlns:a16="http://schemas.microsoft.com/office/drawing/2014/main" val="10002"/>
                  </a:ext>
                </a:extLst>
              </a:tr>
              <a:tr h="370840">
                <a:tc>
                  <a:txBody>
                    <a:bodyPr/>
                    <a:lstStyle/>
                    <a:p>
                      <a:r>
                        <a:rPr lang="es-ES" dirty="0" smtClean="0"/>
                        <a:t>Vértices</a:t>
                      </a:r>
                      <a:endParaRPr lang="es-ES" dirty="0"/>
                    </a:p>
                  </a:txBody>
                  <a:tcPr/>
                </a:tc>
                <a:tc>
                  <a:txBody>
                    <a:bodyPr/>
                    <a:lstStyle/>
                    <a:p>
                      <a:r>
                        <a:rPr lang="es-ES" dirty="0" smtClean="0"/>
                        <a:t>8</a:t>
                      </a:r>
                      <a:endParaRPr lang="es-ES" dirty="0"/>
                    </a:p>
                  </a:txBody>
                  <a:tcPr/>
                </a:tc>
                <a:extLst>
                  <a:ext uri="{0D108BD9-81ED-4DB2-BD59-A6C34878D82A}">
                    <a16:rowId xmlns:a16="http://schemas.microsoft.com/office/drawing/2014/main" val="10003"/>
                  </a:ext>
                </a:extLst>
              </a:tr>
            </a:tbl>
          </a:graphicData>
        </a:graphic>
      </p:graphicFrame>
      <p:pic>
        <p:nvPicPr>
          <p:cNvPr id="8" name="Picture 8" descr="G:\Mirabal 1213\_ 3ºEV\2ºESO\Gif\hipn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pic>
        <p:nvPicPr>
          <p:cNvPr id="2" name="Imagen 1"/>
          <p:cNvPicPr>
            <a:picLocks noChangeAspect="1"/>
          </p:cNvPicPr>
          <p:nvPr/>
        </p:nvPicPr>
        <p:blipFill rotWithShape="1">
          <a:blip r:embed="rId4" cstate="print">
            <a:extLst>
              <a:ext uri="{28A0092B-C50C-407E-A947-70E740481C1C}">
                <a14:useLocalDpi xmlns:a14="http://schemas.microsoft.com/office/drawing/2010/main" val="0"/>
              </a:ext>
            </a:extLst>
          </a:blip>
          <a:srcRect b="-1249"/>
          <a:stretch/>
        </p:blipFill>
        <p:spPr>
          <a:xfrm>
            <a:off x="1008686" y="3684589"/>
            <a:ext cx="3203275" cy="3055881"/>
          </a:xfrm>
          <a:prstGeom prst="rect">
            <a:avLst/>
          </a:prstGeom>
        </p:spPr>
      </p:pic>
      <p:sp>
        <p:nvSpPr>
          <p:cNvPr id="3" name="Rectángulo 2"/>
          <p:cNvSpPr/>
          <p:nvPr/>
        </p:nvSpPr>
        <p:spPr>
          <a:xfrm>
            <a:off x="6084168" y="2492896"/>
            <a:ext cx="648072" cy="347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p:cNvSpPr/>
          <p:nvPr/>
        </p:nvSpPr>
        <p:spPr>
          <a:xfrm>
            <a:off x="6084168" y="2840561"/>
            <a:ext cx="648072" cy="347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p:cNvSpPr/>
          <p:nvPr/>
        </p:nvSpPr>
        <p:spPr>
          <a:xfrm>
            <a:off x="6084168" y="3188226"/>
            <a:ext cx="648072" cy="347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4"/>
                                        </p:tgtEl>
                                        <p:attrNameLst>
                                          <p:attrName>ppt_x</p:attrName>
                                        </p:attrNameLst>
                                      </p:cBhvr>
                                      <p:tavLst>
                                        <p:tav tm="0">
                                          <p:val>
                                            <p:strVal val="ppt_x"/>
                                          </p:val>
                                        </p:tav>
                                        <p:tav tm="100000">
                                          <p:val>
                                            <p:strVal val="ppt_x"/>
                                          </p:val>
                                        </p:tav>
                                      </p:tavLst>
                                    </p:anim>
                                    <p:anim calcmode="lin" valueType="num">
                                      <p:cBhvr additive="base">
                                        <p:cTn id="19" dur="500"/>
                                        <p:tgtEl>
                                          <p:spTgt spid="14"/>
                                        </p:tgtEl>
                                        <p:attrNameLst>
                                          <p:attrName>ppt_y</p:attrName>
                                        </p:attrNameLst>
                                      </p:cBhvr>
                                      <p:tavLst>
                                        <p:tav tm="0">
                                          <p:val>
                                            <p:strVal val="ppt_y"/>
                                          </p:val>
                                        </p:tav>
                                        <p:tav tm="100000">
                                          <p:val>
                                            <p:strVal val="1+ppt_h/2"/>
                                          </p:val>
                                        </p:tav>
                                      </p:tavLst>
                                    </p:anim>
                                    <p:set>
                                      <p:cBhvr>
                                        <p:cTn id="20" dur="1" fill="hold">
                                          <p:stCondLst>
                                            <p:cond delay="499"/>
                                          </p:stCondLst>
                                        </p:cTn>
                                        <p:tgtEl>
                                          <p:spTgt spid="14"/>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6216510" cy="553998"/>
          </a:xfrm>
          <a:prstGeom prst="rect">
            <a:avLst/>
          </a:prstGeom>
          <a:noFill/>
        </p:spPr>
        <p:txBody>
          <a:bodyPr wrap="none" rtlCol="0">
            <a:spAutoFit/>
          </a:bodyPr>
          <a:lstStyle/>
          <a:p>
            <a:r>
              <a:rPr lang="es-ES" sz="3000" dirty="0" smtClean="0"/>
              <a:t>3b. Troncos de pirámides. Volumen</a:t>
            </a:r>
            <a:endParaRPr lang="es-ES" sz="3000" dirty="0"/>
          </a:p>
        </p:txBody>
      </p:sp>
      <p:sp>
        <p:nvSpPr>
          <p:cNvPr id="6" name="5 CuadroTexto"/>
          <p:cNvSpPr txBox="1"/>
          <p:nvPr/>
        </p:nvSpPr>
        <p:spPr>
          <a:xfrm>
            <a:off x="500034" y="1714488"/>
            <a:ext cx="3286148" cy="1785104"/>
          </a:xfrm>
          <a:prstGeom prst="rect">
            <a:avLst/>
          </a:prstGeom>
          <a:noFill/>
        </p:spPr>
        <p:txBody>
          <a:bodyPr wrap="square" rtlCol="0">
            <a:spAutoFit/>
          </a:bodyPr>
          <a:lstStyle/>
          <a:p>
            <a:pPr algn="just"/>
            <a:r>
              <a:rPr lang="es-ES" sz="2200" dirty="0" smtClean="0"/>
              <a:t>El volumen de un tronco de pirámide es la diferencia entre el volumen de la pirámide grande y la pequeña</a:t>
            </a:r>
          </a:p>
        </p:txBody>
      </p:sp>
      <mc:AlternateContent xmlns:mc="http://schemas.openxmlformats.org/markup-compatibility/2006" xmlns:a14="http://schemas.microsoft.com/office/drawing/2010/main">
        <mc:Choice Requires="a14">
          <p:sp>
            <p:nvSpPr>
              <p:cNvPr id="7" name="6 Rectángulo"/>
              <p:cNvSpPr/>
              <p:nvPr/>
            </p:nvSpPr>
            <p:spPr>
              <a:xfrm>
                <a:off x="714348" y="3786190"/>
                <a:ext cx="2500330" cy="7949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sz="2500" b="0" i="1" dirty="0" smtClean="0">
                          <a:solidFill>
                            <a:schemeClr val="tx1"/>
                          </a:solidFill>
                          <a:latin typeface="Cambria Math" panose="02040503050406030204" pitchFamily="18" charset="0"/>
                        </a:rPr>
                        <m:t>𝑉</m:t>
                      </m:r>
                      <m:r>
                        <a:rPr lang="es-ES" sz="2500" b="0" i="1" dirty="0" smtClean="0">
                          <a:solidFill>
                            <a:schemeClr val="tx1"/>
                          </a:solidFill>
                          <a:latin typeface="Cambria Math" panose="02040503050406030204" pitchFamily="18" charset="0"/>
                        </a:rPr>
                        <m:t>=</m:t>
                      </m:r>
                      <m:sSub>
                        <m:sSubPr>
                          <m:ctrlPr>
                            <a:rPr lang="es-ES" sz="2500" b="0" i="1" dirty="0" smtClean="0">
                              <a:solidFill>
                                <a:schemeClr val="tx1"/>
                              </a:solidFill>
                              <a:latin typeface="Cambria Math" panose="02040503050406030204" pitchFamily="18" charset="0"/>
                            </a:rPr>
                          </m:ctrlPr>
                        </m:sSubPr>
                        <m:e>
                          <m:r>
                            <a:rPr lang="es-ES" sz="2500" b="0" i="1" dirty="0" smtClean="0">
                              <a:solidFill>
                                <a:schemeClr val="tx1"/>
                              </a:solidFill>
                              <a:latin typeface="Cambria Math" panose="02040503050406030204" pitchFamily="18" charset="0"/>
                            </a:rPr>
                            <m:t>𝑉</m:t>
                          </m:r>
                        </m:e>
                        <m:sub>
                          <m:r>
                            <a:rPr lang="es-ES" sz="2500" b="0" i="1" dirty="0" smtClean="0">
                              <a:solidFill>
                                <a:schemeClr val="tx1"/>
                              </a:solidFill>
                              <a:latin typeface="Cambria Math" panose="02040503050406030204" pitchFamily="18" charset="0"/>
                            </a:rPr>
                            <m:t>𝑃𝐺</m:t>
                          </m:r>
                        </m:sub>
                      </m:sSub>
                      <m:r>
                        <a:rPr lang="es-ES" sz="2500" b="0" i="1" dirty="0" smtClean="0">
                          <a:solidFill>
                            <a:schemeClr val="tx1"/>
                          </a:solidFill>
                          <a:latin typeface="Cambria Math" panose="02040503050406030204" pitchFamily="18" charset="0"/>
                        </a:rPr>
                        <m:t>−</m:t>
                      </m:r>
                      <m:sSub>
                        <m:sSubPr>
                          <m:ctrlPr>
                            <a:rPr lang="es-ES" sz="2500" b="0" i="1" dirty="0" smtClean="0">
                              <a:solidFill>
                                <a:schemeClr val="tx1"/>
                              </a:solidFill>
                              <a:latin typeface="Cambria Math" panose="02040503050406030204" pitchFamily="18" charset="0"/>
                            </a:rPr>
                          </m:ctrlPr>
                        </m:sSubPr>
                        <m:e>
                          <m:r>
                            <a:rPr lang="es-ES" sz="2500" b="0" i="1" dirty="0" smtClean="0">
                              <a:solidFill>
                                <a:schemeClr val="tx1"/>
                              </a:solidFill>
                              <a:latin typeface="Cambria Math" panose="02040503050406030204" pitchFamily="18" charset="0"/>
                            </a:rPr>
                            <m:t>𝑉</m:t>
                          </m:r>
                        </m:e>
                        <m:sub>
                          <m:r>
                            <a:rPr lang="es-ES" sz="2500" b="0" i="1" dirty="0" smtClean="0">
                              <a:solidFill>
                                <a:schemeClr val="tx1"/>
                              </a:solidFill>
                              <a:latin typeface="Cambria Math" panose="02040503050406030204" pitchFamily="18" charset="0"/>
                            </a:rPr>
                            <m:t>𝑃𝑃</m:t>
                          </m:r>
                        </m:sub>
                      </m:sSub>
                    </m:oMath>
                  </m:oMathPara>
                </a14:m>
                <a:endParaRPr lang="es-ES" sz="2500" dirty="0">
                  <a:solidFill>
                    <a:schemeClr val="tx1"/>
                  </a:solidFill>
                </a:endParaRPr>
              </a:p>
            </p:txBody>
          </p:sp>
        </mc:Choice>
        <mc:Fallback xmlns="">
          <p:sp>
            <p:nvSpPr>
              <p:cNvPr id="7" name="6 Rectángulo"/>
              <p:cNvSpPr>
                <a:spLocks noRot="1" noChangeAspect="1" noMove="1" noResize="1" noEditPoints="1" noAdjustHandles="1" noChangeArrowheads="1" noChangeShapeType="1" noTextEdit="1"/>
              </p:cNvSpPr>
              <p:nvPr/>
            </p:nvSpPr>
            <p:spPr>
              <a:xfrm>
                <a:off x="714348" y="3786190"/>
                <a:ext cx="2500330" cy="794938"/>
              </a:xfrm>
              <a:prstGeom prst="rect">
                <a:avLst/>
              </a:prstGeom>
              <a:blipFill rotWithShape="0">
                <a:blip r:embed="rId2"/>
                <a:stretch>
                  <a:fillRect/>
                </a:stretch>
              </a:blipFill>
            </p:spPr>
            <p:txBody>
              <a:bodyPr/>
              <a:lstStyle/>
              <a:p>
                <a:r>
                  <a:rPr lang="es-ES">
                    <a:noFill/>
                  </a:rPr>
                  <a:t> </a:t>
                </a:r>
              </a:p>
            </p:txBody>
          </p:sp>
        </mc:Fallback>
      </mc:AlternateContent>
      <p:pic>
        <p:nvPicPr>
          <p:cNvPr id="102404" name="Picture 4" descr="http://www.juntadeandalucia.es/averroes/iesarroyo/matematicas/materiales/4eso/geometria/poliedros/polied59.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190" y="2000240"/>
            <a:ext cx="3071834" cy="4388334"/>
          </a:xfrm>
          <a:prstGeom prst="rect">
            <a:avLst/>
          </a:prstGeom>
          <a:noFill/>
        </p:spPr>
      </p:pic>
      <p:sp>
        <p:nvSpPr>
          <p:cNvPr id="8" name="7 Rectángulo"/>
          <p:cNvSpPr/>
          <p:nvPr/>
        </p:nvSpPr>
        <p:spPr>
          <a:xfrm>
            <a:off x="357158" y="142852"/>
            <a:ext cx="7560000" cy="360000"/>
          </a:xfrm>
          <a:prstGeom prst="rect">
            <a:avLst/>
          </a:prstGeom>
          <a:solidFill>
            <a:srgbClr val="85A7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Rectángulo"/>
          <p:cNvSpPr/>
          <p:nvPr/>
        </p:nvSpPr>
        <p:spPr>
          <a:xfrm>
            <a:off x="357158" y="142852"/>
            <a:ext cx="1800000" cy="360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Abrir llave"/>
          <p:cNvSpPr/>
          <p:nvPr/>
        </p:nvSpPr>
        <p:spPr>
          <a:xfrm rot="16200000">
            <a:off x="4738720" y="-1738380"/>
            <a:ext cx="214314" cy="4691158"/>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12" name="Picture 8" descr="G:\Mirabal 1213\_ 3ºEV\2ºESO\Gif\hipn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5396" y="6429396"/>
            <a:ext cx="428604" cy="428604"/>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785786" y="1857364"/>
            <a:ext cx="3929090" cy="50006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 name="3 CuadroTexto"/>
          <p:cNvSpPr txBox="1"/>
          <p:nvPr/>
        </p:nvSpPr>
        <p:spPr>
          <a:xfrm>
            <a:off x="642910" y="1000108"/>
            <a:ext cx="6157968" cy="553998"/>
          </a:xfrm>
          <a:prstGeom prst="rect">
            <a:avLst/>
          </a:prstGeom>
          <a:noFill/>
        </p:spPr>
        <p:txBody>
          <a:bodyPr wrap="none" rtlCol="0">
            <a:spAutoFit/>
          </a:bodyPr>
          <a:lstStyle/>
          <a:p>
            <a:r>
              <a:rPr lang="es-ES" sz="3000" dirty="0" smtClean="0"/>
              <a:t>3b. Troncos de pirámides. Ejemplo</a:t>
            </a:r>
            <a:endParaRPr lang="es-ES" sz="3000" dirty="0"/>
          </a:p>
        </p:txBody>
      </p:sp>
      <p:sp>
        <p:nvSpPr>
          <p:cNvPr id="6" name="5 CuadroTexto"/>
          <p:cNvSpPr txBox="1"/>
          <p:nvPr/>
        </p:nvSpPr>
        <p:spPr>
          <a:xfrm>
            <a:off x="500034" y="1428736"/>
            <a:ext cx="8143932" cy="430887"/>
          </a:xfrm>
          <a:prstGeom prst="rect">
            <a:avLst/>
          </a:prstGeom>
          <a:noFill/>
        </p:spPr>
        <p:txBody>
          <a:bodyPr wrap="square" rtlCol="0">
            <a:spAutoFit/>
          </a:bodyPr>
          <a:lstStyle/>
          <a:p>
            <a:pPr algn="just"/>
            <a:r>
              <a:rPr lang="es-ES" sz="2200" dirty="0" smtClean="0"/>
              <a:t>Hallar </a:t>
            </a:r>
            <a:r>
              <a:rPr lang="es-ES" sz="2200" b="1" u="sng" dirty="0" smtClean="0"/>
              <a:t>área</a:t>
            </a:r>
            <a:r>
              <a:rPr lang="es-ES" sz="2200" dirty="0" smtClean="0"/>
              <a:t> y volumen del siguiente tronco de pirámide</a:t>
            </a:r>
          </a:p>
        </p:txBody>
      </p:sp>
      <p:pic>
        <p:nvPicPr>
          <p:cNvPr id="114694" name="Picture 6" descr="http://juan.aguarondeblas.es/tron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786" y="3857628"/>
            <a:ext cx="3810000" cy="2857500"/>
          </a:xfrm>
          <a:prstGeom prst="rect">
            <a:avLst/>
          </a:prstGeom>
          <a:noFill/>
          <a:ln>
            <a:noFill/>
          </a:ln>
        </p:spPr>
      </p:pic>
      <p:pic>
        <p:nvPicPr>
          <p:cNvPr id="114696" name="Picture 8" descr="http://mmpchile.c5.cl/pag/productos/geo/imagenes/piratruncad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2066" y="1928802"/>
            <a:ext cx="3633784" cy="4730618"/>
          </a:xfrm>
          <a:prstGeom prst="rect">
            <a:avLst/>
          </a:prstGeom>
          <a:noFill/>
        </p:spPr>
      </p:pic>
      <p:sp>
        <p:nvSpPr>
          <p:cNvPr id="7" name="6 Rectángulo"/>
          <p:cNvSpPr/>
          <p:nvPr/>
        </p:nvSpPr>
        <p:spPr>
          <a:xfrm>
            <a:off x="357158" y="142852"/>
            <a:ext cx="7560000" cy="360000"/>
          </a:xfrm>
          <a:prstGeom prst="rect">
            <a:avLst/>
          </a:prstGeom>
          <a:solidFill>
            <a:srgbClr val="85A7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p:cNvSpPr/>
          <p:nvPr/>
        </p:nvSpPr>
        <p:spPr>
          <a:xfrm>
            <a:off x="357158" y="142852"/>
            <a:ext cx="2160000" cy="360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Abrir llave"/>
          <p:cNvSpPr/>
          <p:nvPr/>
        </p:nvSpPr>
        <p:spPr>
          <a:xfrm rot="16200000">
            <a:off x="4738720" y="-1738380"/>
            <a:ext cx="214314" cy="4691158"/>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10" name="Picture 8" descr="G:\Mirabal 1213\_ 3ºEV\2ºESO\Gif\hipn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5396" y="6429396"/>
            <a:ext cx="428604" cy="428604"/>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785786" y="1857364"/>
            <a:ext cx="3929090" cy="50006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 name="3 CuadroTexto"/>
          <p:cNvSpPr txBox="1"/>
          <p:nvPr/>
        </p:nvSpPr>
        <p:spPr>
          <a:xfrm>
            <a:off x="642910" y="1000108"/>
            <a:ext cx="6157968" cy="553998"/>
          </a:xfrm>
          <a:prstGeom prst="rect">
            <a:avLst/>
          </a:prstGeom>
          <a:noFill/>
        </p:spPr>
        <p:txBody>
          <a:bodyPr wrap="none" rtlCol="0">
            <a:spAutoFit/>
          </a:bodyPr>
          <a:lstStyle/>
          <a:p>
            <a:r>
              <a:rPr lang="es-ES" sz="3000" dirty="0" smtClean="0"/>
              <a:t>3b. Troncos de pirámides. Ejemplo</a:t>
            </a:r>
            <a:endParaRPr lang="es-ES" sz="3000" dirty="0"/>
          </a:p>
        </p:txBody>
      </p:sp>
      <p:sp>
        <p:nvSpPr>
          <p:cNvPr id="6" name="5 CuadroTexto"/>
          <p:cNvSpPr txBox="1"/>
          <p:nvPr/>
        </p:nvSpPr>
        <p:spPr>
          <a:xfrm>
            <a:off x="500034" y="1428736"/>
            <a:ext cx="8143932" cy="430887"/>
          </a:xfrm>
          <a:prstGeom prst="rect">
            <a:avLst/>
          </a:prstGeom>
          <a:noFill/>
        </p:spPr>
        <p:txBody>
          <a:bodyPr wrap="square" rtlCol="0">
            <a:spAutoFit/>
          </a:bodyPr>
          <a:lstStyle/>
          <a:p>
            <a:pPr algn="just"/>
            <a:r>
              <a:rPr lang="es-ES" sz="2200" dirty="0" smtClean="0"/>
              <a:t>Hallar </a:t>
            </a:r>
            <a:r>
              <a:rPr lang="es-ES" sz="2200" b="1" u="sng" dirty="0" smtClean="0"/>
              <a:t>área</a:t>
            </a:r>
            <a:r>
              <a:rPr lang="es-ES" sz="2200" dirty="0" smtClean="0"/>
              <a:t> y volumen del siguiente tronco de pirámide</a:t>
            </a:r>
          </a:p>
        </p:txBody>
      </p:sp>
      <p:pic>
        <p:nvPicPr>
          <p:cNvPr id="114694" name="Picture 6" descr="http://juan.aguarondeblas.es/tron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786" y="3857628"/>
            <a:ext cx="3810000" cy="2857500"/>
          </a:xfrm>
          <a:prstGeom prst="rect">
            <a:avLst/>
          </a:prstGeom>
          <a:noFill/>
          <a:ln>
            <a:noFill/>
          </a:ln>
        </p:spPr>
      </p:pic>
      <p:pic>
        <p:nvPicPr>
          <p:cNvPr id="114696" name="Picture 8" descr="http://mmpchile.c5.cl/pag/productos/geo/imagenes/piratruncad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7818" y="3357562"/>
            <a:ext cx="2490776" cy="3242600"/>
          </a:xfrm>
          <a:prstGeom prst="rect">
            <a:avLst/>
          </a:prstGeom>
          <a:noFill/>
        </p:spPr>
      </p:pic>
      <p:sp>
        <p:nvSpPr>
          <p:cNvPr id="7" name="6 CuadroTexto"/>
          <p:cNvSpPr txBox="1"/>
          <p:nvPr/>
        </p:nvSpPr>
        <p:spPr>
          <a:xfrm>
            <a:off x="5072066" y="2285992"/>
            <a:ext cx="4071934" cy="769441"/>
          </a:xfrm>
          <a:prstGeom prst="rect">
            <a:avLst/>
          </a:prstGeom>
          <a:solidFill>
            <a:schemeClr val="bg1"/>
          </a:solidFill>
        </p:spPr>
        <p:txBody>
          <a:bodyPr wrap="square" rtlCol="0">
            <a:spAutoFit/>
          </a:bodyPr>
          <a:lstStyle/>
          <a:p>
            <a:pPr marL="457200" indent="-457200" algn="just">
              <a:buAutoNum type="arabicPeriod"/>
            </a:pPr>
            <a:r>
              <a:rPr lang="es-ES" sz="2200" dirty="0" smtClean="0"/>
              <a:t>Observamos el desarrollo</a:t>
            </a:r>
          </a:p>
          <a:p>
            <a:pPr marL="457200" indent="-457200" algn="just">
              <a:buAutoNum type="arabicPeriod"/>
            </a:pPr>
            <a:r>
              <a:rPr lang="es-ES" sz="2200" dirty="0" smtClean="0"/>
              <a:t>Sacamos un trapecio fuera</a:t>
            </a:r>
          </a:p>
        </p:txBody>
      </p:sp>
      <p:sp>
        <p:nvSpPr>
          <p:cNvPr id="8" name="7 Rectángulo"/>
          <p:cNvSpPr/>
          <p:nvPr/>
        </p:nvSpPr>
        <p:spPr>
          <a:xfrm>
            <a:off x="357158" y="142852"/>
            <a:ext cx="7560000" cy="360000"/>
          </a:xfrm>
          <a:prstGeom prst="rect">
            <a:avLst/>
          </a:prstGeom>
          <a:solidFill>
            <a:srgbClr val="85A7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357158" y="142852"/>
            <a:ext cx="2520000" cy="360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Abrir llave"/>
          <p:cNvSpPr/>
          <p:nvPr/>
        </p:nvSpPr>
        <p:spPr>
          <a:xfrm rot="16200000">
            <a:off x="4738720" y="-1738380"/>
            <a:ext cx="214314" cy="4691158"/>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11" name="Picture 8" descr="G:\Mirabal 1213\_ 3ºEV\2ºESO\Gif\hipn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5396" y="6429396"/>
            <a:ext cx="428604" cy="428604"/>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4929190" y="3143248"/>
            <a:ext cx="3929090" cy="37147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
        <p:nvSpPr>
          <p:cNvPr id="13" name="12 Rectángulo"/>
          <p:cNvSpPr/>
          <p:nvPr/>
        </p:nvSpPr>
        <p:spPr>
          <a:xfrm>
            <a:off x="785786" y="1857364"/>
            <a:ext cx="3929090" cy="50006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 name="3 CuadroTexto"/>
          <p:cNvSpPr txBox="1"/>
          <p:nvPr/>
        </p:nvSpPr>
        <p:spPr>
          <a:xfrm>
            <a:off x="642910" y="1000108"/>
            <a:ext cx="6157968" cy="553998"/>
          </a:xfrm>
          <a:prstGeom prst="rect">
            <a:avLst/>
          </a:prstGeom>
          <a:noFill/>
        </p:spPr>
        <p:txBody>
          <a:bodyPr wrap="none" rtlCol="0">
            <a:spAutoFit/>
          </a:bodyPr>
          <a:lstStyle/>
          <a:p>
            <a:r>
              <a:rPr lang="es-ES" sz="3000" dirty="0" smtClean="0"/>
              <a:t>3b. Troncos de pirámides. Ejemplo</a:t>
            </a:r>
            <a:endParaRPr lang="es-ES" sz="3000" dirty="0"/>
          </a:p>
        </p:txBody>
      </p:sp>
      <p:sp>
        <p:nvSpPr>
          <p:cNvPr id="6" name="5 CuadroTexto"/>
          <p:cNvSpPr txBox="1"/>
          <p:nvPr/>
        </p:nvSpPr>
        <p:spPr>
          <a:xfrm>
            <a:off x="500034" y="1428736"/>
            <a:ext cx="8143932" cy="430887"/>
          </a:xfrm>
          <a:prstGeom prst="rect">
            <a:avLst/>
          </a:prstGeom>
          <a:noFill/>
        </p:spPr>
        <p:txBody>
          <a:bodyPr wrap="square" rtlCol="0">
            <a:spAutoFit/>
          </a:bodyPr>
          <a:lstStyle/>
          <a:p>
            <a:pPr algn="just"/>
            <a:r>
              <a:rPr lang="es-ES" sz="2200" dirty="0" smtClean="0"/>
              <a:t>Hallar </a:t>
            </a:r>
            <a:r>
              <a:rPr lang="es-ES" sz="2200" b="1" u="sng" dirty="0" smtClean="0"/>
              <a:t>área</a:t>
            </a:r>
            <a:r>
              <a:rPr lang="es-ES" sz="2200" dirty="0" smtClean="0"/>
              <a:t> y volumen del siguiente tronco de pirámide</a:t>
            </a:r>
          </a:p>
        </p:txBody>
      </p:sp>
      <p:pic>
        <p:nvPicPr>
          <p:cNvPr id="114694" name="Picture 6" descr="http://juan.aguarondeblas.es/tron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786" y="3857628"/>
            <a:ext cx="3810000" cy="2857500"/>
          </a:xfrm>
          <a:prstGeom prst="rect">
            <a:avLst/>
          </a:prstGeom>
          <a:noFill/>
          <a:ln>
            <a:noFill/>
          </a:ln>
        </p:spPr>
      </p:pic>
      <p:pic>
        <p:nvPicPr>
          <p:cNvPr id="114696" name="Picture 8" descr="http://mmpchile.c5.cl/pag/productos/geo/imagenes/piratruncada.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6342" y="0"/>
            <a:ext cx="1667658" cy="2171030"/>
          </a:xfrm>
          <a:prstGeom prst="rect">
            <a:avLst/>
          </a:prstGeom>
          <a:noFill/>
        </p:spPr>
      </p:pic>
      <p:sp>
        <p:nvSpPr>
          <p:cNvPr id="7" name="6 CuadroTexto"/>
          <p:cNvSpPr txBox="1"/>
          <p:nvPr/>
        </p:nvSpPr>
        <p:spPr>
          <a:xfrm>
            <a:off x="5004048" y="2285992"/>
            <a:ext cx="4139952" cy="769441"/>
          </a:xfrm>
          <a:prstGeom prst="rect">
            <a:avLst/>
          </a:prstGeom>
          <a:solidFill>
            <a:schemeClr val="bg1"/>
          </a:solidFill>
        </p:spPr>
        <p:txBody>
          <a:bodyPr wrap="square" rtlCol="0">
            <a:spAutoFit/>
          </a:bodyPr>
          <a:lstStyle/>
          <a:p>
            <a:pPr marL="457200" indent="-457200" algn="just">
              <a:buAutoNum type="arabicPeriod"/>
            </a:pPr>
            <a:r>
              <a:rPr lang="es-ES" sz="2200" dirty="0" smtClean="0"/>
              <a:t>Observamos el desarrollo</a:t>
            </a:r>
          </a:p>
          <a:p>
            <a:pPr marL="457200" indent="-457200" algn="just">
              <a:buAutoNum type="arabicPeriod"/>
            </a:pPr>
            <a:r>
              <a:rPr lang="es-ES" sz="2200" dirty="0" smtClean="0"/>
              <a:t>Sacamos un trapecio fuera</a:t>
            </a:r>
          </a:p>
        </p:txBody>
      </p:sp>
      <p:sp>
        <p:nvSpPr>
          <p:cNvPr id="8" name="7 Trapecio"/>
          <p:cNvSpPr/>
          <p:nvPr/>
        </p:nvSpPr>
        <p:spPr>
          <a:xfrm>
            <a:off x="5429256" y="3929066"/>
            <a:ext cx="3000396" cy="1928826"/>
          </a:xfrm>
          <a:prstGeom prst="trapezoid">
            <a:avLst>
              <a:gd name="adj" fmla="val 32388"/>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cxnSp>
        <p:nvCxnSpPr>
          <p:cNvPr id="10" name="9 Conector recto de flecha"/>
          <p:cNvCxnSpPr/>
          <p:nvPr/>
        </p:nvCxnSpPr>
        <p:spPr>
          <a:xfrm>
            <a:off x="6072198" y="3786190"/>
            <a:ext cx="1714512"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a:off x="5429256" y="6356370"/>
            <a:ext cx="3000396"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14 CuadroTexto"/>
              <p:cNvSpPr txBox="1"/>
              <p:nvPr/>
            </p:nvSpPr>
            <p:spPr>
              <a:xfrm>
                <a:off x="6572264" y="3357562"/>
                <a:ext cx="73686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i="1" dirty="0" smtClean="0">
                          <a:latin typeface="Cambria Math" panose="02040503050406030204" pitchFamily="18" charset="0"/>
                        </a:rPr>
                        <m:t>4 </m:t>
                      </m:r>
                      <m:r>
                        <a:rPr lang="es-ES" i="1" dirty="0" smtClean="0">
                          <a:latin typeface="Cambria Math" panose="02040503050406030204" pitchFamily="18" charset="0"/>
                        </a:rPr>
                        <m:t>𝑐𝑚</m:t>
                      </m:r>
                    </m:oMath>
                  </m:oMathPara>
                </a14:m>
                <a:endParaRPr lang="es-ES" dirty="0"/>
              </a:p>
            </p:txBody>
          </p:sp>
        </mc:Choice>
        <mc:Fallback xmlns="">
          <p:sp>
            <p:nvSpPr>
              <p:cNvPr id="15" name="14 CuadroTexto"/>
              <p:cNvSpPr txBox="1">
                <a:spLocks noRot="1" noChangeAspect="1" noMove="1" noResize="1" noEditPoints="1" noAdjustHandles="1" noChangeArrowheads="1" noChangeShapeType="1" noTextEdit="1"/>
              </p:cNvSpPr>
              <p:nvPr/>
            </p:nvSpPr>
            <p:spPr>
              <a:xfrm>
                <a:off x="6572264" y="3357562"/>
                <a:ext cx="736868" cy="369332"/>
              </a:xfrm>
              <a:prstGeom prst="rect">
                <a:avLst/>
              </a:prstGeom>
              <a:blipFill rotWithShape="0">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6" name="15 CuadroTexto"/>
              <p:cNvSpPr txBox="1"/>
              <p:nvPr/>
            </p:nvSpPr>
            <p:spPr>
              <a:xfrm>
                <a:off x="6429388" y="6488668"/>
                <a:ext cx="73686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i="1" dirty="0" smtClean="0">
                          <a:latin typeface="Cambria Math" panose="02040503050406030204" pitchFamily="18" charset="0"/>
                        </a:rPr>
                        <m:t>6 </m:t>
                      </m:r>
                      <m:r>
                        <a:rPr lang="es-ES" i="1" dirty="0" smtClean="0">
                          <a:latin typeface="Cambria Math" panose="02040503050406030204" pitchFamily="18" charset="0"/>
                        </a:rPr>
                        <m:t>𝑐𝑚</m:t>
                      </m:r>
                    </m:oMath>
                  </m:oMathPara>
                </a14:m>
                <a:endParaRPr lang="es-ES" dirty="0"/>
              </a:p>
            </p:txBody>
          </p:sp>
        </mc:Choice>
        <mc:Fallback xmlns="">
          <p:sp>
            <p:nvSpPr>
              <p:cNvPr id="16" name="15 CuadroTexto"/>
              <p:cNvSpPr txBox="1">
                <a:spLocks noRot="1" noChangeAspect="1" noMove="1" noResize="1" noEditPoints="1" noAdjustHandles="1" noChangeArrowheads="1" noChangeShapeType="1" noTextEdit="1"/>
              </p:cNvSpPr>
              <p:nvPr/>
            </p:nvSpPr>
            <p:spPr>
              <a:xfrm>
                <a:off x="6429388" y="6488668"/>
                <a:ext cx="736868" cy="369332"/>
              </a:xfrm>
              <a:prstGeom prst="rect">
                <a:avLst/>
              </a:prstGeom>
              <a:blipFill rotWithShape="0">
                <a:blip r:embed="rId5"/>
                <a:stretch>
                  <a:fillRect/>
                </a:stretch>
              </a:blipFill>
            </p:spPr>
            <p:txBody>
              <a:bodyPr/>
              <a:lstStyle/>
              <a:p>
                <a:r>
                  <a:rPr lang="es-ES">
                    <a:noFill/>
                  </a:rPr>
                  <a:t> </a:t>
                </a:r>
              </a:p>
            </p:txBody>
          </p:sp>
        </mc:Fallback>
      </mc:AlternateContent>
      <p:cxnSp>
        <p:nvCxnSpPr>
          <p:cNvPr id="18" name="17 Conector recto de flecha"/>
          <p:cNvCxnSpPr/>
          <p:nvPr/>
        </p:nvCxnSpPr>
        <p:spPr>
          <a:xfrm rot="5400000">
            <a:off x="4714876" y="4572008"/>
            <a:ext cx="1857388" cy="571504"/>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20 CuadroTexto"/>
              <p:cNvSpPr txBox="1"/>
              <p:nvPr/>
            </p:nvSpPr>
            <p:spPr>
              <a:xfrm>
                <a:off x="5072066" y="4214818"/>
                <a:ext cx="73686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i="1" dirty="0" smtClean="0">
                          <a:latin typeface="Cambria Math" panose="02040503050406030204" pitchFamily="18" charset="0"/>
                        </a:rPr>
                        <m:t>5 </m:t>
                      </m:r>
                      <m:r>
                        <a:rPr lang="es-ES" i="1" dirty="0" smtClean="0">
                          <a:latin typeface="Cambria Math" panose="02040503050406030204" pitchFamily="18" charset="0"/>
                        </a:rPr>
                        <m:t>𝑐𝑚</m:t>
                      </m:r>
                    </m:oMath>
                  </m:oMathPara>
                </a14:m>
                <a:endParaRPr lang="es-ES" dirty="0"/>
              </a:p>
            </p:txBody>
          </p:sp>
        </mc:Choice>
        <mc:Fallback xmlns="">
          <p:sp>
            <p:nvSpPr>
              <p:cNvPr id="21" name="20 CuadroTexto"/>
              <p:cNvSpPr txBox="1">
                <a:spLocks noRot="1" noChangeAspect="1" noMove="1" noResize="1" noEditPoints="1" noAdjustHandles="1" noChangeArrowheads="1" noChangeShapeType="1" noTextEdit="1"/>
              </p:cNvSpPr>
              <p:nvPr/>
            </p:nvSpPr>
            <p:spPr>
              <a:xfrm>
                <a:off x="5072066" y="4214818"/>
                <a:ext cx="736868" cy="369332"/>
              </a:xfrm>
              <a:prstGeom prst="rect">
                <a:avLst/>
              </a:prstGeom>
              <a:blipFill rotWithShape="0">
                <a:blip r:embed="rId6"/>
                <a:stretch>
                  <a:fillRect/>
                </a:stretch>
              </a:blipFill>
            </p:spPr>
            <p:txBody>
              <a:bodyPr/>
              <a:lstStyle/>
              <a:p>
                <a:r>
                  <a:rPr lang="es-ES">
                    <a:noFill/>
                  </a:rPr>
                  <a:t> </a:t>
                </a:r>
              </a:p>
            </p:txBody>
          </p:sp>
        </mc:Fallback>
      </mc:AlternateContent>
      <p:sp>
        <p:nvSpPr>
          <p:cNvPr id="17" name="16 Rectángulo"/>
          <p:cNvSpPr/>
          <p:nvPr/>
        </p:nvSpPr>
        <p:spPr>
          <a:xfrm>
            <a:off x="357158" y="142852"/>
            <a:ext cx="7560000" cy="360000"/>
          </a:xfrm>
          <a:prstGeom prst="rect">
            <a:avLst/>
          </a:prstGeom>
          <a:solidFill>
            <a:srgbClr val="85A7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Rectángulo"/>
          <p:cNvSpPr/>
          <p:nvPr/>
        </p:nvSpPr>
        <p:spPr>
          <a:xfrm>
            <a:off x="357158" y="142852"/>
            <a:ext cx="2880000" cy="360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Abrir llave"/>
          <p:cNvSpPr/>
          <p:nvPr/>
        </p:nvSpPr>
        <p:spPr>
          <a:xfrm rot="16200000">
            <a:off x="4738720" y="-1738380"/>
            <a:ext cx="214314" cy="4691158"/>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22" name="Picture 8" descr="G:\Mirabal 1213\_ 3ºEV\2ºESO\Gif\hipno.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15396" y="6429396"/>
            <a:ext cx="428604" cy="428604"/>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785786" y="1857364"/>
            <a:ext cx="3929090" cy="50006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 name="3 CuadroTexto"/>
          <p:cNvSpPr txBox="1"/>
          <p:nvPr/>
        </p:nvSpPr>
        <p:spPr>
          <a:xfrm>
            <a:off x="642910" y="1000108"/>
            <a:ext cx="6157968" cy="553998"/>
          </a:xfrm>
          <a:prstGeom prst="rect">
            <a:avLst/>
          </a:prstGeom>
          <a:noFill/>
        </p:spPr>
        <p:txBody>
          <a:bodyPr wrap="none" rtlCol="0">
            <a:spAutoFit/>
          </a:bodyPr>
          <a:lstStyle/>
          <a:p>
            <a:r>
              <a:rPr lang="es-ES" sz="3000" dirty="0" smtClean="0"/>
              <a:t>3b. Troncos de pirámides. Ejemplo</a:t>
            </a:r>
            <a:endParaRPr lang="es-ES" sz="3000" dirty="0"/>
          </a:p>
        </p:txBody>
      </p:sp>
      <p:sp>
        <p:nvSpPr>
          <p:cNvPr id="6" name="5 CuadroTexto"/>
          <p:cNvSpPr txBox="1"/>
          <p:nvPr/>
        </p:nvSpPr>
        <p:spPr>
          <a:xfrm>
            <a:off x="500034" y="1428736"/>
            <a:ext cx="8143932" cy="430887"/>
          </a:xfrm>
          <a:prstGeom prst="rect">
            <a:avLst/>
          </a:prstGeom>
          <a:noFill/>
        </p:spPr>
        <p:txBody>
          <a:bodyPr wrap="square" rtlCol="0">
            <a:spAutoFit/>
          </a:bodyPr>
          <a:lstStyle/>
          <a:p>
            <a:pPr algn="just"/>
            <a:r>
              <a:rPr lang="es-ES" sz="2200" dirty="0" smtClean="0"/>
              <a:t>Hallar </a:t>
            </a:r>
            <a:r>
              <a:rPr lang="es-ES" sz="2200" b="1" u="sng" dirty="0" smtClean="0"/>
              <a:t>área</a:t>
            </a:r>
            <a:r>
              <a:rPr lang="es-ES" sz="2200" dirty="0" smtClean="0"/>
              <a:t> y volumen del siguiente tronco de pirámide</a:t>
            </a:r>
          </a:p>
        </p:txBody>
      </p:sp>
      <p:pic>
        <p:nvPicPr>
          <p:cNvPr id="114694" name="Picture 6" descr="http://juan.aguarondeblas.es/tron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786" y="3857628"/>
            <a:ext cx="3810000" cy="2857500"/>
          </a:xfrm>
          <a:prstGeom prst="rect">
            <a:avLst/>
          </a:prstGeom>
          <a:noFill/>
          <a:ln>
            <a:noFill/>
          </a:ln>
        </p:spPr>
      </p:pic>
      <p:pic>
        <p:nvPicPr>
          <p:cNvPr id="114696" name="Picture 8" descr="http://mmpchile.c5.cl/pag/productos/geo/imagenes/piratruncada.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6342" y="0"/>
            <a:ext cx="1667658" cy="2171030"/>
          </a:xfrm>
          <a:prstGeom prst="rect">
            <a:avLst/>
          </a:prstGeom>
          <a:noFill/>
        </p:spPr>
      </p:pic>
      <p:sp>
        <p:nvSpPr>
          <p:cNvPr id="7" name="6 CuadroTexto"/>
          <p:cNvSpPr txBox="1"/>
          <p:nvPr/>
        </p:nvSpPr>
        <p:spPr>
          <a:xfrm>
            <a:off x="5072066" y="2106690"/>
            <a:ext cx="4071100" cy="1107996"/>
          </a:xfrm>
          <a:prstGeom prst="rect">
            <a:avLst/>
          </a:prstGeom>
          <a:solidFill>
            <a:schemeClr val="bg1"/>
          </a:solidFill>
        </p:spPr>
        <p:txBody>
          <a:bodyPr wrap="square" rtlCol="0">
            <a:spAutoFit/>
          </a:bodyPr>
          <a:lstStyle/>
          <a:p>
            <a:pPr marL="457200" indent="-457200" algn="just">
              <a:buAutoNum type="arabicPeriod"/>
            </a:pPr>
            <a:r>
              <a:rPr lang="es-ES" sz="2200" dirty="0" smtClean="0"/>
              <a:t>Observamos el desarrollo</a:t>
            </a:r>
          </a:p>
          <a:p>
            <a:pPr marL="457200" indent="-457200" algn="just">
              <a:buAutoNum type="arabicPeriod"/>
            </a:pPr>
            <a:r>
              <a:rPr lang="es-ES" sz="2200" dirty="0" smtClean="0"/>
              <a:t>Sacamos un trapecio fuera</a:t>
            </a:r>
          </a:p>
          <a:p>
            <a:pPr marL="457200" indent="-457200" algn="just">
              <a:buAutoNum type="arabicPeriod"/>
            </a:pPr>
            <a:r>
              <a:rPr lang="es-ES" sz="2200" dirty="0" smtClean="0"/>
              <a:t>Pitágoras</a:t>
            </a:r>
          </a:p>
        </p:txBody>
      </p:sp>
      <p:sp>
        <p:nvSpPr>
          <p:cNvPr id="11" name="10 Rectángulo"/>
          <p:cNvSpPr/>
          <p:nvPr/>
        </p:nvSpPr>
        <p:spPr>
          <a:xfrm>
            <a:off x="4929190" y="3143248"/>
            <a:ext cx="3929090" cy="37147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
        <p:nvSpPr>
          <p:cNvPr id="8" name="7 Trapecio"/>
          <p:cNvSpPr/>
          <p:nvPr/>
        </p:nvSpPr>
        <p:spPr>
          <a:xfrm>
            <a:off x="5429256" y="3929066"/>
            <a:ext cx="3000396" cy="1928826"/>
          </a:xfrm>
          <a:prstGeom prst="trapezoid">
            <a:avLst>
              <a:gd name="adj" fmla="val 32388"/>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cxnSp>
        <p:nvCxnSpPr>
          <p:cNvPr id="10" name="9 Conector recto de flecha"/>
          <p:cNvCxnSpPr/>
          <p:nvPr/>
        </p:nvCxnSpPr>
        <p:spPr>
          <a:xfrm>
            <a:off x="6072198" y="3786190"/>
            <a:ext cx="1714512"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a:off x="5429256" y="6356370"/>
            <a:ext cx="3000396"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14 CuadroTexto"/>
              <p:cNvSpPr txBox="1"/>
              <p:nvPr/>
            </p:nvSpPr>
            <p:spPr>
              <a:xfrm>
                <a:off x="6572264" y="3357562"/>
                <a:ext cx="73686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i="1" dirty="0" smtClean="0">
                          <a:latin typeface="Cambria Math" panose="02040503050406030204" pitchFamily="18" charset="0"/>
                        </a:rPr>
                        <m:t>4 </m:t>
                      </m:r>
                      <m:r>
                        <a:rPr lang="es-ES" i="1" dirty="0" smtClean="0">
                          <a:latin typeface="Cambria Math" panose="02040503050406030204" pitchFamily="18" charset="0"/>
                        </a:rPr>
                        <m:t>𝑐𝑚</m:t>
                      </m:r>
                    </m:oMath>
                  </m:oMathPara>
                </a14:m>
                <a:endParaRPr lang="es-ES" dirty="0"/>
              </a:p>
            </p:txBody>
          </p:sp>
        </mc:Choice>
        <mc:Fallback xmlns="">
          <p:sp>
            <p:nvSpPr>
              <p:cNvPr id="15" name="14 CuadroTexto"/>
              <p:cNvSpPr txBox="1">
                <a:spLocks noRot="1" noChangeAspect="1" noMove="1" noResize="1" noEditPoints="1" noAdjustHandles="1" noChangeArrowheads="1" noChangeShapeType="1" noTextEdit="1"/>
              </p:cNvSpPr>
              <p:nvPr/>
            </p:nvSpPr>
            <p:spPr>
              <a:xfrm>
                <a:off x="6572264" y="3357562"/>
                <a:ext cx="736868" cy="369332"/>
              </a:xfrm>
              <a:prstGeom prst="rect">
                <a:avLst/>
              </a:prstGeom>
              <a:blipFill rotWithShape="0">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6" name="15 CuadroTexto"/>
              <p:cNvSpPr txBox="1"/>
              <p:nvPr/>
            </p:nvSpPr>
            <p:spPr>
              <a:xfrm>
                <a:off x="6429388" y="6488668"/>
                <a:ext cx="73686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i="1" dirty="0" smtClean="0">
                          <a:latin typeface="Cambria Math" panose="02040503050406030204" pitchFamily="18" charset="0"/>
                        </a:rPr>
                        <m:t>6 </m:t>
                      </m:r>
                      <m:r>
                        <a:rPr lang="es-ES" i="1" dirty="0" smtClean="0">
                          <a:latin typeface="Cambria Math" panose="02040503050406030204" pitchFamily="18" charset="0"/>
                        </a:rPr>
                        <m:t>𝑐𝑚</m:t>
                      </m:r>
                    </m:oMath>
                  </m:oMathPara>
                </a14:m>
                <a:endParaRPr lang="es-ES" dirty="0"/>
              </a:p>
            </p:txBody>
          </p:sp>
        </mc:Choice>
        <mc:Fallback xmlns="">
          <p:sp>
            <p:nvSpPr>
              <p:cNvPr id="16" name="15 CuadroTexto"/>
              <p:cNvSpPr txBox="1">
                <a:spLocks noRot="1" noChangeAspect="1" noMove="1" noResize="1" noEditPoints="1" noAdjustHandles="1" noChangeArrowheads="1" noChangeShapeType="1" noTextEdit="1"/>
              </p:cNvSpPr>
              <p:nvPr/>
            </p:nvSpPr>
            <p:spPr>
              <a:xfrm>
                <a:off x="6429388" y="6488668"/>
                <a:ext cx="736868" cy="369332"/>
              </a:xfrm>
              <a:prstGeom prst="rect">
                <a:avLst/>
              </a:prstGeom>
              <a:blipFill rotWithShape="0">
                <a:blip r:embed="rId5"/>
                <a:stretch>
                  <a:fillRect/>
                </a:stretch>
              </a:blipFill>
            </p:spPr>
            <p:txBody>
              <a:bodyPr/>
              <a:lstStyle/>
              <a:p>
                <a:r>
                  <a:rPr lang="es-ES">
                    <a:noFill/>
                  </a:rPr>
                  <a:t> </a:t>
                </a:r>
              </a:p>
            </p:txBody>
          </p:sp>
        </mc:Fallback>
      </mc:AlternateContent>
      <p:cxnSp>
        <p:nvCxnSpPr>
          <p:cNvPr id="18" name="17 Conector recto de flecha"/>
          <p:cNvCxnSpPr/>
          <p:nvPr/>
        </p:nvCxnSpPr>
        <p:spPr>
          <a:xfrm rot="5400000">
            <a:off x="4714876" y="4572008"/>
            <a:ext cx="1857388" cy="571504"/>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20 CuadroTexto"/>
              <p:cNvSpPr txBox="1"/>
              <p:nvPr/>
            </p:nvSpPr>
            <p:spPr>
              <a:xfrm>
                <a:off x="5072066" y="4214818"/>
                <a:ext cx="73686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i="1" dirty="0" smtClean="0">
                          <a:latin typeface="Cambria Math" panose="02040503050406030204" pitchFamily="18" charset="0"/>
                        </a:rPr>
                        <m:t>5 </m:t>
                      </m:r>
                      <m:r>
                        <a:rPr lang="es-ES" i="1" dirty="0" smtClean="0">
                          <a:latin typeface="Cambria Math" panose="02040503050406030204" pitchFamily="18" charset="0"/>
                        </a:rPr>
                        <m:t>𝑐𝑚</m:t>
                      </m:r>
                    </m:oMath>
                  </m:oMathPara>
                </a14:m>
                <a:endParaRPr lang="es-ES" dirty="0"/>
              </a:p>
            </p:txBody>
          </p:sp>
        </mc:Choice>
        <mc:Fallback xmlns="">
          <p:sp>
            <p:nvSpPr>
              <p:cNvPr id="21" name="20 CuadroTexto"/>
              <p:cNvSpPr txBox="1">
                <a:spLocks noRot="1" noChangeAspect="1" noMove="1" noResize="1" noEditPoints="1" noAdjustHandles="1" noChangeArrowheads="1" noChangeShapeType="1" noTextEdit="1"/>
              </p:cNvSpPr>
              <p:nvPr/>
            </p:nvSpPr>
            <p:spPr>
              <a:xfrm>
                <a:off x="5072066" y="4214818"/>
                <a:ext cx="736868" cy="369332"/>
              </a:xfrm>
              <a:prstGeom prst="rect">
                <a:avLst/>
              </a:prstGeom>
              <a:blipFill rotWithShape="0">
                <a:blip r:embed="rId6"/>
                <a:stretch>
                  <a:fillRect/>
                </a:stretch>
              </a:blipFill>
            </p:spPr>
            <p:txBody>
              <a:bodyPr/>
              <a:lstStyle/>
              <a:p>
                <a:r>
                  <a:rPr lang="es-ES">
                    <a:noFill/>
                  </a:rPr>
                  <a:t> </a:t>
                </a:r>
              </a:p>
            </p:txBody>
          </p:sp>
        </mc:Fallback>
      </mc:AlternateContent>
      <p:sp>
        <p:nvSpPr>
          <p:cNvPr id="17" name="16 Triángulo isósceles"/>
          <p:cNvSpPr/>
          <p:nvPr/>
        </p:nvSpPr>
        <p:spPr>
          <a:xfrm>
            <a:off x="5441319" y="3929066"/>
            <a:ext cx="630879" cy="1928826"/>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cxnSp>
        <p:nvCxnSpPr>
          <p:cNvPr id="19" name="18 Conector recto de flecha"/>
          <p:cNvCxnSpPr/>
          <p:nvPr/>
        </p:nvCxnSpPr>
        <p:spPr>
          <a:xfrm>
            <a:off x="5429256" y="5929330"/>
            <a:ext cx="642942"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0" name="19 Triángulo isósceles"/>
          <p:cNvSpPr/>
          <p:nvPr/>
        </p:nvSpPr>
        <p:spPr>
          <a:xfrm flipH="1">
            <a:off x="7786710" y="3929066"/>
            <a:ext cx="642942" cy="1928826"/>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mc:AlternateContent xmlns:mc="http://schemas.openxmlformats.org/markup-compatibility/2006" xmlns:a14="http://schemas.microsoft.com/office/drawing/2010/main">
        <mc:Choice Requires="a14">
          <p:sp>
            <p:nvSpPr>
              <p:cNvPr id="23" name="22 CuadroTexto"/>
              <p:cNvSpPr txBox="1"/>
              <p:nvPr/>
            </p:nvSpPr>
            <p:spPr>
              <a:xfrm>
                <a:off x="5429256" y="6000768"/>
                <a:ext cx="73686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i="1" dirty="0" smtClean="0">
                          <a:latin typeface="Cambria Math" panose="02040503050406030204" pitchFamily="18" charset="0"/>
                        </a:rPr>
                        <m:t>1 </m:t>
                      </m:r>
                      <m:r>
                        <a:rPr lang="es-ES" i="1" dirty="0" smtClean="0">
                          <a:latin typeface="Cambria Math" panose="02040503050406030204" pitchFamily="18" charset="0"/>
                        </a:rPr>
                        <m:t>𝑐𝑚</m:t>
                      </m:r>
                    </m:oMath>
                  </m:oMathPara>
                </a14:m>
                <a:endParaRPr lang="es-ES" dirty="0"/>
              </a:p>
            </p:txBody>
          </p:sp>
        </mc:Choice>
        <mc:Fallback xmlns="">
          <p:sp>
            <p:nvSpPr>
              <p:cNvPr id="23" name="22 CuadroTexto"/>
              <p:cNvSpPr txBox="1">
                <a:spLocks noRot="1" noChangeAspect="1" noMove="1" noResize="1" noEditPoints="1" noAdjustHandles="1" noChangeArrowheads="1" noChangeShapeType="1" noTextEdit="1"/>
              </p:cNvSpPr>
              <p:nvPr/>
            </p:nvSpPr>
            <p:spPr>
              <a:xfrm>
                <a:off x="5429256" y="6000768"/>
                <a:ext cx="736868" cy="369332"/>
              </a:xfrm>
              <a:prstGeom prst="rect">
                <a:avLst/>
              </a:prstGeom>
              <a:blipFill rotWithShape="0">
                <a:blip r:embed="rId7"/>
                <a:stretch>
                  <a:fillRect/>
                </a:stretch>
              </a:blipFill>
            </p:spPr>
            <p:txBody>
              <a:bodyPr/>
              <a:lstStyle/>
              <a:p>
                <a:r>
                  <a:rPr lang="es-ES">
                    <a:noFill/>
                  </a:rPr>
                  <a:t> </a:t>
                </a:r>
              </a:p>
            </p:txBody>
          </p:sp>
        </mc:Fallback>
      </mc:AlternateContent>
      <p:cxnSp>
        <p:nvCxnSpPr>
          <p:cNvPr id="24" name="23 Conector recto de flecha"/>
          <p:cNvCxnSpPr/>
          <p:nvPr/>
        </p:nvCxnSpPr>
        <p:spPr>
          <a:xfrm rot="5400000" flipH="1" flipV="1">
            <a:off x="5250661" y="4893479"/>
            <a:ext cx="1928826"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26 CuadroTexto"/>
              <p:cNvSpPr txBox="1"/>
              <p:nvPr/>
            </p:nvSpPr>
            <p:spPr>
              <a:xfrm>
                <a:off x="6286512" y="4714884"/>
                <a:ext cx="48359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i="1" dirty="0" smtClean="0">
                          <a:latin typeface="Cambria Math" panose="02040503050406030204" pitchFamily="18" charset="0"/>
                        </a:rPr>
                        <m:t>h</m:t>
                      </m:r>
                      <m:r>
                        <a:rPr lang="es-ES" i="1" dirty="0" smtClean="0">
                          <a:latin typeface="Cambria Math" panose="02040503050406030204" pitchFamily="18" charset="0"/>
                        </a:rPr>
                        <m:t>?</m:t>
                      </m:r>
                    </m:oMath>
                  </m:oMathPara>
                </a14:m>
                <a:endParaRPr lang="es-ES" dirty="0"/>
              </a:p>
            </p:txBody>
          </p:sp>
        </mc:Choice>
        <mc:Fallback xmlns="">
          <p:sp>
            <p:nvSpPr>
              <p:cNvPr id="27" name="26 CuadroTexto"/>
              <p:cNvSpPr txBox="1">
                <a:spLocks noRot="1" noChangeAspect="1" noMove="1" noResize="1" noEditPoints="1" noAdjustHandles="1" noChangeArrowheads="1" noChangeShapeType="1" noTextEdit="1"/>
              </p:cNvSpPr>
              <p:nvPr/>
            </p:nvSpPr>
            <p:spPr>
              <a:xfrm>
                <a:off x="6286512" y="4714884"/>
                <a:ext cx="483594" cy="369332"/>
              </a:xfrm>
              <a:prstGeom prst="rect">
                <a:avLst/>
              </a:prstGeom>
              <a:blipFill rotWithShape="0">
                <a:blip r:embed="rId8"/>
                <a:stretch>
                  <a:fillRect/>
                </a:stretch>
              </a:blipFill>
            </p:spPr>
            <p:txBody>
              <a:bodyPr/>
              <a:lstStyle/>
              <a:p>
                <a:r>
                  <a:rPr lang="es-ES">
                    <a:noFill/>
                  </a:rPr>
                  <a:t> </a:t>
                </a:r>
              </a:p>
            </p:txBody>
          </p:sp>
        </mc:Fallback>
      </mc:AlternateContent>
      <p:sp>
        <p:nvSpPr>
          <p:cNvPr id="22" name="21 Rectángulo"/>
          <p:cNvSpPr/>
          <p:nvPr/>
        </p:nvSpPr>
        <p:spPr>
          <a:xfrm>
            <a:off x="357158" y="142852"/>
            <a:ext cx="7560000" cy="360000"/>
          </a:xfrm>
          <a:prstGeom prst="rect">
            <a:avLst/>
          </a:prstGeom>
          <a:solidFill>
            <a:srgbClr val="85A7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24 Rectángulo"/>
          <p:cNvSpPr/>
          <p:nvPr/>
        </p:nvSpPr>
        <p:spPr>
          <a:xfrm>
            <a:off x="357158" y="142852"/>
            <a:ext cx="3240000" cy="360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25 Abrir llave"/>
          <p:cNvSpPr/>
          <p:nvPr/>
        </p:nvSpPr>
        <p:spPr>
          <a:xfrm rot="16200000">
            <a:off x="4738720" y="-1738380"/>
            <a:ext cx="214314" cy="4691158"/>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28" name="Picture 8" descr="G:\Mirabal 1213\_ 3ºEV\2ºESO\Gif\hipno.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15396" y="6429396"/>
            <a:ext cx="428604" cy="428604"/>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3" grpId="0"/>
      <p:bldP spid="2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25 Rectángulo"/>
          <p:cNvSpPr/>
          <p:nvPr/>
        </p:nvSpPr>
        <p:spPr>
          <a:xfrm>
            <a:off x="5143504" y="3643314"/>
            <a:ext cx="1586733" cy="307181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
        <p:nvSpPr>
          <p:cNvPr id="13" name="12 Rectángulo"/>
          <p:cNvSpPr/>
          <p:nvPr/>
        </p:nvSpPr>
        <p:spPr>
          <a:xfrm>
            <a:off x="785786" y="1857364"/>
            <a:ext cx="3929090" cy="50006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 name="3 CuadroTexto"/>
          <p:cNvSpPr txBox="1"/>
          <p:nvPr/>
        </p:nvSpPr>
        <p:spPr>
          <a:xfrm>
            <a:off x="642910" y="1000108"/>
            <a:ext cx="6157968" cy="553998"/>
          </a:xfrm>
          <a:prstGeom prst="rect">
            <a:avLst/>
          </a:prstGeom>
          <a:noFill/>
        </p:spPr>
        <p:txBody>
          <a:bodyPr wrap="none" rtlCol="0">
            <a:spAutoFit/>
          </a:bodyPr>
          <a:lstStyle/>
          <a:p>
            <a:r>
              <a:rPr lang="es-ES" sz="3000" dirty="0" smtClean="0"/>
              <a:t>3b. Troncos de pirámides. Ejemplo</a:t>
            </a:r>
            <a:endParaRPr lang="es-ES" sz="3000" dirty="0"/>
          </a:p>
        </p:txBody>
      </p:sp>
      <p:sp>
        <p:nvSpPr>
          <p:cNvPr id="6" name="5 CuadroTexto"/>
          <p:cNvSpPr txBox="1"/>
          <p:nvPr/>
        </p:nvSpPr>
        <p:spPr>
          <a:xfrm>
            <a:off x="500034" y="1428736"/>
            <a:ext cx="8143932" cy="430887"/>
          </a:xfrm>
          <a:prstGeom prst="rect">
            <a:avLst/>
          </a:prstGeom>
          <a:noFill/>
        </p:spPr>
        <p:txBody>
          <a:bodyPr wrap="square" rtlCol="0">
            <a:spAutoFit/>
          </a:bodyPr>
          <a:lstStyle/>
          <a:p>
            <a:pPr algn="just"/>
            <a:r>
              <a:rPr lang="es-ES" sz="2200" dirty="0" smtClean="0"/>
              <a:t>Hallar </a:t>
            </a:r>
            <a:r>
              <a:rPr lang="es-ES" sz="2200" b="1" u="sng" dirty="0" smtClean="0"/>
              <a:t>área</a:t>
            </a:r>
            <a:r>
              <a:rPr lang="es-ES" sz="2200" dirty="0" smtClean="0"/>
              <a:t> y volumen del siguiente tronco de pirámide</a:t>
            </a:r>
          </a:p>
        </p:txBody>
      </p:sp>
      <p:pic>
        <p:nvPicPr>
          <p:cNvPr id="114694" name="Picture 6" descr="http://juan.aguarondeblas.es/tron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786" y="3857628"/>
            <a:ext cx="3810000" cy="2857500"/>
          </a:xfrm>
          <a:prstGeom prst="rect">
            <a:avLst/>
          </a:prstGeom>
          <a:noFill/>
          <a:ln>
            <a:noFill/>
          </a:ln>
        </p:spPr>
      </p:pic>
      <p:pic>
        <p:nvPicPr>
          <p:cNvPr id="114696" name="Picture 8" descr="http://mmpchile.c5.cl/pag/productos/geo/imagenes/piratruncada.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6342" y="0"/>
            <a:ext cx="1667658" cy="2171030"/>
          </a:xfrm>
          <a:prstGeom prst="rect">
            <a:avLst/>
          </a:prstGeom>
          <a:noFill/>
        </p:spPr>
      </p:pic>
      <p:sp>
        <p:nvSpPr>
          <p:cNvPr id="7" name="6 CuadroTexto"/>
          <p:cNvSpPr txBox="1"/>
          <p:nvPr/>
        </p:nvSpPr>
        <p:spPr>
          <a:xfrm>
            <a:off x="5072066" y="2106690"/>
            <a:ext cx="4071934" cy="1107996"/>
          </a:xfrm>
          <a:prstGeom prst="rect">
            <a:avLst/>
          </a:prstGeom>
          <a:solidFill>
            <a:schemeClr val="bg1"/>
          </a:solidFill>
        </p:spPr>
        <p:txBody>
          <a:bodyPr wrap="square" rtlCol="0">
            <a:spAutoFit/>
          </a:bodyPr>
          <a:lstStyle/>
          <a:p>
            <a:pPr marL="457200" indent="-457200" algn="just">
              <a:buAutoNum type="arabicPeriod"/>
            </a:pPr>
            <a:r>
              <a:rPr lang="es-ES" sz="2200" dirty="0" smtClean="0"/>
              <a:t>Observamos el desarrollo</a:t>
            </a:r>
          </a:p>
          <a:p>
            <a:pPr marL="457200" indent="-457200" algn="just">
              <a:buAutoNum type="arabicPeriod"/>
            </a:pPr>
            <a:r>
              <a:rPr lang="es-ES" sz="2200" dirty="0" smtClean="0"/>
              <a:t>Sacamos un trapecio fuera</a:t>
            </a:r>
          </a:p>
          <a:p>
            <a:pPr marL="457200" indent="-457200" algn="just">
              <a:buAutoNum type="arabicPeriod"/>
            </a:pPr>
            <a:r>
              <a:rPr lang="es-ES" sz="2200" dirty="0" smtClean="0"/>
              <a:t>Pitágoras</a:t>
            </a:r>
          </a:p>
        </p:txBody>
      </p:sp>
      <p:grpSp>
        <p:nvGrpSpPr>
          <p:cNvPr id="2" name="27 Grupo"/>
          <p:cNvGrpSpPr/>
          <p:nvPr/>
        </p:nvGrpSpPr>
        <p:grpSpPr>
          <a:xfrm>
            <a:off x="7557267" y="2857496"/>
            <a:ext cx="1586733" cy="1566466"/>
            <a:chOff x="4929190" y="3143248"/>
            <a:chExt cx="3929090" cy="3878905"/>
          </a:xfrm>
        </p:grpSpPr>
        <p:sp>
          <p:nvSpPr>
            <p:cNvPr id="11" name="10 Rectángulo"/>
            <p:cNvSpPr/>
            <p:nvPr/>
          </p:nvSpPr>
          <p:spPr>
            <a:xfrm>
              <a:off x="4929190" y="3143248"/>
              <a:ext cx="3929090" cy="37147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
          <p:nvSpPr>
            <p:cNvPr id="8" name="7 Trapecio"/>
            <p:cNvSpPr/>
            <p:nvPr/>
          </p:nvSpPr>
          <p:spPr>
            <a:xfrm>
              <a:off x="5429256" y="3929066"/>
              <a:ext cx="3000396" cy="1928826"/>
            </a:xfrm>
            <a:prstGeom prst="trapezoid">
              <a:avLst>
                <a:gd name="adj" fmla="val 32388"/>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cxnSp>
          <p:nvCxnSpPr>
            <p:cNvPr id="10" name="9 Conector recto de flecha"/>
            <p:cNvCxnSpPr/>
            <p:nvPr/>
          </p:nvCxnSpPr>
          <p:spPr>
            <a:xfrm>
              <a:off x="6072198" y="3786190"/>
              <a:ext cx="1714512"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a:off x="5429256" y="6356370"/>
              <a:ext cx="3000396"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5" name="14 CuadroTexto"/>
            <p:cNvSpPr txBox="1"/>
            <p:nvPr/>
          </p:nvSpPr>
          <p:spPr>
            <a:xfrm>
              <a:off x="6572264" y="3357562"/>
              <a:ext cx="1005046" cy="533485"/>
            </a:xfrm>
            <a:prstGeom prst="rect">
              <a:avLst/>
            </a:prstGeom>
            <a:noFill/>
          </p:spPr>
          <p:txBody>
            <a:bodyPr wrap="none" rtlCol="0">
              <a:spAutoFit/>
            </a:bodyPr>
            <a:lstStyle/>
            <a:p>
              <a:r>
                <a:rPr lang="es-ES" sz="800" dirty="0" smtClean="0"/>
                <a:t>4 cm</a:t>
              </a:r>
              <a:endParaRPr lang="es-ES" sz="800" dirty="0"/>
            </a:p>
          </p:txBody>
        </p:sp>
        <p:sp>
          <p:nvSpPr>
            <p:cNvPr id="16" name="15 CuadroTexto"/>
            <p:cNvSpPr txBox="1"/>
            <p:nvPr/>
          </p:nvSpPr>
          <p:spPr>
            <a:xfrm>
              <a:off x="6429389" y="6488668"/>
              <a:ext cx="1005046" cy="533485"/>
            </a:xfrm>
            <a:prstGeom prst="rect">
              <a:avLst/>
            </a:prstGeom>
            <a:noFill/>
          </p:spPr>
          <p:txBody>
            <a:bodyPr wrap="none" rtlCol="0">
              <a:spAutoFit/>
            </a:bodyPr>
            <a:lstStyle/>
            <a:p>
              <a:r>
                <a:rPr lang="es-ES" sz="800" dirty="0" smtClean="0"/>
                <a:t>6 cm</a:t>
              </a:r>
              <a:endParaRPr lang="es-ES" sz="800" dirty="0"/>
            </a:p>
          </p:txBody>
        </p:sp>
        <p:cxnSp>
          <p:nvCxnSpPr>
            <p:cNvPr id="18" name="17 Conector recto de flecha"/>
            <p:cNvCxnSpPr/>
            <p:nvPr/>
          </p:nvCxnSpPr>
          <p:spPr>
            <a:xfrm rot="5400000">
              <a:off x="4714876" y="4572008"/>
              <a:ext cx="1857388" cy="571504"/>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1" name="20 CuadroTexto"/>
            <p:cNvSpPr txBox="1"/>
            <p:nvPr/>
          </p:nvSpPr>
          <p:spPr>
            <a:xfrm>
              <a:off x="5072065" y="4214817"/>
              <a:ext cx="1005046" cy="533485"/>
            </a:xfrm>
            <a:prstGeom prst="rect">
              <a:avLst/>
            </a:prstGeom>
            <a:noFill/>
          </p:spPr>
          <p:txBody>
            <a:bodyPr wrap="none" rtlCol="0">
              <a:spAutoFit/>
            </a:bodyPr>
            <a:lstStyle/>
            <a:p>
              <a:r>
                <a:rPr lang="es-ES" sz="800" dirty="0" smtClean="0"/>
                <a:t>5 cm</a:t>
              </a:r>
              <a:endParaRPr lang="es-ES" sz="800" dirty="0"/>
            </a:p>
          </p:txBody>
        </p:sp>
        <p:sp>
          <p:nvSpPr>
            <p:cNvPr id="17" name="16 Triángulo isósceles"/>
            <p:cNvSpPr/>
            <p:nvPr/>
          </p:nvSpPr>
          <p:spPr>
            <a:xfrm>
              <a:off x="5441319" y="3929066"/>
              <a:ext cx="630879" cy="1928826"/>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cxnSp>
          <p:nvCxnSpPr>
            <p:cNvPr id="19" name="18 Conector recto de flecha"/>
            <p:cNvCxnSpPr/>
            <p:nvPr/>
          </p:nvCxnSpPr>
          <p:spPr>
            <a:xfrm>
              <a:off x="5429256" y="6000768"/>
              <a:ext cx="642942"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0" name="19 Triángulo isósceles"/>
            <p:cNvSpPr/>
            <p:nvPr/>
          </p:nvSpPr>
          <p:spPr>
            <a:xfrm flipH="1">
              <a:off x="7786710" y="3929066"/>
              <a:ext cx="642942" cy="1928826"/>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3" name="22 CuadroTexto"/>
            <p:cNvSpPr txBox="1"/>
            <p:nvPr/>
          </p:nvSpPr>
          <p:spPr>
            <a:xfrm>
              <a:off x="5429256" y="6000767"/>
              <a:ext cx="1005046" cy="533485"/>
            </a:xfrm>
            <a:prstGeom prst="rect">
              <a:avLst/>
            </a:prstGeom>
            <a:noFill/>
          </p:spPr>
          <p:txBody>
            <a:bodyPr wrap="none" rtlCol="0">
              <a:spAutoFit/>
            </a:bodyPr>
            <a:lstStyle/>
            <a:p>
              <a:r>
                <a:rPr lang="es-ES" sz="800" dirty="0" smtClean="0"/>
                <a:t>1 cm</a:t>
              </a:r>
              <a:endParaRPr lang="es-ES" sz="800" dirty="0"/>
            </a:p>
          </p:txBody>
        </p:sp>
        <p:cxnSp>
          <p:nvCxnSpPr>
            <p:cNvPr id="24" name="23 Conector recto de flecha"/>
            <p:cNvCxnSpPr/>
            <p:nvPr/>
          </p:nvCxnSpPr>
          <p:spPr>
            <a:xfrm rot="5400000" flipH="1" flipV="1">
              <a:off x="5250661" y="4893479"/>
              <a:ext cx="1928826"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7" name="26 CuadroTexto"/>
            <p:cNvSpPr txBox="1"/>
            <p:nvPr/>
          </p:nvSpPr>
          <p:spPr>
            <a:xfrm>
              <a:off x="6286512" y="4714884"/>
              <a:ext cx="711312" cy="533485"/>
            </a:xfrm>
            <a:prstGeom prst="rect">
              <a:avLst/>
            </a:prstGeom>
            <a:noFill/>
          </p:spPr>
          <p:txBody>
            <a:bodyPr wrap="none" rtlCol="0">
              <a:spAutoFit/>
            </a:bodyPr>
            <a:lstStyle/>
            <a:p>
              <a:r>
                <a:rPr lang="es-ES" sz="800" dirty="0" smtClean="0"/>
                <a:t>h?</a:t>
              </a:r>
              <a:endParaRPr lang="es-ES" sz="800" dirty="0"/>
            </a:p>
          </p:txBody>
        </p:sp>
      </p:grpSp>
      <p:cxnSp>
        <p:nvCxnSpPr>
          <p:cNvPr id="32" name="31 Conector recto de flecha"/>
          <p:cNvCxnSpPr/>
          <p:nvPr/>
        </p:nvCxnSpPr>
        <p:spPr>
          <a:xfrm rot="5400000">
            <a:off x="4714876" y="4572008"/>
            <a:ext cx="1857388" cy="571504"/>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32 CuadroTexto"/>
              <p:cNvSpPr txBox="1"/>
              <p:nvPr/>
            </p:nvSpPr>
            <p:spPr>
              <a:xfrm>
                <a:off x="5072066" y="4214818"/>
                <a:ext cx="73686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i="1" dirty="0" smtClean="0">
                          <a:latin typeface="Cambria Math" panose="02040503050406030204" pitchFamily="18" charset="0"/>
                        </a:rPr>
                        <m:t>5 </m:t>
                      </m:r>
                      <m:r>
                        <a:rPr lang="es-ES" i="1" dirty="0" smtClean="0">
                          <a:latin typeface="Cambria Math" panose="02040503050406030204" pitchFamily="18" charset="0"/>
                        </a:rPr>
                        <m:t>𝑐𝑚</m:t>
                      </m:r>
                    </m:oMath>
                  </m:oMathPara>
                </a14:m>
                <a:endParaRPr lang="es-ES" dirty="0"/>
              </a:p>
            </p:txBody>
          </p:sp>
        </mc:Choice>
        <mc:Fallback xmlns="">
          <p:sp>
            <p:nvSpPr>
              <p:cNvPr id="33" name="32 CuadroTexto"/>
              <p:cNvSpPr txBox="1">
                <a:spLocks noRot="1" noChangeAspect="1" noMove="1" noResize="1" noEditPoints="1" noAdjustHandles="1" noChangeArrowheads="1" noChangeShapeType="1" noTextEdit="1"/>
              </p:cNvSpPr>
              <p:nvPr/>
            </p:nvSpPr>
            <p:spPr>
              <a:xfrm>
                <a:off x="5072066" y="4214818"/>
                <a:ext cx="736868" cy="369332"/>
              </a:xfrm>
              <a:prstGeom prst="rect">
                <a:avLst/>
              </a:prstGeom>
              <a:blipFill rotWithShape="0">
                <a:blip r:embed="rId4"/>
                <a:stretch>
                  <a:fillRect/>
                </a:stretch>
              </a:blipFill>
            </p:spPr>
            <p:txBody>
              <a:bodyPr/>
              <a:lstStyle/>
              <a:p>
                <a:r>
                  <a:rPr lang="es-ES">
                    <a:noFill/>
                  </a:rPr>
                  <a:t> </a:t>
                </a:r>
              </a:p>
            </p:txBody>
          </p:sp>
        </mc:Fallback>
      </mc:AlternateContent>
      <p:cxnSp>
        <p:nvCxnSpPr>
          <p:cNvPr id="34" name="33 Conector recto de flecha"/>
          <p:cNvCxnSpPr/>
          <p:nvPr/>
        </p:nvCxnSpPr>
        <p:spPr>
          <a:xfrm>
            <a:off x="5429256" y="6000768"/>
            <a:ext cx="642942"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34 CuadroTexto"/>
              <p:cNvSpPr txBox="1"/>
              <p:nvPr/>
            </p:nvSpPr>
            <p:spPr>
              <a:xfrm>
                <a:off x="5429256" y="6060064"/>
                <a:ext cx="73686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i="1" dirty="0" smtClean="0">
                          <a:latin typeface="Cambria Math" panose="02040503050406030204" pitchFamily="18" charset="0"/>
                        </a:rPr>
                        <m:t>1 </m:t>
                      </m:r>
                      <m:r>
                        <a:rPr lang="es-ES" i="1" dirty="0" smtClean="0">
                          <a:latin typeface="Cambria Math" panose="02040503050406030204" pitchFamily="18" charset="0"/>
                        </a:rPr>
                        <m:t>𝑐𝑚</m:t>
                      </m:r>
                    </m:oMath>
                  </m:oMathPara>
                </a14:m>
                <a:endParaRPr lang="es-ES" dirty="0"/>
              </a:p>
            </p:txBody>
          </p:sp>
        </mc:Choice>
        <mc:Fallback xmlns="">
          <p:sp>
            <p:nvSpPr>
              <p:cNvPr id="35" name="34 CuadroTexto"/>
              <p:cNvSpPr txBox="1">
                <a:spLocks noRot="1" noChangeAspect="1" noMove="1" noResize="1" noEditPoints="1" noAdjustHandles="1" noChangeArrowheads="1" noChangeShapeType="1" noTextEdit="1"/>
              </p:cNvSpPr>
              <p:nvPr/>
            </p:nvSpPr>
            <p:spPr>
              <a:xfrm>
                <a:off x="5429256" y="6060064"/>
                <a:ext cx="736868" cy="369332"/>
              </a:xfrm>
              <a:prstGeom prst="rect">
                <a:avLst/>
              </a:prstGeom>
              <a:blipFill rotWithShape="0">
                <a:blip r:embed="rId5"/>
                <a:stretch>
                  <a:fillRect/>
                </a:stretch>
              </a:blipFill>
            </p:spPr>
            <p:txBody>
              <a:bodyPr/>
              <a:lstStyle/>
              <a:p>
                <a:r>
                  <a:rPr lang="es-ES">
                    <a:noFill/>
                  </a:rPr>
                  <a:t> </a:t>
                </a:r>
              </a:p>
            </p:txBody>
          </p:sp>
        </mc:Fallback>
      </mc:AlternateContent>
      <p:cxnSp>
        <p:nvCxnSpPr>
          <p:cNvPr id="36" name="35 Conector recto de flecha"/>
          <p:cNvCxnSpPr/>
          <p:nvPr/>
        </p:nvCxnSpPr>
        <p:spPr>
          <a:xfrm rot="5400000" flipH="1" flipV="1">
            <a:off x="5250661" y="4893479"/>
            <a:ext cx="1928826"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36 CuadroTexto"/>
              <p:cNvSpPr txBox="1"/>
              <p:nvPr/>
            </p:nvSpPr>
            <p:spPr>
              <a:xfrm>
                <a:off x="6286512" y="4714884"/>
                <a:ext cx="48359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i="1" dirty="0" smtClean="0">
                          <a:latin typeface="Cambria Math" panose="02040503050406030204" pitchFamily="18" charset="0"/>
                        </a:rPr>
                        <m:t>h</m:t>
                      </m:r>
                      <m:r>
                        <a:rPr lang="es-ES" i="1" dirty="0" smtClean="0">
                          <a:latin typeface="Cambria Math" panose="02040503050406030204" pitchFamily="18" charset="0"/>
                        </a:rPr>
                        <m:t>?</m:t>
                      </m:r>
                    </m:oMath>
                  </m:oMathPara>
                </a14:m>
                <a:endParaRPr lang="es-ES" dirty="0"/>
              </a:p>
            </p:txBody>
          </p:sp>
        </mc:Choice>
        <mc:Fallback xmlns="">
          <p:sp>
            <p:nvSpPr>
              <p:cNvPr id="37" name="36 CuadroTexto"/>
              <p:cNvSpPr txBox="1">
                <a:spLocks noRot="1" noChangeAspect="1" noMove="1" noResize="1" noEditPoints="1" noAdjustHandles="1" noChangeArrowheads="1" noChangeShapeType="1" noTextEdit="1"/>
              </p:cNvSpPr>
              <p:nvPr/>
            </p:nvSpPr>
            <p:spPr>
              <a:xfrm>
                <a:off x="6286512" y="4714884"/>
                <a:ext cx="483594" cy="369332"/>
              </a:xfrm>
              <a:prstGeom prst="rect">
                <a:avLst/>
              </a:prstGeom>
              <a:blipFill rotWithShape="0">
                <a:blip r:embed="rId6"/>
                <a:stretch>
                  <a:fillRect/>
                </a:stretch>
              </a:blipFill>
            </p:spPr>
            <p:txBody>
              <a:bodyPr/>
              <a:lstStyle/>
              <a:p>
                <a:r>
                  <a:rPr lang="es-ES">
                    <a:noFill/>
                  </a:rPr>
                  <a:t> </a:t>
                </a:r>
              </a:p>
            </p:txBody>
          </p:sp>
        </mc:Fallback>
      </mc:AlternateContent>
      <p:sp>
        <p:nvSpPr>
          <p:cNvPr id="38" name="37 Triángulo isósceles"/>
          <p:cNvSpPr/>
          <p:nvPr/>
        </p:nvSpPr>
        <p:spPr>
          <a:xfrm>
            <a:off x="5441319" y="3929066"/>
            <a:ext cx="630879" cy="1928826"/>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9" name="38 Rectángulo"/>
          <p:cNvSpPr/>
          <p:nvPr/>
        </p:nvSpPr>
        <p:spPr>
          <a:xfrm>
            <a:off x="6929454" y="4572008"/>
            <a:ext cx="2214546" cy="22859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cxnSp>
        <p:nvCxnSpPr>
          <p:cNvPr id="41" name="40 Conector recto de flecha"/>
          <p:cNvCxnSpPr/>
          <p:nvPr/>
        </p:nvCxnSpPr>
        <p:spPr>
          <a:xfrm rot="5400000" flipH="1" flipV="1">
            <a:off x="643704" y="5499908"/>
            <a:ext cx="1928826" cy="215902"/>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41 CuadroTexto"/>
              <p:cNvSpPr txBox="1"/>
              <p:nvPr/>
            </p:nvSpPr>
            <p:spPr>
              <a:xfrm>
                <a:off x="1714480" y="5214950"/>
                <a:ext cx="928694" cy="369332"/>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s-ES" i="1" dirty="0" smtClean="0">
                          <a:latin typeface="Cambria Math" panose="02040503050406030204" pitchFamily="18" charset="0"/>
                        </a:rPr>
                        <m:t>4.89 </m:t>
                      </m:r>
                      <m:r>
                        <a:rPr lang="es-ES" i="1" dirty="0" smtClean="0">
                          <a:latin typeface="Cambria Math" panose="02040503050406030204" pitchFamily="18" charset="0"/>
                        </a:rPr>
                        <m:t>𝑐𝑚</m:t>
                      </m:r>
                    </m:oMath>
                  </m:oMathPara>
                </a14:m>
                <a:endParaRPr lang="es-ES" dirty="0"/>
              </a:p>
            </p:txBody>
          </p:sp>
        </mc:Choice>
        <mc:Fallback xmlns="">
          <p:sp>
            <p:nvSpPr>
              <p:cNvPr id="42" name="41 CuadroTexto"/>
              <p:cNvSpPr txBox="1">
                <a:spLocks noRot="1" noChangeAspect="1" noMove="1" noResize="1" noEditPoints="1" noAdjustHandles="1" noChangeArrowheads="1" noChangeShapeType="1" noTextEdit="1"/>
              </p:cNvSpPr>
              <p:nvPr/>
            </p:nvSpPr>
            <p:spPr>
              <a:xfrm>
                <a:off x="1714480" y="5214950"/>
                <a:ext cx="928694" cy="369332"/>
              </a:xfrm>
              <a:prstGeom prst="rect">
                <a:avLst/>
              </a:prstGeom>
              <a:blipFill rotWithShape="0">
                <a:blip r:embed="rId7"/>
                <a:stretch>
                  <a:fillRect/>
                </a:stretch>
              </a:blipFill>
              <a:ln>
                <a:solidFill>
                  <a:srgbClr val="FF0000"/>
                </a:solidFill>
              </a:ln>
            </p:spPr>
            <p:txBody>
              <a:bodyPr/>
              <a:lstStyle/>
              <a:p>
                <a:r>
                  <a:rPr lang="es-ES">
                    <a:noFill/>
                  </a:rPr>
                  <a:t> </a:t>
                </a:r>
              </a:p>
            </p:txBody>
          </p:sp>
        </mc:Fallback>
      </mc:AlternateContent>
      <p:sp>
        <p:nvSpPr>
          <p:cNvPr id="43" name="42 Rectángulo"/>
          <p:cNvSpPr/>
          <p:nvPr/>
        </p:nvSpPr>
        <p:spPr>
          <a:xfrm>
            <a:off x="357158" y="142852"/>
            <a:ext cx="7560000" cy="360000"/>
          </a:xfrm>
          <a:prstGeom prst="rect">
            <a:avLst/>
          </a:prstGeom>
          <a:solidFill>
            <a:srgbClr val="85A7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43 Rectángulo"/>
          <p:cNvSpPr/>
          <p:nvPr/>
        </p:nvSpPr>
        <p:spPr>
          <a:xfrm>
            <a:off x="357158" y="142852"/>
            <a:ext cx="3600000" cy="360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44 Abrir llave"/>
          <p:cNvSpPr/>
          <p:nvPr/>
        </p:nvSpPr>
        <p:spPr>
          <a:xfrm rot="16200000">
            <a:off x="4738720" y="-1738380"/>
            <a:ext cx="214314" cy="4691158"/>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46" name="Picture 8" descr="G:\Mirabal 1213\_ 3ºEV\2ºESO\Gif\hipno.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5396" y="6429396"/>
            <a:ext cx="428604" cy="428604"/>
          </a:xfrm>
          <a:prstGeom prst="rect">
            <a:avLst/>
          </a:prstGeom>
          <a:noFill/>
        </p:spPr>
      </p:pic>
      <mc:AlternateContent xmlns:mc="http://schemas.openxmlformats.org/markup-compatibility/2006" xmlns:a14="http://schemas.microsoft.com/office/drawing/2010/main">
        <mc:Choice Requires="a14">
          <p:sp>
            <p:nvSpPr>
              <p:cNvPr id="3" name="CuadroTexto 2"/>
              <p:cNvSpPr txBox="1"/>
              <p:nvPr/>
            </p:nvSpPr>
            <p:spPr>
              <a:xfrm>
                <a:off x="7282799" y="4692197"/>
                <a:ext cx="135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s-ES" b="0" i="1" smtClean="0">
                              <a:latin typeface="Cambria Math" panose="02040503050406030204" pitchFamily="18" charset="0"/>
                            </a:rPr>
                          </m:ctrlPr>
                        </m:sSupPr>
                        <m:e>
                          <m:r>
                            <a:rPr lang="es-ES" b="0" i="1" smtClean="0">
                              <a:latin typeface="Cambria Math" panose="02040503050406030204" pitchFamily="18" charset="0"/>
                            </a:rPr>
                            <m:t>5</m:t>
                          </m:r>
                        </m:e>
                        <m:sup>
                          <m:r>
                            <a:rPr lang="es-ES" b="0" i="1" smtClean="0">
                              <a:latin typeface="Cambria Math" panose="02040503050406030204" pitchFamily="18" charset="0"/>
                            </a:rPr>
                            <m:t>2</m:t>
                          </m:r>
                        </m:sup>
                      </m:sSup>
                      <m:r>
                        <a:rPr lang="es-ES" b="0" i="1" smtClean="0">
                          <a:latin typeface="Cambria Math" panose="02040503050406030204" pitchFamily="18" charset="0"/>
                        </a:rPr>
                        <m:t>=</m:t>
                      </m:r>
                      <m:sSup>
                        <m:sSupPr>
                          <m:ctrlPr>
                            <a:rPr lang="es-ES" b="0" i="1" smtClean="0">
                              <a:latin typeface="Cambria Math" panose="02040503050406030204" pitchFamily="18" charset="0"/>
                            </a:rPr>
                          </m:ctrlPr>
                        </m:sSupPr>
                        <m:e>
                          <m:r>
                            <a:rPr lang="es-ES" b="0" i="1" smtClean="0">
                              <a:latin typeface="Cambria Math" panose="02040503050406030204" pitchFamily="18" charset="0"/>
                            </a:rPr>
                            <m:t>1</m:t>
                          </m:r>
                        </m:e>
                        <m:sup>
                          <m:r>
                            <a:rPr lang="es-ES" b="0" i="1" smtClean="0">
                              <a:latin typeface="Cambria Math" panose="02040503050406030204" pitchFamily="18" charset="0"/>
                            </a:rPr>
                            <m:t>2</m:t>
                          </m:r>
                        </m:sup>
                      </m:sSup>
                      <m:r>
                        <a:rPr lang="es-ES" b="0" i="1" smtClean="0">
                          <a:latin typeface="Cambria Math" panose="02040503050406030204" pitchFamily="18" charset="0"/>
                        </a:rPr>
                        <m:t>+</m:t>
                      </m:r>
                      <m:sSup>
                        <m:sSupPr>
                          <m:ctrlPr>
                            <a:rPr lang="es-ES" b="0" i="1" smtClean="0">
                              <a:latin typeface="Cambria Math" panose="02040503050406030204" pitchFamily="18" charset="0"/>
                            </a:rPr>
                          </m:ctrlPr>
                        </m:sSupPr>
                        <m:e>
                          <m:r>
                            <a:rPr lang="es-ES" b="0" i="1" smtClean="0">
                              <a:latin typeface="Cambria Math" panose="02040503050406030204" pitchFamily="18" charset="0"/>
                            </a:rPr>
                            <m:t>h</m:t>
                          </m:r>
                        </m:e>
                        <m:sup>
                          <m:r>
                            <a:rPr lang="es-ES" b="0" i="1" smtClean="0">
                              <a:latin typeface="Cambria Math" panose="02040503050406030204" pitchFamily="18" charset="0"/>
                            </a:rPr>
                            <m:t>2</m:t>
                          </m:r>
                        </m:sup>
                      </m:sSup>
                    </m:oMath>
                  </m:oMathPara>
                </a14:m>
                <a:endParaRPr lang="es-ES" dirty="0"/>
              </a:p>
            </p:txBody>
          </p:sp>
        </mc:Choice>
        <mc:Fallback xmlns="">
          <p:sp>
            <p:nvSpPr>
              <p:cNvPr id="3" name="CuadroTexto 2"/>
              <p:cNvSpPr txBox="1">
                <a:spLocks noRot="1" noChangeAspect="1" noMove="1" noResize="1" noEditPoints="1" noAdjustHandles="1" noChangeArrowheads="1" noChangeShapeType="1" noTextEdit="1"/>
              </p:cNvSpPr>
              <p:nvPr/>
            </p:nvSpPr>
            <p:spPr>
              <a:xfrm>
                <a:off x="7282799" y="4692197"/>
                <a:ext cx="1356718" cy="276999"/>
              </a:xfrm>
              <a:prstGeom prst="rect">
                <a:avLst/>
              </a:prstGeom>
              <a:blipFill rotWithShape="0">
                <a:blip r:embed="rId9"/>
                <a:stretch>
                  <a:fillRect l="-3153" t="-2222" r="-901" b="-11111"/>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7" name="CuadroTexto 46"/>
              <p:cNvSpPr txBox="1"/>
              <p:nvPr/>
            </p:nvSpPr>
            <p:spPr>
              <a:xfrm>
                <a:off x="7286644" y="5092448"/>
                <a:ext cx="127028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25=1+</m:t>
                      </m:r>
                      <m:sSup>
                        <m:sSupPr>
                          <m:ctrlPr>
                            <a:rPr lang="es-ES" b="0" i="1" smtClean="0">
                              <a:latin typeface="Cambria Math" panose="02040503050406030204" pitchFamily="18" charset="0"/>
                            </a:rPr>
                          </m:ctrlPr>
                        </m:sSupPr>
                        <m:e>
                          <m:r>
                            <a:rPr lang="es-ES" b="0" i="1" smtClean="0">
                              <a:latin typeface="Cambria Math" panose="02040503050406030204" pitchFamily="18" charset="0"/>
                            </a:rPr>
                            <m:t>h</m:t>
                          </m:r>
                        </m:e>
                        <m:sup>
                          <m:r>
                            <a:rPr lang="es-ES" b="0" i="1" smtClean="0">
                              <a:latin typeface="Cambria Math" panose="02040503050406030204" pitchFamily="18" charset="0"/>
                            </a:rPr>
                            <m:t>2</m:t>
                          </m:r>
                        </m:sup>
                      </m:sSup>
                    </m:oMath>
                  </m:oMathPara>
                </a14:m>
                <a:endParaRPr lang="es-ES" dirty="0"/>
              </a:p>
            </p:txBody>
          </p:sp>
        </mc:Choice>
        <mc:Fallback xmlns="">
          <p:sp>
            <p:nvSpPr>
              <p:cNvPr id="47" name="CuadroTexto 46"/>
              <p:cNvSpPr txBox="1">
                <a:spLocks noRot="1" noChangeAspect="1" noMove="1" noResize="1" noEditPoints="1" noAdjustHandles="1" noChangeArrowheads="1" noChangeShapeType="1" noTextEdit="1"/>
              </p:cNvSpPr>
              <p:nvPr/>
            </p:nvSpPr>
            <p:spPr>
              <a:xfrm>
                <a:off x="7286644" y="5092448"/>
                <a:ext cx="1270283" cy="276999"/>
              </a:xfrm>
              <a:prstGeom prst="rect">
                <a:avLst/>
              </a:prstGeom>
              <a:blipFill rotWithShape="0">
                <a:blip r:embed="rId10"/>
                <a:stretch>
                  <a:fillRect l="-3349" t="-2174" r="-957" b="-8696"/>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8" name="CuadroTexto 47"/>
              <p:cNvSpPr txBox="1"/>
              <p:nvPr/>
            </p:nvSpPr>
            <p:spPr>
              <a:xfrm>
                <a:off x="7286644" y="5484228"/>
                <a:ext cx="86632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24=</m:t>
                      </m:r>
                      <m:sSup>
                        <m:sSupPr>
                          <m:ctrlPr>
                            <a:rPr lang="es-ES" b="0" i="1" smtClean="0">
                              <a:latin typeface="Cambria Math" panose="02040503050406030204" pitchFamily="18" charset="0"/>
                            </a:rPr>
                          </m:ctrlPr>
                        </m:sSupPr>
                        <m:e>
                          <m:r>
                            <a:rPr lang="es-ES" b="0" i="1" smtClean="0">
                              <a:latin typeface="Cambria Math" panose="02040503050406030204" pitchFamily="18" charset="0"/>
                            </a:rPr>
                            <m:t>h</m:t>
                          </m:r>
                        </m:e>
                        <m:sup>
                          <m:r>
                            <a:rPr lang="es-ES" b="0" i="1" smtClean="0">
                              <a:latin typeface="Cambria Math" panose="02040503050406030204" pitchFamily="18" charset="0"/>
                            </a:rPr>
                            <m:t>2</m:t>
                          </m:r>
                        </m:sup>
                      </m:sSup>
                    </m:oMath>
                  </m:oMathPara>
                </a14:m>
                <a:endParaRPr lang="es-ES" dirty="0"/>
              </a:p>
            </p:txBody>
          </p:sp>
        </mc:Choice>
        <mc:Fallback xmlns="">
          <p:sp>
            <p:nvSpPr>
              <p:cNvPr id="48" name="CuadroTexto 47"/>
              <p:cNvSpPr txBox="1">
                <a:spLocks noRot="1" noChangeAspect="1" noMove="1" noResize="1" noEditPoints="1" noAdjustHandles="1" noChangeArrowheads="1" noChangeShapeType="1" noTextEdit="1"/>
              </p:cNvSpPr>
              <p:nvPr/>
            </p:nvSpPr>
            <p:spPr>
              <a:xfrm>
                <a:off x="7286644" y="5484228"/>
                <a:ext cx="866326" cy="276999"/>
              </a:xfrm>
              <a:prstGeom prst="rect">
                <a:avLst/>
              </a:prstGeom>
              <a:blipFill rotWithShape="0">
                <a:blip r:embed="rId11"/>
                <a:stretch>
                  <a:fillRect l="-4930" t="-2222" r="-2113" b="-11111"/>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9" name="CuadroTexto 48"/>
              <p:cNvSpPr txBox="1"/>
              <p:nvPr/>
            </p:nvSpPr>
            <p:spPr>
              <a:xfrm>
                <a:off x="7270001" y="5919069"/>
                <a:ext cx="910570" cy="3096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h</m:t>
                      </m:r>
                      <m:r>
                        <a:rPr lang="es-ES" b="0" i="1" smtClean="0">
                          <a:latin typeface="Cambria Math" panose="02040503050406030204" pitchFamily="18" charset="0"/>
                        </a:rPr>
                        <m:t>=</m:t>
                      </m:r>
                      <m:rad>
                        <m:radPr>
                          <m:degHide m:val="on"/>
                          <m:ctrlPr>
                            <a:rPr lang="es-ES" b="0" i="1" smtClean="0">
                              <a:latin typeface="Cambria Math" panose="02040503050406030204" pitchFamily="18" charset="0"/>
                            </a:rPr>
                          </m:ctrlPr>
                        </m:radPr>
                        <m:deg/>
                        <m:e>
                          <m:r>
                            <a:rPr lang="es-ES" b="0" i="1" smtClean="0">
                              <a:latin typeface="Cambria Math" panose="02040503050406030204" pitchFamily="18" charset="0"/>
                            </a:rPr>
                            <m:t>24</m:t>
                          </m:r>
                        </m:e>
                      </m:rad>
                    </m:oMath>
                  </m:oMathPara>
                </a14:m>
                <a:endParaRPr lang="es-ES" dirty="0"/>
              </a:p>
            </p:txBody>
          </p:sp>
        </mc:Choice>
        <mc:Fallback xmlns="">
          <p:sp>
            <p:nvSpPr>
              <p:cNvPr id="49" name="CuadroTexto 48"/>
              <p:cNvSpPr txBox="1">
                <a:spLocks noRot="1" noChangeAspect="1" noMove="1" noResize="1" noEditPoints="1" noAdjustHandles="1" noChangeArrowheads="1" noChangeShapeType="1" noTextEdit="1"/>
              </p:cNvSpPr>
              <p:nvPr/>
            </p:nvSpPr>
            <p:spPr>
              <a:xfrm>
                <a:off x="7270001" y="5919069"/>
                <a:ext cx="910570" cy="309637"/>
              </a:xfrm>
              <a:prstGeom prst="rect">
                <a:avLst/>
              </a:prstGeom>
              <a:blipFill rotWithShape="0">
                <a:blip r:embed="rId12"/>
                <a:stretch>
                  <a:fillRect l="-5369" r="-5369" b="-9804"/>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50" name="CuadroTexto 49"/>
              <p:cNvSpPr txBox="1"/>
              <p:nvPr/>
            </p:nvSpPr>
            <p:spPr>
              <a:xfrm>
                <a:off x="7270001" y="6329164"/>
                <a:ext cx="123905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h</m:t>
                      </m:r>
                      <m:r>
                        <a:rPr lang="es-ES" b="0" i="1" smtClean="0">
                          <a:latin typeface="Cambria Math" panose="02040503050406030204" pitchFamily="18" charset="0"/>
                        </a:rPr>
                        <m:t>=4,89</m:t>
                      </m:r>
                      <m:r>
                        <a:rPr lang="es-ES" b="0" i="1" smtClean="0">
                          <a:latin typeface="Cambria Math" panose="02040503050406030204" pitchFamily="18" charset="0"/>
                        </a:rPr>
                        <m:t>𝑐𝑚</m:t>
                      </m:r>
                    </m:oMath>
                  </m:oMathPara>
                </a14:m>
                <a:endParaRPr lang="es-ES" dirty="0"/>
              </a:p>
            </p:txBody>
          </p:sp>
        </mc:Choice>
        <mc:Fallback xmlns="">
          <p:sp>
            <p:nvSpPr>
              <p:cNvPr id="50" name="CuadroTexto 49"/>
              <p:cNvSpPr txBox="1">
                <a:spLocks noRot="1" noChangeAspect="1" noMove="1" noResize="1" noEditPoints="1" noAdjustHandles="1" noChangeArrowheads="1" noChangeShapeType="1" noTextEdit="1"/>
              </p:cNvSpPr>
              <p:nvPr/>
            </p:nvSpPr>
            <p:spPr>
              <a:xfrm>
                <a:off x="7270001" y="6329164"/>
                <a:ext cx="1239057" cy="276999"/>
              </a:xfrm>
              <a:prstGeom prst="rect">
                <a:avLst/>
              </a:prstGeom>
              <a:blipFill rotWithShape="0">
                <a:blip r:embed="rId13"/>
                <a:stretch>
                  <a:fillRect l="-3448" r="-3448" b="-8696"/>
                </a:stretch>
              </a:blipFill>
            </p:spPr>
            <p:txBody>
              <a:bodyPr/>
              <a:lstStyle/>
              <a:p>
                <a:r>
                  <a:rPr lang="es-E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500" fill="hold"/>
                                        <p:tgtEl>
                                          <p:spTgt spid="36"/>
                                        </p:tgtEl>
                                        <p:attrNameLst>
                                          <p:attrName>ppt_x</p:attrName>
                                        </p:attrNameLst>
                                      </p:cBhvr>
                                      <p:tavLst>
                                        <p:tav tm="0">
                                          <p:val>
                                            <p:strVal val="#ppt_x"/>
                                          </p:val>
                                        </p:tav>
                                        <p:tav tm="100000">
                                          <p:val>
                                            <p:strVal val="#ppt_x"/>
                                          </p:val>
                                        </p:tav>
                                      </p:tavLst>
                                    </p:anim>
                                    <p:anim calcmode="lin" valueType="num">
                                      <p:cBhvr additive="base">
                                        <p:cTn id="16" dur="500" fill="hold"/>
                                        <p:tgtEl>
                                          <p:spTgt spid="3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fill="hold"/>
                                        <p:tgtEl>
                                          <p:spTgt spid="33"/>
                                        </p:tgtEl>
                                        <p:attrNameLst>
                                          <p:attrName>ppt_x</p:attrName>
                                        </p:attrNameLst>
                                      </p:cBhvr>
                                      <p:tavLst>
                                        <p:tav tm="0">
                                          <p:val>
                                            <p:strVal val="#ppt_x"/>
                                          </p:val>
                                        </p:tav>
                                        <p:tav tm="100000">
                                          <p:val>
                                            <p:strVal val="#ppt_x"/>
                                          </p:val>
                                        </p:tav>
                                      </p:tavLst>
                                    </p:anim>
                                    <p:anim calcmode="lin" valueType="num">
                                      <p:cBhvr additive="base">
                                        <p:cTn id="3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ppt_x"/>
                                          </p:val>
                                        </p:tav>
                                        <p:tav tm="100000">
                                          <p:val>
                                            <p:strVal val="#ppt_x"/>
                                          </p:val>
                                        </p:tav>
                                      </p:tavLst>
                                    </p:anim>
                                    <p:anim calcmode="lin" valueType="num">
                                      <p:cBhvr additive="base">
                                        <p:cTn id="3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additive="base">
                                        <p:cTn id="47" dur="500" fill="hold"/>
                                        <p:tgtEl>
                                          <p:spTgt spid="47"/>
                                        </p:tgtEl>
                                        <p:attrNameLst>
                                          <p:attrName>ppt_x</p:attrName>
                                        </p:attrNameLst>
                                      </p:cBhvr>
                                      <p:tavLst>
                                        <p:tav tm="0">
                                          <p:val>
                                            <p:strVal val="#ppt_x"/>
                                          </p:val>
                                        </p:tav>
                                        <p:tav tm="100000">
                                          <p:val>
                                            <p:strVal val="#ppt_x"/>
                                          </p:val>
                                        </p:tav>
                                      </p:tavLst>
                                    </p:anim>
                                    <p:anim calcmode="lin" valueType="num">
                                      <p:cBhvr additive="base">
                                        <p:cTn id="4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8"/>
                                        </p:tgtEl>
                                        <p:attrNameLst>
                                          <p:attrName>style.visibility</p:attrName>
                                        </p:attrNameLst>
                                      </p:cBhvr>
                                      <p:to>
                                        <p:strVal val="visible"/>
                                      </p:to>
                                    </p:set>
                                    <p:anim calcmode="lin" valueType="num">
                                      <p:cBhvr additive="base">
                                        <p:cTn id="53" dur="500" fill="hold"/>
                                        <p:tgtEl>
                                          <p:spTgt spid="48"/>
                                        </p:tgtEl>
                                        <p:attrNameLst>
                                          <p:attrName>ppt_x</p:attrName>
                                        </p:attrNameLst>
                                      </p:cBhvr>
                                      <p:tavLst>
                                        <p:tav tm="0">
                                          <p:val>
                                            <p:strVal val="#ppt_x"/>
                                          </p:val>
                                        </p:tav>
                                        <p:tav tm="100000">
                                          <p:val>
                                            <p:strVal val="#ppt_x"/>
                                          </p:val>
                                        </p:tav>
                                      </p:tavLst>
                                    </p:anim>
                                    <p:anim calcmode="lin" valueType="num">
                                      <p:cBhvr additive="base">
                                        <p:cTn id="5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ppt_x"/>
                                          </p:val>
                                        </p:tav>
                                        <p:tav tm="100000">
                                          <p:val>
                                            <p:strVal val="#ppt_x"/>
                                          </p:val>
                                        </p:tav>
                                      </p:tavLst>
                                    </p:anim>
                                    <p:anim calcmode="lin" valueType="num">
                                      <p:cBhvr additive="base">
                                        <p:cTn id="60"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additive="base">
                                        <p:cTn id="65" dur="500" fill="hold"/>
                                        <p:tgtEl>
                                          <p:spTgt spid="50"/>
                                        </p:tgtEl>
                                        <p:attrNameLst>
                                          <p:attrName>ppt_x</p:attrName>
                                        </p:attrNameLst>
                                      </p:cBhvr>
                                      <p:tavLst>
                                        <p:tav tm="0">
                                          <p:val>
                                            <p:strVal val="#ppt_x"/>
                                          </p:val>
                                        </p:tav>
                                        <p:tav tm="100000">
                                          <p:val>
                                            <p:strVal val="#ppt_x"/>
                                          </p:val>
                                        </p:tav>
                                      </p:tavLst>
                                    </p:anim>
                                    <p:anim calcmode="lin" valueType="num">
                                      <p:cBhvr additive="base">
                                        <p:cTn id="6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41"/>
                                        </p:tgtEl>
                                        <p:attrNameLst>
                                          <p:attrName>style.visibility</p:attrName>
                                        </p:attrNameLst>
                                      </p:cBhvr>
                                      <p:to>
                                        <p:strVal val="visible"/>
                                      </p:to>
                                    </p:set>
                                    <p:anim calcmode="lin" valueType="num">
                                      <p:cBhvr additive="base">
                                        <p:cTn id="71" dur="500" fill="hold"/>
                                        <p:tgtEl>
                                          <p:spTgt spid="41"/>
                                        </p:tgtEl>
                                        <p:attrNameLst>
                                          <p:attrName>ppt_x</p:attrName>
                                        </p:attrNameLst>
                                      </p:cBhvr>
                                      <p:tavLst>
                                        <p:tav tm="0">
                                          <p:val>
                                            <p:strVal val="#ppt_x"/>
                                          </p:val>
                                        </p:tav>
                                        <p:tav tm="100000">
                                          <p:val>
                                            <p:strVal val="#ppt_x"/>
                                          </p:val>
                                        </p:tav>
                                      </p:tavLst>
                                    </p:anim>
                                    <p:anim calcmode="lin" valueType="num">
                                      <p:cBhvr additive="base">
                                        <p:cTn id="72" dur="500" fill="hold"/>
                                        <p:tgtEl>
                                          <p:spTgt spid="41"/>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42"/>
                                        </p:tgtEl>
                                        <p:attrNameLst>
                                          <p:attrName>style.visibility</p:attrName>
                                        </p:attrNameLst>
                                      </p:cBhvr>
                                      <p:to>
                                        <p:strVal val="visible"/>
                                      </p:to>
                                    </p:set>
                                    <p:anim calcmode="lin" valueType="num">
                                      <p:cBhvr additive="base">
                                        <p:cTn id="75" dur="500" fill="hold"/>
                                        <p:tgtEl>
                                          <p:spTgt spid="42"/>
                                        </p:tgtEl>
                                        <p:attrNameLst>
                                          <p:attrName>ppt_x</p:attrName>
                                        </p:attrNameLst>
                                      </p:cBhvr>
                                      <p:tavLst>
                                        <p:tav tm="0">
                                          <p:val>
                                            <p:strVal val="#ppt_x"/>
                                          </p:val>
                                        </p:tav>
                                        <p:tav tm="100000">
                                          <p:val>
                                            <p:strVal val="#ppt_x"/>
                                          </p:val>
                                        </p:tav>
                                      </p:tavLst>
                                    </p:anim>
                                    <p:anim calcmode="lin" valueType="num">
                                      <p:cBhvr additive="base">
                                        <p:cTn id="76" dur="500" fill="hold"/>
                                        <p:tgtEl>
                                          <p:spTgt spid="42"/>
                                        </p:tgtEl>
                                        <p:attrNameLst>
                                          <p:attrName>ppt_y</p:attrName>
                                        </p:attrNameLst>
                                      </p:cBhvr>
                                      <p:tavLst>
                                        <p:tav tm="0">
                                          <p:val>
                                            <p:strVal val="1+#ppt_h/2"/>
                                          </p:val>
                                        </p:tav>
                                        <p:tav tm="100000">
                                          <p:val>
                                            <p:strVal val="#ppt_y"/>
                                          </p:val>
                                        </p:tav>
                                      </p:tavLst>
                                    </p:anim>
                                  </p:childTnLst>
                                </p:cTn>
                              </p:par>
                              <p:par>
                                <p:cTn id="77" presetID="10" presetClass="entr" presetSubtype="0" fill="hold" nodeType="with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fade">
                                      <p:cBhvr>
                                        <p:cTn id="79"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7" grpId="0"/>
      <p:bldP spid="38" grpId="0" animBg="1"/>
      <p:bldP spid="42" grpId="0" animBg="1"/>
      <p:bldP spid="3" grpId="0"/>
      <p:bldP spid="47" grpId="0"/>
      <p:bldP spid="48" grpId="0"/>
      <p:bldP spid="49" grpId="0"/>
      <p:bldP spid="5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25 Rectángulo"/>
          <p:cNvSpPr/>
          <p:nvPr/>
        </p:nvSpPr>
        <p:spPr>
          <a:xfrm>
            <a:off x="5143504" y="3643314"/>
            <a:ext cx="1586733" cy="307181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
        <p:nvSpPr>
          <p:cNvPr id="13" name="12 Rectángulo"/>
          <p:cNvSpPr/>
          <p:nvPr/>
        </p:nvSpPr>
        <p:spPr>
          <a:xfrm>
            <a:off x="785786" y="1857364"/>
            <a:ext cx="3929090" cy="50006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 name="3 CuadroTexto"/>
          <p:cNvSpPr txBox="1"/>
          <p:nvPr/>
        </p:nvSpPr>
        <p:spPr>
          <a:xfrm>
            <a:off x="642910" y="1000108"/>
            <a:ext cx="6157968" cy="553998"/>
          </a:xfrm>
          <a:prstGeom prst="rect">
            <a:avLst/>
          </a:prstGeom>
          <a:noFill/>
        </p:spPr>
        <p:txBody>
          <a:bodyPr wrap="none" rtlCol="0">
            <a:spAutoFit/>
          </a:bodyPr>
          <a:lstStyle/>
          <a:p>
            <a:r>
              <a:rPr lang="es-ES" sz="3000" dirty="0" smtClean="0"/>
              <a:t>3b. Troncos de pirámides. Ejemplo</a:t>
            </a:r>
            <a:endParaRPr lang="es-ES" sz="3000" dirty="0"/>
          </a:p>
        </p:txBody>
      </p:sp>
      <p:sp>
        <p:nvSpPr>
          <p:cNvPr id="6" name="5 CuadroTexto"/>
          <p:cNvSpPr txBox="1"/>
          <p:nvPr/>
        </p:nvSpPr>
        <p:spPr>
          <a:xfrm>
            <a:off x="500034" y="1428736"/>
            <a:ext cx="8143932" cy="430887"/>
          </a:xfrm>
          <a:prstGeom prst="rect">
            <a:avLst/>
          </a:prstGeom>
          <a:noFill/>
        </p:spPr>
        <p:txBody>
          <a:bodyPr wrap="square" rtlCol="0">
            <a:spAutoFit/>
          </a:bodyPr>
          <a:lstStyle/>
          <a:p>
            <a:pPr algn="just"/>
            <a:r>
              <a:rPr lang="es-ES" sz="2200" dirty="0" smtClean="0"/>
              <a:t>Hallar </a:t>
            </a:r>
            <a:r>
              <a:rPr lang="es-ES" sz="2200" b="1" u="sng" dirty="0" smtClean="0"/>
              <a:t>área</a:t>
            </a:r>
            <a:r>
              <a:rPr lang="es-ES" sz="2200" dirty="0" smtClean="0"/>
              <a:t> y volumen del siguiente tronco de pirámide</a:t>
            </a:r>
          </a:p>
        </p:txBody>
      </p:sp>
      <p:pic>
        <p:nvPicPr>
          <p:cNvPr id="114694" name="Picture 6" descr="http://juan.aguarondeblas.es/tron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786" y="3857628"/>
            <a:ext cx="3810000" cy="2857500"/>
          </a:xfrm>
          <a:prstGeom prst="rect">
            <a:avLst/>
          </a:prstGeom>
          <a:noFill/>
          <a:ln>
            <a:noFill/>
          </a:ln>
        </p:spPr>
      </p:pic>
      <p:pic>
        <p:nvPicPr>
          <p:cNvPr id="114696" name="Picture 8" descr="http://mmpchile.c5.cl/pag/productos/geo/imagenes/piratruncada.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6342" y="0"/>
            <a:ext cx="1667658" cy="2171030"/>
          </a:xfrm>
          <a:prstGeom prst="rect">
            <a:avLst/>
          </a:prstGeom>
          <a:noFill/>
        </p:spPr>
      </p:pic>
      <p:sp>
        <p:nvSpPr>
          <p:cNvPr id="7" name="6 CuadroTexto"/>
          <p:cNvSpPr txBox="1"/>
          <p:nvPr/>
        </p:nvSpPr>
        <p:spPr>
          <a:xfrm>
            <a:off x="5072066" y="2106690"/>
            <a:ext cx="4071934" cy="1446550"/>
          </a:xfrm>
          <a:prstGeom prst="rect">
            <a:avLst/>
          </a:prstGeom>
          <a:solidFill>
            <a:schemeClr val="bg1"/>
          </a:solidFill>
        </p:spPr>
        <p:txBody>
          <a:bodyPr wrap="square" rtlCol="0">
            <a:spAutoFit/>
          </a:bodyPr>
          <a:lstStyle/>
          <a:p>
            <a:pPr marL="457200" indent="-457200" algn="just">
              <a:buAutoNum type="arabicPeriod"/>
            </a:pPr>
            <a:r>
              <a:rPr lang="es-ES" sz="2200" dirty="0" smtClean="0"/>
              <a:t>Observamos el desarrollo</a:t>
            </a:r>
          </a:p>
          <a:p>
            <a:pPr marL="457200" indent="-457200" algn="just">
              <a:buAutoNum type="arabicPeriod"/>
            </a:pPr>
            <a:r>
              <a:rPr lang="es-ES" sz="2200" dirty="0" smtClean="0"/>
              <a:t>Sacamos un trapecio fuera</a:t>
            </a:r>
          </a:p>
          <a:p>
            <a:pPr marL="457200" indent="-457200" algn="just">
              <a:buAutoNum type="arabicPeriod"/>
            </a:pPr>
            <a:r>
              <a:rPr lang="es-ES" sz="2200" dirty="0" smtClean="0"/>
              <a:t>Pitágoras</a:t>
            </a:r>
          </a:p>
          <a:p>
            <a:pPr marL="457200" indent="-457200" algn="just">
              <a:buAutoNum type="arabicPeriod"/>
            </a:pPr>
            <a:r>
              <a:rPr lang="es-ES" sz="2200" dirty="0" smtClean="0"/>
              <a:t>Área 1 trapecio</a:t>
            </a:r>
          </a:p>
        </p:txBody>
      </p:sp>
      <p:grpSp>
        <p:nvGrpSpPr>
          <p:cNvPr id="2" name="27 Grupo"/>
          <p:cNvGrpSpPr/>
          <p:nvPr/>
        </p:nvGrpSpPr>
        <p:grpSpPr>
          <a:xfrm>
            <a:off x="7557267" y="2857496"/>
            <a:ext cx="1586733" cy="1507028"/>
            <a:chOff x="4929190" y="3143248"/>
            <a:chExt cx="3929090" cy="3731723"/>
          </a:xfrm>
        </p:grpSpPr>
        <p:sp>
          <p:nvSpPr>
            <p:cNvPr id="11" name="10 Rectángulo"/>
            <p:cNvSpPr/>
            <p:nvPr/>
          </p:nvSpPr>
          <p:spPr>
            <a:xfrm>
              <a:off x="4929190" y="3143248"/>
              <a:ext cx="3929090" cy="37147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
          <p:nvSpPr>
            <p:cNvPr id="8" name="7 Trapecio"/>
            <p:cNvSpPr/>
            <p:nvPr/>
          </p:nvSpPr>
          <p:spPr>
            <a:xfrm>
              <a:off x="5429256" y="3929066"/>
              <a:ext cx="3000396" cy="1928826"/>
            </a:xfrm>
            <a:prstGeom prst="trapezoid">
              <a:avLst>
                <a:gd name="adj" fmla="val 32388"/>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cxnSp>
          <p:nvCxnSpPr>
            <p:cNvPr id="10" name="9 Conector recto de flecha"/>
            <p:cNvCxnSpPr/>
            <p:nvPr/>
          </p:nvCxnSpPr>
          <p:spPr>
            <a:xfrm>
              <a:off x="6072198" y="3786190"/>
              <a:ext cx="1714512"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a:off x="5429256" y="6356370"/>
              <a:ext cx="3000396"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14 CuadroTexto"/>
                <p:cNvSpPr txBox="1"/>
                <p:nvPr/>
              </p:nvSpPr>
              <p:spPr>
                <a:xfrm>
                  <a:off x="6572264" y="3357562"/>
                  <a:ext cx="1060936" cy="5334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800" i="1" dirty="0" smtClean="0">
                            <a:latin typeface="Cambria Math" panose="02040503050406030204" pitchFamily="18" charset="0"/>
                          </a:rPr>
                          <m:t>4 </m:t>
                        </m:r>
                        <m:r>
                          <a:rPr lang="es-ES" sz="800" i="1" dirty="0" smtClean="0">
                            <a:latin typeface="Cambria Math" panose="02040503050406030204" pitchFamily="18" charset="0"/>
                          </a:rPr>
                          <m:t>𝑐𝑚</m:t>
                        </m:r>
                      </m:oMath>
                    </m:oMathPara>
                  </a14:m>
                  <a:endParaRPr lang="es-ES" sz="800" dirty="0"/>
                </a:p>
              </p:txBody>
            </p:sp>
          </mc:Choice>
          <mc:Fallback xmlns="">
            <p:sp>
              <p:nvSpPr>
                <p:cNvPr id="15" name="14 CuadroTexto"/>
                <p:cNvSpPr txBox="1">
                  <a:spLocks noRot="1" noChangeAspect="1" noMove="1" noResize="1" noEditPoints="1" noAdjustHandles="1" noChangeArrowheads="1" noChangeShapeType="1" noTextEdit="1"/>
                </p:cNvSpPr>
                <p:nvPr/>
              </p:nvSpPr>
              <p:spPr>
                <a:xfrm>
                  <a:off x="6572264" y="3357562"/>
                  <a:ext cx="1060936" cy="533485"/>
                </a:xfrm>
                <a:prstGeom prst="rect">
                  <a:avLst/>
                </a:prstGeom>
                <a:blipFill rotWithShape="0">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6" name="15 CuadroTexto"/>
                <p:cNvSpPr txBox="1"/>
                <p:nvPr/>
              </p:nvSpPr>
              <p:spPr>
                <a:xfrm>
                  <a:off x="6429389" y="6341486"/>
                  <a:ext cx="1060936" cy="5334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800" i="1" dirty="0" smtClean="0">
                            <a:latin typeface="Cambria Math" panose="02040503050406030204" pitchFamily="18" charset="0"/>
                          </a:rPr>
                          <m:t>6 </m:t>
                        </m:r>
                        <m:r>
                          <a:rPr lang="es-ES" sz="800" i="1" dirty="0" smtClean="0">
                            <a:latin typeface="Cambria Math" panose="02040503050406030204" pitchFamily="18" charset="0"/>
                          </a:rPr>
                          <m:t>𝑐𝑚</m:t>
                        </m:r>
                      </m:oMath>
                    </m:oMathPara>
                  </a14:m>
                  <a:endParaRPr lang="es-ES" sz="800" dirty="0"/>
                </a:p>
              </p:txBody>
            </p:sp>
          </mc:Choice>
          <mc:Fallback xmlns="">
            <p:sp>
              <p:nvSpPr>
                <p:cNvPr id="16" name="15 CuadroTexto"/>
                <p:cNvSpPr txBox="1">
                  <a:spLocks noRot="1" noChangeAspect="1" noMove="1" noResize="1" noEditPoints="1" noAdjustHandles="1" noChangeArrowheads="1" noChangeShapeType="1" noTextEdit="1"/>
                </p:cNvSpPr>
                <p:nvPr/>
              </p:nvSpPr>
              <p:spPr>
                <a:xfrm>
                  <a:off x="6429389" y="6341486"/>
                  <a:ext cx="1060936" cy="533485"/>
                </a:xfrm>
                <a:prstGeom prst="rect">
                  <a:avLst/>
                </a:prstGeom>
                <a:blipFill rotWithShape="0">
                  <a:blip r:embed="rId5"/>
                  <a:stretch>
                    <a:fillRect/>
                  </a:stretch>
                </a:blipFill>
              </p:spPr>
              <p:txBody>
                <a:bodyPr/>
                <a:lstStyle/>
                <a:p>
                  <a:r>
                    <a:rPr lang="es-ES">
                      <a:noFill/>
                    </a:rPr>
                    <a:t> </a:t>
                  </a:r>
                </a:p>
              </p:txBody>
            </p:sp>
          </mc:Fallback>
        </mc:AlternateContent>
        <p:cxnSp>
          <p:nvCxnSpPr>
            <p:cNvPr id="18" name="17 Conector recto de flecha"/>
            <p:cNvCxnSpPr/>
            <p:nvPr/>
          </p:nvCxnSpPr>
          <p:spPr>
            <a:xfrm rot="5400000">
              <a:off x="4714876" y="4572008"/>
              <a:ext cx="1857388" cy="571504"/>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20 CuadroTexto"/>
                <p:cNvSpPr txBox="1"/>
                <p:nvPr/>
              </p:nvSpPr>
              <p:spPr>
                <a:xfrm>
                  <a:off x="5072065" y="4214817"/>
                  <a:ext cx="1060936" cy="5334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800" i="1" dirty="0" smtClean="0">
                            <a:latin typeface="Cambria Math" panose="02040503050406030204" pitchFamily="18" charset="0"/>
                          </a:rPr>
                          <m:t>5 </m:t>
                        </m:r>
                        <m:r>
                          <a:rPr lang="es-ES" sz="800" i="1" dirty="0" smtClean="0">
                            <a:latin typeface="Cambria Math" panose="02040503050406030204" pitchFamily="18" charset="0"/>
                          </a:rPr>
                          <m:t>𝑐𝑚</m:t>
                        </m:r>
                      </m:oMath>
                    </m:oMathPara>
                  </a14:m>
                  <a:endParaRPr lang="es-ES" sz="800" dirty="0"/>
                </a:p>
              </p:txBody>
            </p:sp>
          </mc:Choice>
          <mc:Fallback xmlns="">
            <p:sp>
              <p:nvSpPr>
                <p:cNvPr id="21" name="20 CuadroTexto"/>
                <p:cNvSpPr txBox="1">
                  <a:spLocks noRot="1" noChangeAspect="1" noMove="1" noResize="1" noEditPoints="1" noAdjustHandles="1" noChangeArrowheads="1" noChangeShapeType="1" noTextEdit="1"/>
                </p:cNvSpPr>
                <p:nvPr/>
              </p:nvSpPr>
              <p:spPr>
                <a:xfrm>
                  <a:off x="5072065" y="4214817"/>
                  <a:ext cx="1060936" cy="533485"/>
                </a:xfrm>
                <a:prstGeom prst="rect">
                  <a:avLst/>
                </a:prstGeom>
                <a:blipFill rotWithShape="0">
                  <a:blip r:embed="rId6"/>
                  <a:stretch>
                    <a:fillRect/>
                  </a:stretch>
                </a:blipFill>
              </p:spPr>
              <p:txBody>
                <a:bodyPr/>
                <a:lstStyle/>
                <a:p>
                  <a:r>
                    <a:rPr lang="es-ES">
                      <a:noFill/>
                    </a:rPr>
                    <a:t> </a:t>
                  </a:r>
                </a:p>
              </p:txBody>
            </p:sp>
          </mc:Fallback>
        </mc:AlternateContent>
        <p:sp>
          <p:nvSpPr>
            <p:cNvPr id="17" name="16 Triángulo isósceles"/>
            <p:cNvSpPr/>
            <p:nvPr/>
          </p:nvSpPr>
          <p:spPr>
            <a:xfrm>
              <a:off x="5441319" y="3929066"/>
              <a:ext cx="630879" cy="1928826"/>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cxnSp>
          <p:nvCxnSpPr>
            <p:cNvPr id="19" name="18 Conector recto de flecha"/>
            <p:cNvCxnSpPr/>
            <p:nvPr/>
          </p:nvCxnSpPr>
          <p:spPr>
            <a:xfrm>
              <a:off x="5429256" y="6000768"/>
              <a:ext cx="642942"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0" name="19 Triángulo isósceles"/>
            <p:cNvSpPr/>
            <p:nvPr/>
          </p:nvSpPr>
          <p:spPr>
            <a:xfrm flipH="1">
              <a:off x="7786710" y="3929066"/>
              <a:ext cx="642942" cy="1928826"/>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mc:AlternateContent xmlns:mc="http://schemas.openxmlformats.org/markup-compatibility/2006" xmlns:a14="http://schemas.microsoft.com/office/drawing/2010/main">
          <mc:Choice Requires="a14">
            <p:sp>
              <p:nvSpPr>
                <p:cNvPr id="23" name="22 CuadroTexto"/>
                <p:cNvSpPr txBox="1"/>
                <p:nvPr/>
              </p:nvSpPr>
              <p:spPr>
                <a:xfrm>
                  <a:off x="5204240" y="5953594"/>
                  <a:ext cx="1060936" cy="5334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800" i="1" dirty="0" smtClean="0">
                            <a:latin typeface="Cambria Math" panose="02040503050406030204" pitchFamily="18" charset="0"/>
                          </a:rPr>
                          <m:t>1 </m:t>
                        </m:r>
                        <m:r>
                          <a:rPr lang="es-ES" sz="800" i="1" dirty="0" smtClean="0">
                            <a:latin typeface="Cambria Math" panose="02040503050406030204" pitchFamily="18" charset="0"/>
                          </a:rPr>
                          <m:t>𝑐𝑚</m:t>
                        </m:r>
                      </m:oMath>
                    </m:oMathPara>
                  </a14:m>
                  <a:endParaRPr lang="es-ES" sz="800" dirty="0"/>
                </a:p>
              </p:txBody>
            </p:sp>
          </mc:Choice>
          <mc:Fallback xmlns="">
            <p:sp>
              <p:nvSpPr>
                <p:cNvPr id="23" name="22 CuadroTexto"/>
                <p:cNvSpPr txBox="1">
                  <a:spLocks noRot="1" noChangeAspect="1" noMove="1" noResize="1" noEditPoints="1" noAdjustHandles="1" noChangeArrowheads="1" noChangeShapeType="1" noTextEdit="1"/>
                </p:cNvSpPr>
                <p:nvPr/>
              </p:nvSpPr>
              <p:spPr>
                <a:xfrm>
                  <a:off x="5204240" y="5953594"/>
                  <a:ext cx="1060936" cy="533485"/>
                </a:xfrm>
                <a:prstGeom prst="rect">
                  <a:avLst/>
                </a:prstGeom>
                <a:blipFill rotWithShape="0">
                  <a:blip r:embed="rId7"/>
                  <a:stretch>
                    <a:fillRect/>
                  </a:stretch>
                </a:blipFill>
              </p:spPr>
              <p:txBody>
                <a:bodyPr/>
                <a:lstStyle/>
                <a:p>
                  <a:r>
                    <a:rPr lang="es-ES">
                      <a:noFill/>
                    </a:rPr>
                    <a:t> </a:t>
                  </a:r>
                </a:p>
              </p:txBody>
            </p:sp>
          </mc:Fallback>
        </mc:AlternateContent>
        <p:cxnSp>
          <p:nvCxnSpPr>
            <p:cNvPr id="24" name="23 Conector recto de flecha"/>
            <p:cNvCxnSpPr/>
            <p:nvPr/>
          </p:nvCxnSpPr>
          <p:spPr>
            <a:xfrm rot="5400000" flipH="1" flipV="1">
              <a:off x="5250661" y="4893479"/>
              <a:ext cx="1928826"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26 CuadroTexto"/>
                <p:cNvSpPr txBox="1"/>
                <p:nvPr/>
              </p:nvSpPr>
              <p:spPr>
                <a:xfrm>
                  <a:off x="6286512" y="4714884"/>
                  <a:ext cx="787047" cy="5334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800" i="1" dirty="0" smtClean="0">
                            <a:latin typeface="Cambria Math" panose="02040503050406030204" pitchFamily="18" charset="0"/>
                          </a:rPr>
                          <m:t>h</m:t>
                        </m:r>
                        <m:r>
                          <a:rPr lang="es-ES" sz="800" i="1" dirty="0" smtClean="0">
                            <a:latin typeface="Cambria Math" panose="02040503050406030204" pitchFamily="18" charset="0"/>
                          </a:rPr>
                          <m:t>?</m:t>
                        </m:r>
                      </m:oMath>
                    </m:oMathPara>
                  </a14:m>
                  <a:endParaRPr lang="es-ES" sz="800" dirty="0"/>
                </a:p>
              </p:txBody>
            </p:sp>
          </mc:Choice>
          <mc:Fallback xmlns="">
            <p:sp>
              <p:nvSpPr>
                <p:cNvPr id="27" name="26 CuadroTexto"/>
                <p:cNvSpPr txBox="1">
                  <a:spLocks noRot="1" noChangeAspect="1" noMove="1" noResize="1" noEditPoints="1" noAdjustHandles="1" noChangeArrowheads="1" noChangeShapeType="1" noTextEdit="1"/>
                </p:cNvSpPr>
                <p:nvPr/>
              </p:nvSpPr>
              <p:spPr>
                <a:xfrm>
                  <a:off x="6286512" y="4714884"/>
                  <a:ext cx="787047" cy="533485"/>
                </a:xfrm>
                <a:prstGeom prst="rect">
                  <a:avLst/>
                </a:prstGeom>
                <a:blipFill rotWithShape="0">
                  <a:blip r:embed="rId8"/>
                  <a:stretch>
                    <a:fillRect/>
                  </a:stretch>
                </a:blipFill>
              </p:spPr>
              <p:txBody>
                <a:bodyPr/>
                <a:lstStyle/>
                <a:p>
                  <a:r>
                    <a:rPr lang="es-ES">
                      <a:noFill/>
                    </a:rPr>
                    <a:t> </a:t>
                  </a:r>
                </a:p>
              </p:txBody>
            </p:sp>
          </mc:Fallback>
        </mc:AlternateContent>
      </p:grpSp>
      <p:cxnSp>
        <p:nvCxnSpPr>
          <p:cNvPr id="32" name="31 Conector recto de flecha"/>
          <p:cNvCxnSpPr/>
          <p:nvPr/>
        </p:nvCxnSpPr>
        <p:spPr>
          <a:xfrm rot="5400000">
            <a:off x="4714876" y="4572008"/>
            <a:ext cx="1857388" cy="571504"/>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32 CuadroTexto"/>
              <p:cNvSpPr txBox="1"/>
              <p:nvPr/>
            </p:nvSpPr>
            <p:spPr>
              <a:xfrm>
                <a:off x="5072066" y="4214818"/>
                <a:ext cx="73686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i="1" dirty="0" smtClean="0">
                          <a:latin typeface="Cambria Math" panose="02040503050406030204" pitchFamily="18" charset="0"/>
                        </a:rPr>
                        <m:t>5 </m:t>
                      </m:r>
                      <m:r>
                        <a:rPr lang="es-ES" i="1" dirty="0" smtClean="0">
                          <a:latin typeface="Cambria Math" panose="02040503050406030204" pitchFamily="18" charset="0"/>
                        </a:rPr>
                        <m:t>𝑐𝑚</m:t>
                      </m:r>
                    </m:oMath>
                  </m:oMathPara>
                </a14:m>
                <a:endParaRPr lang="es-ES" dirty="0"/>
              </a:p>
            </p:txBody>
          </p:sp>
        </mc:Choice>
        <mc:Fallback xmlns="">
          <p:sp>
            <p:nvSpPr>
              <p:cNvPr id="33" name="32 CuadroTexto"/>
              <p:cNvSpPr txBox="1">
                <a:spLocks noRot="1" noChangeAspect="1" noMove="1" noResize="1" noEditPoints="1" noAdjustHandles="1" noChangeArrowheads="1" noChangeShapeType="1" noTextEdit="1"/>
              </p:cNvSpPr>
              <p:nvPr/>
            </p:nvSpPr>
            <p:spPr>
              <a:xfrm>
                <a:off x="5072066" y="4214818"/>
                <a:ext cx="736868" cy="369332"/>
              </a:xfrm>
              <a:prstGeom prst="rect">
                <a:avLst/>
              </a:prstGeom>
              <a:blipFill rotWithShape="0">
                <a:blip r:embed="rId9"/>
                <a:stretch>
                  <a:fillRect/>
                </a:stretch>
              </a:blipFill>
            </p:spPr>
            <p:txBody>
              <a:bodyPr/>
              <a:lstStyle/>
              <a:p>
                <a:r>
                  <a:rPr lang="es-ES">
                    <a:noFill/>
                  </a:rPr>
                  <a:t> </a:t>
                </a:r>
              </a:p>
            </p:txBody>
          </p:sp>
        </mc:Fallback>
      </mc:AlternateContent>
      <p:cxnSp>
        <p:nvCxnSpPr>
          <p:cNvPr id="34" name="33 Conector recto de flecha"/>
          <p:cNvCxnSpPr/>
          <p:nvPr/>
        </p:nvCxnSpPr>
        <p:spPr>
          <a:xfrm>
            <a:off x="5429256" y="6000768"/>
            <a:ext cx="642942"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34 CuadroTexto"/>
              <p:cNvSpPr txBox="1"/>
              <p:nvPr/>
            </p:nvSpPr>
            <p:spPr>
              <a:xfrm>
                <a:off x="5429256" y="6000768"/>
                <a:ext cx="73686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i="1" dirty="0" smtClean="0">
                          <a:latin typeface="Cambria Math" panose="02040503050406030204" pitchFamily="18" charset="0"/>
                        </a:rPr>
                        <m:t>1 </m:t>
                      </m:r>
                      <m:r>
                        <a:rPr lang="es-ES" i="1" dirty="0" smtClean="0">
                          <a:latin typeface="Cambria Math" panose="02040503050406030204" pitchFamily="18" charset="0"/>
                        </a:rPr>
                        <m:t>𝑐𝑚</m:t>
                      </m:r>
                    </m:oMath>
                  </m:oMathPara>
                </a14:m>
                <a:endParaRPr lang="es-ES" dirty="0"/>
              </a:p>
            </p:txBody>
          </p:sp>
        </mc:Choice>
        <mc:Fallback xmlns="">
          <p:sp>
            <p:nvSpPr>
              <p:cNvPr id="35" name="34 CuadroTexto"/>
              <p:cNvSpPr txBox="1">
                <a:spLocks noRot="1" noChangeAspect="1" noMove="1" noResize="1" noEditPoints="1" noAdjustHandles="1" noChangeArrowheads="1" noChangeShapeType="1" noTextEdit="1"/>
              </p:cNvSpPr>
              <p:nvPr/>
            </p:nvSpPr>
            <p:spPr>
              <a:xfrm>
                <a:off x="5429256" y="6000768"/>
                <a:ext cx="736868" cy="369332"/>
              </a:xfrm>
              <a:prstGeom prst="rect">
                <a:avLst/>
              </a:prstGeom>
              <a:blipFill rotWithShape="0">
                <a:blip r:embed="rId10"/>
                <a:stretch>
                  <a:fillRect/>
                </a:stretch>
              </a:blipFill>
            </p:spPr>
            <p:txBody>
              <a:bodyPr/>
              <a:lstStyle/>
              <a:p>
                <a:r>
                  <a:rPr lang="es-ES">
                    <a:noFill/>
                  </a:rPr>
                  <a:t> </a:t>
                </a:r>
              </a:p>
            </p:txBody>
          </p:sp>
        </mc:Fallback>
      </mc:AlternateContent>
      <p:cxnSp>
        <p:nvCxnSpPr>
          <p:cNvPr id="36" name="35 Conector recto de flecha"/>
          <p:cNvCxnSpPr/>
          <p:nvPr/>
        </p:nvCxnSpPr>
        <p:spPr>
          <a:xfrm rot="5400000" flipH="1" flipV="1">
            <a:off x="5250661" y="4893479"/>
            <a:ext cx="1928826"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36 CuadroTexto"/>
              <p:cNvSpPr txBox="1"/>
              <p:nvPr/>
            </p:nvSpPr>
            <p:spPr>
              <a:xfrm>
                <a:off x="6286512" y="4714884"/>
                <a:ext cx="48359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i="1" dirty="0" smtClean="0">
                          <a:latin typeface="Cambria Math" panose="02040503050406030204" pitchFamily="18" charset="0"/>
                        </a:rPr>
                        <m:t>h</m:t>
                      </m:r>
                      <m:r>
                        <a:rPr lang="es-ES" i="1" dirty="0" smtClean="0">
                          <a:latin typeface="Cambria Math" panose="02040503050406030204" pitchFamily="18" charset="0"/>
                        </a:rPr>
                        <m:t>?</m:t>
                      </m:r>
                    </m:oMath>
                  </m:oMathPara>
                </a14:m>
                <a:endParaRPr lang="es-ES" dirty="0"/>
              </a:p>
            </p:txBody>
          </p:sp>
        </mc:Choice>
        <mc:Fallback xmlns="">
          <p:sp>
            <p:nvSpPr>
              <p:cNvPr id="37" name="36 CuadroTexto"/>
              <p:cNvSpPr txBox="1">
                <a:spLocks noRot="1" noChangeAspect="1" noMove="1" noResize="1" noEditPoints="1" noAdjustHandles="1" noChangeArrowheads="1" noChangeShapeType="1" noTextEdit="1"/>
              </p:cNvSpPr>
              <p:nvPr/>
            </p:nvSpPr>
            <p:spPr>
              <a:xfrm>
                <a:off x="6286512" y="4714884"/>
                <a:ext cx="483594" cy="369332"/>
              </a:xfrm>
              <a:prstGeom prst="rect">
                <a:avLst/>
              </a:prstGeom>
              <a:blipFill rotWithShape="0">
                <a:blip r:embed="rId11"/>
                <a:stretch>
                  <a:fillRect/>
                </a:stretch>
              </a:blipFill>
            </p:spPr>
            <p:txBody>
              <a:bodyPr/>
              <a:lstStyle/>
              <a:p>
                <a:r>
                  <a:rPr lang="es-ES">
                    <a:noFill/>
                  </a:rPr>
                  <a:t> </a:t>
                </a:r>
              </a:p>
            </p:txBody>
          </p:sp>
        </mc:Fallback>
      </mc:AlternateContent>
      <p:sp>
        <p:nvSpPr>
          <p:cNvPr id="38" name="37 Triángulo isósceles"/>
          <p:cNvSpPr/>
          <p:nvPr/>
        </p:nvSpPr>
        <p:spPr>
          <a:xfrm>
            <a:off x="5441319" y="3929066"/>
            <a:ext cx="630879" cy="1928826"/>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9" name="38 Rectángulo"/>
          <p:cNvSpPr/>
          <p:nvPr/>
        </p:nvSpPr>
        <p:spPr>
          <a:xfrm>
            <a:off x="6929454" y="4572008"/>
            <a:ext cx="2214546" cy="22859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cxnSp>
        <p:nvCxnSpPr>
          <p:cNvPr id="41" name="40 Conector recto de flecha"/>
          <p:cNvCxnSpPr/>
          <p:nvPr/>
        </p:nvCxnSpPr>
        <p:spPr>
          <a:xfrm rot="5400000" flipH="1" flipV="1">
            <a:off x="643704" y="5499908"/>
            <a:ext cx="1928826" cy="215902"/>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42 CuadroTexto"/>
              <p:cNvSpPr txBox="1"/>
              <p:nvPr/>
            </p:nvSpPr>
            <p:spPr>
              <a:xfrm>
                <a:off x="1714480" y="5214950"/>
                <a:ext cx="928694" cy="369332"/>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s-ES" i="1" dirty="0" smtClean="0">
                          <a:latin typeface="Cambria Math" panose="02040503050406030204" pitchFamily="18" charset="0"/>
                        </a:rPr>
                        <m:t>4.89 </m:t>
                      </m:r>
                      <m:r>
                        <a:rPr lang="es-ES" i="1" dirty="0" smtClean="0">
                          <a:latin typeface="Cambria Math" panose="02040503050406030204" pitchFamily="18" charset="0"/>
                        </a:rPr>
                        <m:t>𝑐𝑚</m:t>
                      </m:r>
                    </m:oMath>
                  </m:oMathPara>
                </a14:m>
                <a:endParaRPr lang="es-ES" dirty="0"/>
              </a:p>
            </p:txBody>
          </p:sp>
        </mc:Choice>
        <mc:Fallback xmlns="">
          <p:sp>
            <p:nvSpPr>
              <p:cNvPr id="43" name="42 CuadroTexto"/>
              <p:cNvSpPr txBox="1">
                <a:spLocks noRot="1" noChangeAspect="1" noMove="1" noResize="1" noEditPoints="1" noAdjustHandles="1" noChangeArrowheads="1" noChangeShapeType="1" noTextEdit="1"/>
              </p:cNvSpPr>
              <p:nvPr/>
            </p:nvSpPr>
            <p:spPr>
              <a:xfrm>
                <a:off x="1714480" y="5214950"/>
                <a:ext cx="928694" cy="369332"/>
              </a:xfrm>
              <a:prstGeom prst="rect">
                <a:avLst/>
              </a:prstGeom>
              <a:blipFill rotWithShape="0">
                <a:blip r:embed="rId12"/>
                <a:stretch>
                  <a:fillRect/>
                </a:stretch>
              </a:blipFill>
              <a:ln>
                <a:solidFill>
                  <a:srgbClr val="FF0000"/>
                </a:solidFill>
              </a:ln>
            </p:spPr>
            <p:txBody>
              <a:bodyPr/>
              <a:lstStyle/>
              <a:p>
                <a:r>
                  <a:rPr lang="es-ES">
                    <a:noFill/>
                  </a:rPr>
                  <a:t> </a:t>
                </a:r>
              </a:p>
            </p:txBody>
          </p:sp>
        </mc:Fallback>
      </mc:AlternateContent>
      <p:sp>
        <p:nvSpPr>
          <p:cNvPr id="40" name="39 Rectángulo"/>
          <p:cNvSpPr/>
          <p:nvPr/>
        </p:nvSpPr>
        <p:spPr>
          <a:xfrm>
            <a:off x="357158" y="142852"/>
            <a:ext cx="7560000" cy="360000"/>
          </a:xfrm>
          <a:prstGeom prst="rect">
            <a:avLst/>
          </a:prstGeom>
          <a:solidFill>
            <a:srgbClr val="85A7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41 Rectángulo"/>
          <p:cNvSpPr/>
          <p:nvPr/>
        </p:nvSpPr>
        <p:spPr>
          <a:xfrm>
            <a:off x="357158" y="142852"/>
            <a:ext cx="3960000" cy="360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43 Abrir llave"/>
          <p:cNvSpPr/>
          <p:nvPr/>
        </p:nvSpPr>
        <p:spPr>
          <a:xfrm rot="16200000">
            <a:off x="4738720" y="-1738380"/>
            <a:ext cx="214314" cy="4691158"/>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45" name="Picture 8" descr="G:\Mirabal 1213\_ 3ºEV\2ºESO\Gif\hipno.gi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832850" y="6546850"/>
            <a:ext cx="311150" cy="311150"/>
          </a:xfrm>
          <a:prstGeom prst="rect">
            <a:avLst/>
          </a:prstGeom>
          <a:noFill/>
        </p:spPr>
      </p:pic>
      <mc:AlternateContent xmlns:mc="http://schemas.openxmlformats.org/markup-compatibility/2006" xmlns:a14="http://schemas.microsoft.com/office/drawing/2010/main">
        <mc:Choice Requires="a14">
          <p:sp>
            <p:nvSpPr>
              <p:cNvPr id="3" name="Rectángulo 2"/>
              <p:cNvSpPr/>
              <p:nvPr/>
            </p:nvSpPr>
            <p:spPr>
              <a:xfrm>
                <a:off x="6982927" y="4711658"/>
                <a:ext cx="1952394" cy="6164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b="0" i="1" dirty="0" smtClean="0">
                              <a:latin typeface="Cambria Math" panose="02040503050406030204" pitchFamily="18" charset="0"/>
                            </a:rPr>
                          </m:ctrlPr>
                        </m:sSubPr>
                        <m:e>
                          <m:r>
                            <a:rPr lang="es-ES" i="1" dirty="0" smtClean="0">
                              <a:latin typeface="Cambria Math" panose="02040503050406030204" pitchFamily="18" charset="0"/>
                            </a:rPr>
                            <m:t>𝐴</m:t>
                          </m:r>
                        </m:e>
                        <m:sub>
                          <m:r>
                            <a:rPr lang="es-ES" b="0" i="1" dirty="0" smtClean="0">
                              <a:latin typeface="Cambria Math" panose="02040503050406030204" pitchFamily="18" charset="0"/>
                            </a:rPr>
                            <m:t>𝑡𝑟𝑎𝑝</m:t>
                          </m:r>
                        </m:sub>
                      </m:sSub>
                      <m:r>
                        <a:rPr lang="es-ES" b="0" i="1" dirty="0" smtClean="0">
                          <a:latin typeface="Cambria Math" panose="02040503050406030204" pitchFamily="18" charset="0"/>
                        </a:rPr>
                        <m:t>=</m:t>
                      </m:r>
                      <m:f>
                        <m:fPr>
                          <m:ctrlPr>
                            <a:rPr lang="es-ES" b="0" i="1" dirty="0" smtClean="0">
                              <a:latin typeface="Cambria Math" panose="02040503050406030204" pitchFamily="18" charset="0"/>
                            </a:rPr>
                          </m:ctrlPr>
                        </m:fPr>
                        <m:num>
                          <m:r>
                            <a:rPr lang="es-ES" b="0" i="1" dirty="0" smtClean="0">
                              <a:latin typeface="Cambria Math" panose="02040503050406030204" pitchFamily="18" charset="0"/>
                            </a:rPr>
                            <m:t>𝐵</m:t>
                          </m:r>
                          <m:r>
                            <a:rPr lang="es-ES" b="0" i="1" dirty="0" smtClean="0">
                              <a:latin typeface="Cambria Math" panose="02040503050406030204" pitchFamily="18" charset="0"/>
                            </a:rPr>
                            <m:t>+</m:t>
                          </m:r>
                          <m:r>
                            <a:rPr lang="es-ES" b="0" i="1" dirty="0" smtClean="0">
                              <a:latin typeface="Cambria Math" panose="02040503050406030204" pitchFamily="18" charset="0"/>
                            </a:rPr>
                            <m:t>𝑏</m:t>
                          </m:r>
                        </m:num>
                        <m:den>
                          <m:r>
                            <a:rPr lang="es-ES" b="0" i="1" dirty="0" smtClean="0">
                              <a:latin typeface="Cambria Math" panose="02040503050406030204" pitchFamily="18" charset="0"/>
                            </a:rPr>
                            <m:t>2</m:t>
                          </m:r>
                        </m:den>
                      </m:f>
                      <m:r>
                        <a:rPr lang="es-ES" b="0" i="1" dirty="0" smtClean="0">
                          <a:latin typeface="Cambria Math" panose="02040503050406030204" pitchFamily="18" charset="0"/>
                        </a:rPr>
                        <m:t>·</m:t>
                      </m:r>
                      <m:r>
                        <a:rPr lang="es-ES" b="0" i="1" dirty="0" smtClean="0">
                          <a:latin typeface="Cambria Math" panose="02040503050406030204" pitchFamily="18" charset="0"/>
                        </a:rPr>
                        <m:t>h</m:t>
                      </m:r>
                    </m:oMath>
                  </m:oMathPara>
                </a14:m>
                <a:endParaRPr lang="es-ES" dirty="0"/>
              </a:p>
            </p:txBody>
          </p:sp>
        </mc:Choice>
        <mc:Fallback xmlns="">
          <p:sp>
            <p:nvSpPr>
              <p:cNvPr id="3" name="Rectángulo 2"/>
              <p:cNvSpPr>
                <a:spLocks noRot="1" noChangeAspect="1" noMove="1" noResize="1" noEditPoints="1" noAdjustHandles="1" noChangeArrowheads="1" noChangeShapeType="1" noTextEdit="1"/>
              </p:cNvSpPr>
              <p:nvPr/>
            </p:nvSpPr>
            <p:spPr>
              <a:xfrm>
                <a:off x="6982927" y="4711658"/>
                <a:ext cx="1952394" cy="616451"/>
              </a:xfrm>
              <a:prstGeom prst="rect">
                <a:avLst/>
              </a:prstGeom>
              <a:blipFill rotWithShape="0">
                <a:blip r:embed="rId1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6" name="Rectángulo 45"/>
              <p:cNvSpPr/>
              <p:nvPr/>
            </p:nvSpPr>
            <p:spPr>
              <a:xfrm>
                <a:off x="6982927" y="5470510"/>
                <a:ext cx="2220864"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b="0" i="1" dirty="0" smtClean="0">
                              <a:latin typeface="Cambria Math" panose="02040503050406030204" pitchFamily="18" charset="0"/>
                            </a:rPr>
                          </m:ctrlPr>
                        </m:sSubPr>
                        <m:e>
                          <m:r>
                            <a:rPr lang="es-ES" i="1" dirty="0" smtClean="0">
                              <a:latin typeface="Cambria Math" panose="02040503050406030204" pitchFamily="18" charset="0"/>
                            </a:rPr>
                            <m:t>𝐴</m:t>
                          </m:r>
                        </m:e>
                        <m:sub>
                          <m:r>
                            <a:rPr lang="es-ES" b="0" i="1" dirty="0" smtClean="0">
                              <a:latin typeface="Cambria Math" panose="02040503050406030204" pitchFamily="18" charset="0"/>
                            </a:rPr>
                            <m:t>𝑡𝑟𝑎𝑝</m:t>
                          </m:r>
                        </m:sub>
                      </m:sSub>
                      <m:r>
                        <a:rPr lang="es-ES" b="0" i="1" dirty="0" smtClean="0">
                          <a:latin typeface="Cambria Math" panose="02040503050406030204" pitchFamily="18" charset="0"/>
                        </a:rPr>
                        <m:t>=</m:t>
                      </m:r>
                      <m:f>
                        <m:fPr>
                          <m:ctrlPr>
                            <a:rPr lang="es-ES" b="0" i="1" dirty="0" smtClean="0">
                              <a:latin typeface="Cambria Math" panose="02040503050406030204" pitchFamily="18" charset="0"/>
                            </a:rPr>
                          </m:ctrlPr>
                        </m:fPr>
                        <m:num>
                          <m:r>
                            <a:rPr lang="es-ES" b="0" i="1" dirty="0" smtClean="0">
                              <a:latin typeface="Cambria Math" panose="02040503050406030204" pitchFamily="18" charset="0"/>
                            </a:rPr>
                            <m:t>6+4</m:t>
                          </m:r>
                        </m:num>
                        <m:den>
                          <m:r>
                            <a:rPr lang="es-ES" b="0" i="1" dirty="0" smtClean="0">
                              <a:latin typeface="Cambria Math" panose="02040503050406030204" pitchFamily="18" charset="0"/>
                            </a:rPr>
                            <m:t>2</m:t>
                          </m:r>
                        </m:den>
                      </m:f>
                      <m:r>
                        <a:rPr lang="es-ES" b="0" i="1" dirty="0" smtClean="0">
                          <a:latin typeface="Cambria Math" panose="02040503050406030204" pitchFamily="18" charset="0"/>
                        </a:rPr>
                        <m:t>·4,89</m:t>
                      </m:r>
                    </m:oMath>
                  </m:oMathPara>
                </a14:m>
                <a:endParaRPr lang="es-ES" dirty="0"/>
              </a:p>
            </p:txBody>
          </p:sp>
        </mc:Choice>
        <mc:Fallback xmlns="">
          <p:sp>
            <p:nvSpPr>
              <p:cNvPr id="46" name="Rectángulo 45"/>
              <p:cNvSpPr>
                <a:spLocks noRot="1" noChangeAspect="1" noMove="1" noResize="1" noEditPoints="1" noAdjustHandles="1" noChangeArrowheads="1" noChangeShapeType="1" noTextEdit="1"/>
              </p:cNvSpPr>
              <p:nvPr/>
            </p:nvSpPr>
            <p:spPr>
              <a:xfrm>
                <a:off x="6982927" y="5470510"/>
                <a:ext cx="2220864" cy="610936"/>
              </a:xfrm>
              <a:prstGeom prst="rect">
                <a:avLst/>
              </a:prstGeom>
              <a:blipFill rotWithShape="0">
                <a:blip r:embed="rId1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7" name="Rectángulo 46"/>
              <p:cNvSpPr/>
              <p:nvPr/>
            </p:nvSpPr>
            <p:spPr>
              <a:xfrm>
                <a:off x="6969252" y="6252615"/>
                <a:ext cx="2118272" cy="39626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b="0" i="1" dirty="0" smtClean="0">
                              <a:latin typeface="Cambria Math" panose="02040503050406030204" pitchFamily="18" charset="0"/>
                            </a:rPr>
                          </m:ctrlPr>
                        </m:sSubPr>
                        <m:e>
                          <m:r>
                            <a:rPr lang="es-ES" i="1" dirty="0" smtClean="0">
                              <a:latin typeface="Cambria Math" panose="02040503050406030204" pitchFamily="18" charset="0"/>
                            </a:rPr>
                            <m:t>𝐴</m:t>
                          </m:r>
                        </m:e>
                        <m:sub>
                          <m:r>
                            <a:rPr lang="es-ES" b="0" i="1" dirty="0" smtClean="0">
                              <a:latin typeface="Cambria Math" panose="02040503050406030204" pitchFamily="18" charset="0"/>
                            </a:rPr>
                            <m:t>𝑡𝑟𝑎𝑝</m:t>
                          </m:r>
                        </m:sub>
                      </m:sSub>
                      <m:r>
                        <a:rPr lang="es-ES" b="0" i="1" dirty="0" smtClean="0">
                          <a:latin typeface="Cambria Math" panose="02040503050406030204" pitchFamily="18" charset="0"/>
                        </a:rPr>
                        <m:t>=24,49 </m:t>
                      </m:r>
                      <m:r>
                        <a:rPr lang="es-ES" b="0" i="1" dirty="0" smtClean="0">
                          <a:latin typeface="Cambria Math" panose="02040503050406030204" pitchFamily="18" charset="0"/>
                        </a:rPr>
                        <m:t>𝑐</m:t>
                      </m:r>
                      <m:sSup>
                        <m:sSupPr>
                          <m:ctrlPr>
                            <a:rPr lang="es-ES" b="0" i="1" dirty="0" smtClean="0">
                              <a:latin typeface="Cambria Math" panose="02040503050406030204" pitchFamily="18" charset="0"/>
                            </a:rPr>
                          </m:ctrlPr>
                        </m:sSupPr>
                        <m:e>
                          <m:r>
                            <a:rPr lang="es-ES" b="0" i="1" dirty="0" smtClean="0">
                              <a:latin typeface="Cambria Math" panose="02040503050406030204" pitchFamily="18" charset="0"/>
                            </a:rPr>
                            <m:t>𝑚</m:t>
                          </m:r>
                        </m:e>
                        <m:sup>
                          <m:r>
                            <a:rPr lang="es-ES" b="0" i="1" dirty="0" smtClean="0">
                              <a:latin typeface="Cambria Math" panose="02040503050406030204" pitchFamily="18" charset="0"/>
                            </a:rPr>
                            <m:t>2</m:t>
                          </m:r>
                        </m:sup>
                      </m:sSup>
                    </m:oMath>
                  </m:oMathPara>
                </a14:m>
                <a:endParaRPr lang="es-ES" dirty="0"/>
              </a:p>
            </p:txBody>
          </p:sp>
        </mc:Choice>
        <mc:Fallback xmlns="">
          <p:sp>
            <p:nvSpPr>
              <p:cNvPr id="47" name="Rectángulo 46"/>
              <p:cNvSpPr>
                <a:spLocks noRot="1" noChangeAspect="1" noMove="1" noResize="1" noEditPoints="1" noAdjustHandles="1" noChangeArrowheads="1" noChangeShapeType="1" noTextEdit="1"/>
              </p:cNvSpPr>
              <p:nvPr/>
            </p:nvSpPr>
            <p:spPr>
              <a:xfrm>
                <a:off x="6969252" y="6252615"/>
                <a:ext cx="2118272" cy="396262"/>
              </a:xfrm>
              <a:prstGeom prst="rect">
                <a:avLst/>
              </a:prstGeom>
              <a:blipFill rotWithShape="0">
                <a:blip r:embed="rId16"/>
                <a:stretch>
                  <a:fillRect b="-6154"/>
                </a:stretch>
              </a:blipFill>
            </p:spPr>
            <p:txBody>
              <a:bodyPr/>
              <a:lstStyle/>
              <a:p>
                <a:r>
                  <a:rPr lang="es-E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ppt_x"/>
                                          </p:val>
                                        </p:tav>
                                        <p:tav tm="100000">
                                          <p:val>
                                            <p:strVal val="#ppt_x"/>
                                          </p:val>
                                        </p:tav>
                                      </p:tavLst>
                                    </p:anim>
                                    <p:anim calcmode="lin" valueType="num">
                                      <p:cBhvr additive="base">
                                        <p:cTn id="1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6" grpId="0"/>
      <p:bldP spid="4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25 Rectángulo"/>
          <p:cNvSpPr/>
          <p:nvPr/>
        </p:nvSpPr>
        <p:spPr>
          <a:xfrm>
            <a:off x="5143504" y="4071942"/>
            <a:ext cx="1586733" cy="26431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
        <p:nvSpPr>
          <p:cNvPr id="13" name="12 Rectángulo"/>
          <p:cNvSpPr/>
          <p:nvPr/>
        </p:nvSpPr>
        <p:spPr>
          <a:xfrm>
            <a:off x="785786" y="1857364"/>
            <a:ext cx="3929090" cy="50006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 name="3 CuadroTexto"/>
          <p:cNvSpPr txBox="1"/>
          <p:nvPr/>
        </p:nvSpPr>
        <p:spPr>
          <a:xfrm>
            <a:off x="642910" y="1000108"/>
            <a:ext cx="6157968" cy="553998"/>
          </a:xfrm>
          <a:prstGeom prst="rect">
            <a:avLst/>
          </a:prstGeom>
          <a:noFill/>
        </p:spPr>
        <p:txBody>
          <a:bodyPr wrap="none" rtlCol="0">
            <a:spAutoFit/>
          </a:bodyPr>
          <a:lstStyle/>
          <a:p>
            <a:r>
              <a:rPr lang="es-ES" sz="3000" dirty="0" smtClean="0"/>
              <a:t>3b. Troncos de pirámides. Ejemplo</a:t>
            </a:r>
            <a:endParaRPr lang="es-ES" sz="3000" dirty="0"/>
          </a:p>
        </p:txBody>
      </p:sp>
      <p:sp>
        <p:nvSpPr>
          <p:cNvPr id="6" name="5 CuadroTexto"/>
          <p:cNvSpPr txBox="1"/>
          <p:nvPr/>
        </p:nvSpPr>
        <p:spPr>
          <a:xfrm>
            <a:off x="500034" y="1428736"/>
            <a:ext cx="8143932" cy="430887"/>
          </a:xfrm>
          <a:prstGeom prst="rect">
            <a:avLst/>
          </a:prstGeom>
          <a:noFill/>
        </p:spPr>
        <p:txBody>
          <a:bodyPr wrap="square" rtlCol="0">
            <a:spAutoFit/>
          </a:bodyPr>
          <a:lstStyle/>
          <a:p>
            <a:pPr algn="just"/>
            <a:r>
              <a:rPr lang="es-ES" sz="2200" dirty="0" smtClean="0"/>
              <a:t>Hallar </a:t>
            </a:r>
            <a:r>
              <a:rPr lang="es-ES" sz="2200" b="1" u="sng" dirty="0" smtClean="0"/>
              <a:t>área</a:t>
            </a:r>
            <a:r>
              <a:rPr lang="es-ES" sz="2200" dirty="0" smtClean="0"/>
              <a:t> y volumen del siguiente tronco de pirámide</a:t>
            </a:r>
          </a:p>
        </p:txBody>
      </p:sp>
      <p:pic>
        <p:nvPicPr>
          <p:cNvPr id="114694" name="Picture 6" descr="http://juan.aguarondeblas.es/tron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786" y="3857628"/>
            <a:ext cx="3810000" cy="2857500"/>
          </a:xfrm>
          <a:prstGeom prst="rect">
            <a:avLst/>
          </a:prstGeom>
          <a:noFill/>
          <a:ln>
            <a:noFill/>
          </a:ln>
        </p:spPr>
      </p:pic>
      <p:pic>
        <p:nvPicPr>
          <p:cNvPr id="114696" name="Picture 8" descr="http://mmpchile.c5.cl/pag/productos/geo/imagenes/piratruncada.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6342" y="0"/>
            <a:ext cx="1667658" cy="2171030"/>
          </a:xfrm>
          <a:prstGeom prst="rect">
            <a:avLst/>
          </a:prstGeom>
          <a:noFill/>
        </p:spPr>
      </p:pic>
      <p:sp>
        <p:nvSpPr>
          <p:cNvPr id="7" name="6 CuadroTexto"/>
          <p:cNvSpPr txBox="1"/>
          <p:nvPr/>
        </p:nvSpPr>
        <p:spPr>
          <a:xfrm>
            <a:off x="5072066" y="2106690"/>
            <a:ext cx="4071934" cy="1785104"/>
          </a:xfrm>
          <a:prstGeom prst="rect">
            <a:avLst/>
          </a:prstGeom>
          <a:solidFill>
            <a:schemeClr val="bg1"/>
          </a:solidFill>
        </p:spPr>
        <p:txBody>
          <a:bodyPr wrap="square" rtlCol="0">
            <a:spAutoFit/>
          </a:bodyPr>
          <a:lstStyle/>
          <a:p>
            <a:pPr marL="457200" indent="-457200" algn="just">
              <a:buAutoNum type="arabicPeriod"/>
            </a:pPr>
            <a:r>
              <a:rPr lang="es-ES" sz="2200" dirty="0" smtClean="0"/>
              <a:t>Observamos el desarrollo</a:t>
            </a:r>
          </a:p>
          <a:p>
            <a:pPr marL="457200" indent="-457200" algn="just">
              <a:buAutoNum type="arabicPeriod"/>
            </a:pPr>
            <a:r>
              <a:rPr lang="es-ES" sz="2200" dirty="0" smtClean="0"/>
              <a:t>Sacamos un trapecio fuera</a:t>
            </a:r>
          </a:p>
          <a:p>
            <a:pPr marL="457200" indent="-457200" algn="just">
              <a:buAutoNum type="arabicPeriod"/>
            </a:pPr>
            <a:r>
              <a:rPr lang="es-ES" sz="2200" dirty="0" smtClean="0"/>
              <a:t>Pitágoras</a:t>
            </a:r>
          </a:p>
          <a:p>
            <a:pPr marL="457200" indent="-457200" algn="just">
              <a:buAutoNum type="arabicPeriod"/>
            </a:pPr>
            <a:r>
              <a:rPr lang="es-ES" sz="2200" dirty="0" smtClean="0"/>
              <a:t>Área 1 trapecio</a:t>
            </a:r>
          </a:p>
          <a:p>
            <a:pPr marL="457200" indent="-457200" algn="just">
              <a:buAutoNum type="arabicPeriod"/>
            </a:pPr>
            <a:r>
              <a:rPr lang="es-ES" sz="2200" dirty="0" smtClean="0"/>
              <a:t>Área lateral</a:t>
            </a:r>
          </a:p>
        </p:txBody>
      </p:sp>
      <p:grpSp>
        <p:nvGrpSpPr>
          <p:cNvPr id="2" name="27 Grupo"/>
          <p:cNvGrpSpPr/>
          <p:nvPr/>
        </p:nvGrpSpPr>
        <p:grpSpPr>
          <a:xfrm>
            <a:off x="7557267" y="2857496"/>
            <a:ext cx="1586733" cy="1566466"/>
            <a:chOff x="4929190" y="3143248"/>
            <a:chExt cx="3929090" cy="3878905"/>
          </a:xfrm>
        </p:grpSpPr>
        <p:sp>
          <p:nvSpPr>
            <p:cNvPr id="11" name="10 Rectángulo"/>
            <p:cNvSpPr/>
            <p:nvPr/>
          </p:nvSpPr>
          <p:spPr>
            <a:xfrm>
              <a:off x="4929190" y="3143248"/>
              <a:ext cx="3929090" cy="37147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
          <p:nvSpPr>
            <p:cNvPr id="8" name="7 Trapecio"/>
            <p:cNvSpPr/>
            <p:nvPr/>
          </p:nvSpPr>
          <p:spPr>
            <a:xfrm>
              <a:off x="5429256" y="3929066"/>
              <a:ext cx="3000396" cy="1928826"/>
            </a:xfrm>
            <a:prstGeom prst="trapezoid">
              <a:avLst>
                <a:gd name="adj" fmla="val 32388"/>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cxnSp>
          <p:nvCxnSpPr>
            <p:cNvPr id="10" name="9 Conector recto de flecha"/>
            <p:cNvCxnSpPr/>
            <p:nvPr/>
          </p:nvCxnSpPr>
          <p:spPr>
            <a:xfrm>
              <a:off x="6072198" y="3786190"/>
              <a:ext cx="1714512"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a:off x="5429256" y="6356370"/>
              <a:ext cx="3000396"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5" name="14 CuadroTexto"/>
            <p:cNvSpPr txBox="1"/>
            <p:nvPr/>
          </p:nvSpPr>
          <p:spPr>
            <a:xfrm>
              <a:off x="6572264" y="3357562"/>
              <a:ext cx="1005046" cy="533485"/>
            </a:xfrm>
            <a:prstGeom prst="rect">
              <a:avLst/>
            </a:prstGeom>
            <a:noFill/>
          </p:spPr>
          <p:txBody>
            <a:bodyPr wrap="none" rtlCol="0">
              <a:spAutoFit/>
            </a:bodyPr>
            <a:lstStyle/>
            <a:p>
              <a:r>
                <a:rPr lang="es-ES" sz="800" dirty="0" smtClean="0"/>
                <a:t>4 cm</a:t>
              </a:r>
              <a:endParaRPr lang="es-ES" sz="800" dirty="0"/>
            </a:p>
          </p:txBody>
        </p:sp>
        <p:sp>
          <p:nvSpPr>
            <p:cNvPr id="16" name="15 CuadroTexto"/>
            <p:cNvSpPr txBox="1"/>
            <p:nvPr/>
          </p:nvSpPr>
          <p:spPr>
            <a:xfrm>
              <a:off x="6429389" y="6488668"/>
              <a:ext cx="1005046" cy="533485"/>
            </a:xfrm>
            <a:prstGeom prst="rect">
              <a:avLst/>
            </a:prstGeom>
            <a:noFill/>
          </p:spPr>
          <p:txBody>
            <a:bodyPr wrap="none" rtlCol="0">
              <a:spAutoFit/>
            </a:bodyPr>
            <a:lstStyle/>
            <a:p>
              <a:r>
                <a:rPr lang="es-ES" sz="800" dirty="0" smtClean="0"/>
                <a:t>6 cm</a:t>
              </a:r>
              <a:endParaRPr lang="es-ES" sz="800" dirty="0"/>
            </a:p>
          </p:txBody>
        </p:sp>
        <p:cxnSp>
          <p:nvCxnSpPr>
            <p:cNvPr id="18" name="17 Conector recto de flecha"/>
            <p:cNvCxnSpPr/>
            <p:nvPr/>
          </p:nvCxnSpPr>
          <p:spPr>
            <a:xfrm rot="5400000">
              <a:off x="4714876" y="4572008"/>
              <a:ext cx="1857388" cy="571504"/>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1" name="20 CuadroTexto"/>
            <p:cNvSpPr txBox="1"/>
            <p:nvPr/>
          </p:nvSpPr>
          <p:spPr>
            <a:xfrm>
              <a:off x="5072065" y="4214817"/>
              <a:ext cx="1005046" cy="533485"/>
            </a:xfrm>
            <a:prstGeom prst="rect">
              <a:avLst/>
            </a:prstGeom>
            <a:noFill/>
          </p:spPr>
          <p:txBody>
            <a:bodyPr wrap="none" rtlCol="0">
              <a:spAutoFit/>
            </a:bodyPr>
            <a:lstStyle/>
            <a:p>
              <a:r>
                <a:rPr lang="es-ES" sz="800" dirty="0" smtClean="0"/>
                <a:t>5 cm</a:t>
              </a:r>
              <a:endParaRPr lang="es-ES" sz="800" dirty="0"/>
            </a:p>
          </p:txBody>
        </p:sp>
        <p:sp>
          <p:nvSpPr>
            <p:cNvPr id="17" name="16 Triángulo isósceles"/>
            <p:cNvSpPr/>
            <p:nvPr/>
          </p:nvSpPr>
          <p:spPr>
            <a:xfrm>
              <a:off x="5441319" y="3929066"/>
              <a:ext cx="630879" cy="1928826"/>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cxnSp>
          <p:nvCxnSpPr>
            <p:cNvPr id="19" name="18 Conector recto de flecha"/>
            <p:cNvCxnSpPr/>
            <p:nvPr/>
          </p:nvCxnSpPr>
          <p:spPr>
            <a:xfrm>
              <a:off x="5429256" y="6000768"/>
              <a:ext cx="642942"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0" name="19 Triángulo isósceles"/>
            <p:cNvSpPr/>
            <p:nvPr/>
          </p:nvSpPr>
          <p:spPr>
            <a:xfrm flipH="1">
              <a:off x="7786710" y="3929066"/>
              <a:ext cx="642942" cy="1928826"/>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3" name="22 CuadroTexto"/>
            <p:cNvSpPr txBox="1"/>
            <p:nvPr/>
          </p:nvSpPr>
          <p:spPr>
            <a:xfrm>
              <a:off x="5429256" y="6000767"/>
              <a:ext cx="1005046" cy="533485"/>
            </a:xfrm>
            <a:prstGeom prst="rect">
              <a:avLst/>
            </a:prstGeom>
            <a:noFill/>
          </p:spPr>
          <p:txBody>
            <a:bodyPr wrap="none" rtlCol="0">
              <a:spAutoFit/>
            </a:bodyPr>
            <a:lstStyle/>
            <a:p>
              <a:r>
                <a:rPr lang="es-ES" sz="800" dirty="0" smtClean="0"/>
                <a:t>1 cm</a:t>
              </a:r>
              <a:endParaRPr lang="es-ES" sz="800" dirty="0"/>
            </a:p>
          </p:txBody>
        </p:sp>
        <p:cxnSp>
          <p:nvCxnSpPr>
            <p:cNvPr id="24" name="23 Conector recto de flecha"/>
            <p:cNvCxnSpPr/>
            <p:nvPr/>
          </p:nvCxnSpPr>
          <p:spPr>
            <a:xfrm rot="5400000" flipH="1" flipV="1">
              <a:off x="5250661" y="4893479"/>
              <a:ext cx="1928826"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7" name="26 CuadroTexto"/>
            <p:cNvSpPr txBox="1"/>
            <p:nvPr/>
          </p:nvSpPr>
          <p:spPr>
            <a:xfrm>
              <a:off x="6286512" y="4714884"/>
              <a:ext cx="711312" cy="533485"/>
            </a:xfrm>
            <a:prstGeom prst="rect">
              <a:avLst/>
            </a:prstGeom>
            <a:noFill/>
          </p:spPr>
          <p:txBody>
            <a:bodyPr wrap="none" rtlCol="0">
              <a:spAutoFit/>
            </a:bodyPr>
            <a:lstStyle/>
            <a:p>
              <a:r>
                <a:rPr lang="es-ES" sz="800" dirty="0" smtClean="0"/>
                <a:t>h?</a:t>
              </a:r>
              <a:endParaRPr lang="es-ES" sz="800" dirty="0"/>
            </a:p>
          </p:txBody>
        </p:sp>
      </p:grpSp>
      <p:cxnSp>
        <p:nvCxnSpPr>
          <p:cNvPr id="32" name="31 Conector recto de flecha"/>
          <p:cNvCxnSpPr/>
          <p:nvPr/>
        </p:nvCxnSpPr>
        <p:spPr>
          <a:xfrm rot="5400000">
            <a:off x="4714876" y="4845618"/>
            <a:ext cx="1857388" cy="571504"/>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32 CuadroTexto"/>
              <p:cNvSpPr txBox="1"/>
              <p:nvPr/>
            </p:nvSpPr>
            <p:spPr>
              <a:xfrm>
                <a:off x="5072066" y="4488428"/>
                <a:ext cx="73686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i="1" dirty="0" smtClean="0">
                          <a:latin typeface="Cambria Math" panose="02040503050406030204" pitchFamily="18" charset="0"/>
                        </a:rPr>
                        <m:t>5 </m:t>
                      </m:r>
                      <m:r>
                        <a:rPr lang="es-ES" i="1" dirty="0" smtClean="0">
                          <a:latin typeface="Cambria Math" panose="02040503050406030204" pitchFamily="18" charset="0"/>
                        </a:rPr>
                        <m:t>𝑐𝑚</m:t>
                      </m:r>
                    </m:oMath>
                  </m:oMathPara>
                </a14:m>
                <a:endParaRPr lang="es-ES" dirty="0"/>
              </a:p>
            </p:txBody>
          </p:sp>
        </mc:Choice>
        <mc:Fallback xmlns="">
          <p:sp>
            <p:nvSpPr>
              <p:cNvPr id="33" name="32 CuadroTexto"/>
              <p:cNvSpPr txBox="1">
                <a:spLocks noRot="1" noChangeAspect="1" noMove="1" noResize="1" noEditPoints="1" noAdjustHandles="1" noChangeArrowheads="1" noChangeShapeType="1" noTextEdit="1"/>
              </p:cNvSpPr>
              <p:nvPr/>
            </p:nvSpPr>
            <p:spPr>
              <a:xfrm>
                <a:off x="5072066" y="4488428"/>
                <a:ext cx="736868" cy="369332"/>
              </a:xfrm>
              <a:prstGeom prst="rect">
                <a:avLst/>
              </a:prstGeom>
              <a:blipFill rotWithShape="0">
                <a:blip r:embed="rId4"/>
                <a:stretch>
                  <a:fillRect/>
                </a:stretch>
              </a:blipFill>
            </p:spPr>
            <p:txBody>
              <a:bodyPr/>
              <a:lstStyle/>
              <a:p>
                <a:r>
                  <a:rPr lang="es-ES">
                    <a:noFill/>
                  </a:rPr>
                  <a:t> </a:t>
                </a:r>
              </a:p>
            </p:txBody>
          </p:sp>
        </mc:Fallback>
      </mc:AlternateContent>
      <p:cxnSp>
        <p:nvCxnSpPr>
          <p:cNvPr id="34" name="33 Conector recto de flecha"/>
          <p:cNvCxnSpPr/>
          <p:nvPr/>
        </p:nvCxnSpPr>
        <p:spPr>
          <a:xfrm>
            <a:off x="5429256" y="6274378"/>
            <a:ext cx="642942"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34 CuadroTexto"/>
              <p:cNvSpPr txBox="1"/>
              <p:nvPr/>
            </p:nvSpPr>
            <p:spPr>
              <a:xfrm>
                <a:off x="5429256" y="6274378"/>
                <a:ext cx="73686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i="1" dirty="0" smtClean="0">
                          <a:latin typeface="Cambria Math" panose="02040503050406030204" pitchFamily="18" charset="0"/>
                        </a:rPr>
                        <m:t>1 </m:t>
                      </m:r>
                      <m:r>
                        <a:rPr lang="es-ES" i="1" dirty="0" smtClean="0">
                          <a:latin typeface="Cambria Math" panose="02040503050406030204" pitchFamily="18" charset="0"/>
                        </a:rPr>
                        <m:t>𝑐𝑚</m:t>
                      </m:r>
                    </m:oMath>
                  </m:oMathPara>
                </a14:m>
                <a:endParaRPr lang="es-ES" dirty="0"/>
              </a:p>
            </p:txBody>
          </p:sp>
        </mc:Choice>
        <mc:Fallback xmlns="">
          <p:sp>
            <p:nvSpPr>
              <p:cNvPr id="35" name="34 CuadroTexto"/>
              <p:cNvSpPr txBox="1">
                <a:spLocks noRot="1" noChangeAspect="1" noMove="1" noResize="1" noEditPoints="1" noAdjustHandles="1" noChangeArrowheads="1" noChangeShapeType="1" noTextEdit="1"/>
              </p:cNvSpPr>
              <p:nvPr/>
            </p:nvSpPr>
            <p:spPr>
              <a:xfrm>
                <a:off x="5429256" y="6274378"/>
                <a:ext cx="736868" cy="369332"/>
              </a:xfrm>
              <a:prstGeom prst="rect">
                <a:avLst/>
              </a:prstGeom>
              <a:blipFill rotWithShape="0">
                <a:blip r:embed="rId5"/>
                <a:stretch>
                  <a:fillRect/>
                </a:stretch>
              </a:blipFill>
            </p:spPr>
            <p:txBody>
              <a:bodyPr/>
              <a:lstStyle/>
              <a:p>
                <a:r>
                  <a:rPr lang="es-ES">
                    <a:noFill/>
                  </a:rPr>
                  <a:t> </a:t>
                </a:r>
              </a:p>
            </p:txBody>
          </p:sp>
        </mc:Fallback>
      </mc:AlternateContent>
      <p:cxnSp>
        <p:nvCxnSpPr>
          <p:cNvPr id="36" name="35 Conector recto de flecha"/>
          <p:cNvCxnSpPr/>
          <p:nvPr/>
        </p:nvCxnSpPr>
        <p:spPr>
          <a:xfrm rot="5400000" flipH="1" flipV="1">
            <a:off x="5250661" y="5167089"/>
            <a:ext cx="1928826"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36 CuadroTexto"/>
              <p:cNvSpPr txBox="1"/>
              <p:nvPr/>
            </p:nvSpPr>
            <p:spPr>
              <a:xfrm>
                <a:off x="6286512" y="4988494"/>
                <a:ext cx="48359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i="1" dirty="0" smtClean="0">
                          <a:latin typeface="Cambria Math" panose="02040503050406030204" pitchFamily="18" charset="0"/>
                        </a:rPr>
                        <m:t>h</m:t>
                      </m:r>
                      <m:r>
                        <a:rPr lang="es-ES" i="1" dirty="0" smtClean="0">
                          <a:latin typeface="Cambria Math" panose="02040503050406030204" pitchFamily="18" charset="0"/>
                        </a:rPr>
                        <m:t>?</m:t>
                      </m:r>
                    </m:oMath>
                  </m:oMathPara>
                </a14:m>
                <a:endParaRPr lang="es-ES" dirty="0"/>
              </a:p>
            </p:txBody>
          </p:sp>
        </mc:Choice>
        <mc:Fallback xmlns="">
          <p:sp>
            <p:nvSpPr>
              <p:cNvPr id="37" name="36 CuadroTexto"/>
              <p:cNvSpPr txBox="1">
                <a:spLocks noRot="1" noChangeAspect="1" noMove="1" noResize="1" noEditPoints="1" noAdjustHandles="1" noChangeArrowheads="1" noChangeShapeType="1" noTextEdit="1"/>
              </p:cNvSpPr>
              <p:nvPr/>
            </p:nvSpPr>
            <p:spPr>
              <a:xfrm>
                <a:off x="6286512" y="4988494"/>
                <a:ext cx="483594" cy="369332"/>
              </a:xfrm>
              <a:prstGeom prst="rect">
                <a:avLst/>
              </a:prstGeom>
              <a:blipFill rotWithShape="0">
                <a:blip r:embed="rId6"/>
                <a:stretch>
                  <a:fillRect/>
                </a:stretch>
              </a:blipFill>
            </p:spPr>
            <p:txBody>
              <a:bodyPr/>
              <a:lstStyle/>
              <a:p>
                <a:r>
                  <a:rPr lang="es-ES">
                    <a:noFill/>
                  </a:rPr>
                  <a:t> </a:t>
                </a:r>
              </a:p>
            </p:txBody>
          </p:sp>
        </mc:Fallback>
      </mc:AlternateContent>
      <p:sp>
        <p:nvSpPr>
          <p:cNvPr id="38" name="37 Triángulo isósceles"/>
          <p:cNvSpPr/>
          <p:nvPr/>
        </p:nvSpPr>
        <p:spPr>
          <a:xfrm>
            <a:off x="5441319" y="4202676"/>
            <a:ext cx="630879" cy="1928826"/>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9" name="38 Rectángulo"/>
          <p:cNvSpPr/>
          <p:nvPr/>
        </p:nvSpPr>
        <p:spPr>
          <a:xfrm>
            <a:off x="6929454" y="4572008"/>
            <a:ext cx="2214546" cy="22859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cxnSp>
        <p:nvCxnSpPr>
          <p:cNvPr id="42" name="41 Conector recto de flecha"/>
          <p:cNvCxnSpPr/>
          <p:nvPr/>
        </p:nvCxnSpPr>
        <p:spPr>
          <a:xfrm rot="5400000" flipH="1" flipV="1">
            <a:off x="643704" y="5499908"/>
            <a:ext cx="1928826" cy="215902"/>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42 CuadroTexto"/>
              <p:cNvSpPr txBox="1"/>
              <p:nvPr/>
            </p:nvSpPr>
            <p:spPr>
              <a:xfrm>
                <a:off x="1714480" y="5214950"/>
                <a:ext cx="928694" cy="369332"/>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s-ES" i="1" dirty="0" smtClean="0">
                          <a:latin typeface="Cambria Math" panose="02040503050406030204" pitchFamily="18" charset="0"/>
                        </a:rPr>
                        <m:t>4.89 </m:t>
                      </m:r>
                      <m:r>
                        <a:rPr lang="es-ES" i="1" dirty="0" smtClean="0">
                          <a:latin typeface="Cambria Math" panose="02040503050406030204" pitchFamily="18" charset="0"/>
                        </a:rPr>
                        <m:t>𝑐𝑚</m:t>
                      </m:r>
                    </m:oMath>
                  </m:oMathPara>
                </a14:m>
                <a:endParaRPr lang="es-ES" dirty="0"/>
              </a:p>
            </p:txBody>
          </p:sp>
        </mc:Choice>
        <mc:Fallback xmlns="">
          <p:sp>
            <p:nvSpPr>
              <p:cNvPr id="43" name="42 CuadroTexto"/>
              <p:cNvSpPr txBox="1">
                <a:spLocks noRot="1" noChangeAspect="1" noMove="1" noResize="1" noEditPoints="1" noAdjustHandles="1" noChangeArrowheads="1" noChangeShapeType="1" noTextEdit="1"/>
              </p:cNvSpPr>
              <p:nvPr/>
            </p:nvSpPr>
            <p:spPr>
              <a:xfrm>
                <a:off x="1714480" y="5214950"/>
                <a:ext cx="928694" cy="369332"/>
              </a:xfrm>
              <a:prstGeom prst="rect">
                <a:avLst/>
              </a:prstGeom>
              <a:blipFill rotWithShape="0">
                <a:blip r:embed="rId7"/>
                <a:stretch>
                  <a:fillRect/>
                </a:stretch>
              </a:blipFill>
              <a:ln>
                <a:solidFill>
                  <a:srgbClr val="FF0000"/>
                </a:solidFill>
              </a:ln>
            </p:spPr>
            <p:txBody>
              <a:bodyPr/>
              <a:lstStyle/>
              <a:p>
                <a:r>
                  <a:rPr lang="es-ES">
                    <a:noFill/>
                  </a:rPr>
                  <a:t> </a:t>
                </a:r>
              </a:p>
            </p:txBody>
          </p:sp>
        </mc:Fallback>
      </mc:AlternateContent>
      <p:sp>
        <p:nvSpPr>
          <p:cNvPr id="44" name="43 Rectángulo"/>
          <p:cNvSpPr/>
          <p:nvPr/>
        </p:nvSpPr>
        <p:spPr>
          <a:xfrm>
            <a:off x="357158" y="142852"/>
            <a:ext cx="7560000" cy="360000"/>
          </a:xfrm>
          <a:prstGeom prst="rect">
            <a:avLst/>
          </a:prstGeom>
          <a:solidFill>
            <a:srgbClr val="85A7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44 Rectángulo"/>
          <p:cNvSpPr/>
          <p:nvPr/>
        </p:nvSpPr>
        <p:spPr>
          <a:xfrm>
            <a:off x="357158" y="142852"/>
            <a:ext cx="4320000" cy="360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45 Abrir llave"/>
          <p:cNvSpPr/>
          <p:nvPr/>
        </p:nvSpPr>
        <p:spPr>
          <a:xfrm rot="16200000">
            <a:off x="4738720" y="-1738380"/>
            <a:ext cx="214314" cy="4691158"/>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40" name="Picture 8" descr="G:\Mirabal 1213\_ 3ºEV\2ºESO\Gif\hipno.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5396" y="6429396"/>
            <a:ext cx="428604" cy="428604"/>
          </a:xfrm>
          <a:prstGeom prst="rect">
            <a:avLst/>
          </a:prstGeom>
          <a:noFill/>
        </p:spPr>
      </p:pic>
      <mc:AlternateContent xmlns:mc="http://schemas.openxmlformats.org/markup-compatibility/2006" xmlns:a14="http://schemas.microsoft.com/office/drawing/2010/main">
        <mc:Choice Requires="a14">
          <p:sp>
            <p:nvSpPr>
              <p:cNvPr id="3" name="Rectángulo 2"/>
              <p:cNvSpPr/>
              <p:nvPr/>
            </p:nvSpPr>
            <p:spPr>
              <a:xfrm>
                <a:off x="6994127" y="4793920"/>
                <a:ext cx="2118272" cy="39626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b="0" i="1" dirty="0" smtClean="0">
                              <a:latin typeface="Cambria Math" panose="02040503050406030204" pitchFamily="18" charset="0"/>
                            </a:rPr>
                          </m:ctrlPr>
                        </m:sSubPr>
                        <m:e>
                          <m:r>
                            <a:rPr lang="es-ES" i="1" dirty="0" smtClean="0">
                              <a:latin typeface="Cambria Math" panose="02040503050406030204" pitchFamily="18" charset="0"/>
                            </a:rPr>
                            <m:t>𝐴</m:t>
                          </m:r>
                        </m:e>
                        <m:sub>
                          <m:r>
                            <a:rPr lang="es-ES" b="0" i="1" dirty="0" smtClean="0">
                              <a:latin typeface="Cambria Math" panose="02040503050406030204" pitchFamily="18" charset="0"/>
                            </a:rPr>
                            <m:t>𝑡𝑟𝑎𝑝</m:t>
                          </m:r>
                        </m:sub>
                      </m:sSub>
                      <m:r>
                        <a:rPr lang="es-ES" b="0" i="1" dirty="0" smtClean="0">
                          <a:latin typeface="Cambria Math" panose="02040503050406030204" pitchFamily="18" charset="0"/>
                        </a:rPr>
                        <m:t>=24,49 </m:t>
                      </m:r>
                      <m:r>
                        <a:rPr lang="es-ES" b="0" i="1" dirty="0" smtClean="0">
                          <a:latin typeface="Cambria Math" panose="02040503050406030204" pitchFamily="18" charset="0"/>
                        </a:rPr>
                        <m:t>𝑐</m:t>
                      </m:r>
                      <m:sSup>
                        <m:sSupPr>
                          <m:ctrlPr>
                            <a:rPr lang="es-ES" b="0" i="1" dirty="0" smtClean="0">
                              <a:latin typeface="Cambria Math" panose="02040503050406030204" pitchFamily="18" charset="0"/>
                            </a:rPr>
                          </m:ctrlPr>
                        </m:sSupPr>
                        <m:e>
                          <m:r>
                            <a:rPr lang="es-ES" b="0" i="1" dirty="0" smtClean="0">
                              <a:latin typeface="Cambria Math" panose="02040503050406030204" pitchFamily="18" charset="0"/>
                            </a:rPr>
                            <m:t>𝑚</m:t>
                          </m:r>
                        </m:e>
                        <m:sup>
                          <m:r>
                            <a:rPr lang="es-ES" b="0" i="1" dirty="0" smtClean="0">
                              <a:latin typeface="Cambria Math" panose="02040503050406030204" pitchFamily="18" charset="0"/>
                            </a:rPr>
                            <m:t>2</m:t>
                          </m:r>
                        </m:sup>
                      </m:sSup>
                    </m:oMath>
                  </m:oMathPara>
                </a14:m>
                <a:endParaRPr lang="es-ES" dirty="0"/>
              </a:p>
            </p:txBody>
          </p:sp>
        </mc:Choice>
        <mc:Fallback xmlns="">
          <p:sp>
            <p:nvSpPr>
              <p:cNvPr id="3" name="Rectángulo 2"/>
              <p:cNvSpPr>
                <a:spLocks noRot="1" noChangeAspect="1" noMove="1" noResize="1" noEditPoints="1" noAdjustHandles="1" noChangeArrowheads="1" noChangeShapeType="1" noTextEdit="1"/>
              </p:cNvSpPr>
              <p:nvPr/>
            </p:nvSpPr>
            <p:spPr>
              <a:xfrm>
                <a:off x="6994127" y="4793920"/>
                <a:ext cx="2118272" cy="396262"/>
              </a:xfrm>
              <a:prstGeom prst="rect">
                <a:avLst/>
              </a:prstGeom>
              <a:blipFill rotWithShape="0">
                <a:blip r:embed="rId9"/>
                <a:stretch>
                  <a:fillRect b="-6154"/>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7" name="Rectángulo 46"/>
              <p:cNvSpPr/>
              <p:nvPr/>
            </p:nvSpPr>
            <p:spPr>
              <a:xfrm>
                <a:off x="7004446" y="5335163"/>
                <a:ext cx="1782860" cy="3907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b="0" i="1" dirty="0" smtClean="0">
                              <a:latin typeface="Cambria Math" panose="02040503050406030204" pitchFamily="18" charset="0"/>
                            </a:rPr>
                          </m:ctrlPr>
                        </m:sSubPr>
                        <m:e>
                          <m:r>
                            <a:rPr lang="es-ES" b="0" i="1" dirty="0" smtClean="0">
                              <a:latin typeface="Cambria Math" panose="02040503050406030204" pitchFamily="18" charset="0"/>
                            </a:rPr>
                            <m:t>𝐴</m:t>
                          </m:r>
                        </m:e>
                        <m:sub>
                          <m:r>
                            <a:rPr lang="es-ES" b="0" i="1" dirty="0" smtClean="0">
                              <a:latin typeface="Cambria Math" panose="02040503050406030204" pitchFamily="18" charset="0"/>
                            </a:rPr>
                            <m:t>𝑙𝑎𝑡</m:t>
                          </m:r>
                        </m:sub>
                      </m:sSub>
                      <m:r>
                        <a:rPr lang="es-ES" b="0" i="1" dirty="0" smtClean="0">
                          <a:latin typeface="Cambria Math" panose="02040503050406030204" pitchFamily="18" charset="0"/>
                        </a:rPr>
                        <m:t>=4·</m:t>
                      </m:r>
                      <m:sSub>
                        <m:sSubPr>
                          <m:ctrlPr>
                            <a:rPr lang="es-ES" b="0" i="1" dirty="0" smtClean="0">
                              <a:latin typeface="Cambria Math" panose="02040503050406030204" pitchFamily="18" charset="0"/>
                            </a:rPr>
                          </m:ctrlPr>
                        </m:sSubPr>
                        <m:e>
                          <m:r>
                            <a:rPr lang="es-ES" b="0" i="1" dirty="0" smtClean="0">
                              <a:latin typeface="Cambria Math" panose="02040503050406030204" pitchFamily="18" charset="0"/>
                            </a:rPr>
                            <m:t>𝐴</m:t>
                          </m:r>
                        </m:e>
                        <m:sub>
                          <m:r>
                            <a:rPr lang="es-ES" b="0" i="1" dirty="0" smtClean="0">
                              <a:latin typeface="Cambria Math" panose="02040503050406030204" pitchFamily="18" charset="0"/>
                            </a:rPr>
                            <m:t>𝑡𝑟𝑎𝑝</m:t>
                          </m:r>
                        </m:sub>
                      </m:sSub>
                    </m:oMath>
                  </m:oMathPara>
                </a14:m>
                <a:endParaRPr lang="es-ES" dirty="0"/>
              </a:p>
            </p:txBody>
          </p:sp>
        </mc:Choice>
        <mc:Fallback xmlns="">
          <p:sp>
            <p:nvSpPr>
              <p:cNvPr id="47" name="Rectángulo 46"/>
              <p:cNvSpPr>
                <a:spLocks noRot="1" noChangeAspect="1" noMove="1" noResize="1" noEditPoints="1" noAdjustHandles="1" noChangeArrowheads="1" noChangeShapeType="1" noTextEdit="1"/>
              </p:cNvSpPr>
              <p:nvPr/>
            </p:nvSpPr>
            <p:spPr>
              <a:xfrm>
                <a:off x="7004446" y="5335163"/>
                <a:ext cx="1782860" cy="390748"/>
              </a:xfrm>
              <a:prstGeom prst="rect">
                <a:avLst/>
              </a:prstGeom>
              <a:blipFill rotWithShape="0">
                <a:blip r:embed="rId10"/>
                <a:stretch>
                  <a:fillRect b="-625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8" name="Rectángulo 47"/>
              <p:cNvSpPr/>
              <p:nvPr/>
            </p:nvSpPr>
            <p:spPr>
              <a:xfrm>
                <a:off x="6991733" y="5847369"/>
                <a:ext cx="19331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b="0" i="1" dirty="0" smtClean="0">
                              <a:latin typeface="Cambria Math" panose="02040503050406030204" pitchFamily="18" charset="0"/>
                            </a:rPr>
                          </m:ctrlPr>
                        </m:sSubPr>
                        <m:e>
                          <m:r>
                            <a:rPr lang="es-ES" b="0" i="1" dirty="0" smtClean="0">
                              <a:latin typeface="Cambria Math" panose="02040503050406030204" pitchFamily="18" charset="0"/>
                            </a:rPr>
                            <m:t>𝐴</m:t>
                          </m:r>
                        </m:e>
                        <m:sub>
                          <m:r>
                            <a:rPr lang="es-ES" b="0" i="1" dirty="0" smtClean="0">
                              <a:latin typeface="Cambria Math" panose="02040503050406030204" pitchFamily="18" charset="0"/>
                            </a:rPr>
                            <m:t>𝑙𝑎𝑡</m:t>
                          </m:r>
                        </m:sub>
                      </m:sSub>
                      <m:r>
                        <a:rPr lang="es-ES" b="0" i="1" dirty="0" smtClean="0">
                          <a:latin typeface="Cambria Math" panose="02040503050406030204" pitchFamily="18" charset="0"/>
                        </a:rPr>
                        <m:t>=97,98</m:t>
                      </m:r>
                      <m:r>
                        <a:rPr lang="es-ES" b="0" i="1" dirty="0" smtClean="0">
                          <a:latin typeface="Cambria Math" panose="02040503050406030204" pitchFamily="18" charset="0"/>
                        </a:rPr>
                        <m:t>𝑐</m:t>
                      </m:r>
                      <m:sSup>
                        <m:sSupPr>
                          <m:ctrlPr>
                            <a:rPr lang="es-ES" b="0" i="1" dirty="0" smtClean="0">
                              <a:latin typeface="Cambria Math" panose="02040503050406030204" pitchFamily="18" charset="0"/>
                            </a:rPr>
                          </m:ctrlPr>
                        </m:sSupPr>
                        <m:e>
                          <m:r>
                            <a:rPr lang="es-ES" b="0" i="1" dirty="0" smtClean="0">
                              <a:latin typeface="Cambria Math" panose="02040503050406030204" pitchFamily="18" charset="0"/>
                            </a:rPr>
                            <m:t>𝑚</m:t>
                          </m:r>
                        </m:e>
                        <m:sup>
                          <m:r>
                            <a:rPr lang="es-ES" b="0" i="1" dirty="0" smtClean="0">
                              <a:latin typeface="Cambria Math" panose="02040503050406030204" pitchFamily="18" charset="0"/>
                            </a:rPr>
                            <m:t>2</m:t>
                          </m:r>
                        </m:sup>
                      </m:sSup>
                    </m:oMath>
                  </m:oMathPara>
                </a14:m>
                <a:endParaRPr lang="es-ES" dirty="0"/>
              </a:p>
            </p:txBody>
          </p:sp>
        </mc:Choice>
        <mc:Fallback xmlns="">
          <p:sp>
            <p:nvSpPr>
              <p:cNvPr id="48" name="Rectángulo 47"/>
              <p:cNvSpPr>
                <a:spLocks noRot="1" noChangeAspect="1" noMove="1" noResize="1" noEditPoints="1" noAdjustHandles="1" noChangeArrowheads="1" noChangeShapeType="1" noTextEdit="1"/>
              </p:cNvSpPr>
              <p:nvPr/>
            </p:nvSpPr>
            <p:spPr>
              <a:xfrm>
                <a:off x="6991733" y="5847369"/>
                <a:ext cx="1933158" cy="369332"/>
              </a:xfrm>
              <a:prstGeom prst="rect">
                <a:avLst/>
              </a:prstGeom>
              <a:blipFill rotWithShape="0">
                <a:blip r:embed="rId11"/>
                <a:stretch>
                  <a:fillRect b="-1639"/>
                </a:stretch>
              </a:blipFill>
            </p:spPr>
            <p:txBody>
              <a:bodyPr/>
              <a:lstStyle/>
              <a:p>
                <a:r>
                  <a:rPr lang="es-E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500" fill="hold"/>
                                        <p:tgtEl>
                                          <p:spTgt spid="47"/>
                                        </p:tgtEl>
                                        <p:attrNameLst>
                                          <p:attrName>ppt_x</p:attrName>
                                        </p:attrNameLst>
                                      </p:cBhvr>
                                      <p:tavLst>
                                        <p:tav tm="0">
                                          <p:val>
                                            <p:strVal val="#ppt_x"/>
                                          </p:val>
                                        </p:tav>
                                        <p:tav tm="100000">
                                          <p:val>
                                            <p:strVal val="#ppt_x"/>
                                          </p:val>
                                        </p:tav>
                                      </p:tavLst>
                                    </p:anim>
                                    <p:anim calcmode="lin" valueType="num">
                                      <p:cBhvr additive="base">
                                        <p:cTn id="1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7" grpId="0"/>
      <p:bldP spid="4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785786" y="1857364"/>
            <a:ext cx="3929090" cy="50006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 name="3 CuadroTexto"/>
          <p:cNvSpPr txBox="1"/>
          <p:nvPr/>
        </p:nvSpPr>
        <p:spPr>
          <a:xfrm>
            <a:off x="642910" y="1000108"/>
            <a:ext cx="6157968" cy="553998"/>
          </a:xfrm>
          <a:prstGeom prst="rect">
            <a:avLst/>
          </a:prstGeom>
          <a:noFill/>
        </p:spPr>
        <p:txBody>
          <a:bodyPr wrap="none" rtlCol="0">
            <a:spAutoFit/>
          </a:bodyPr>
          <a:lstStyle/>
          <a:p>
            <a:r>
              <a:rPr lang="es-ES" sz="3000" dirty="0" smtClean="0"/>
              <a:t>3b. Troncos de pirámides. Ejemplo</a:t>
            </a:r>
            <a:endParaRPr lang="es-ES" sz="3000" dirty="0"/>
          </a:p>
        </p:txBody>
      </p:sp>
      <p:sp>
        <p:nvSpPr>
          <p:cNvPr id="6" name="5 CuadroTexto"/>
          <p:cNvSpPr txBox="1"/>
          <p:nvPr/>
        </p:nvSpPr>
        <p:spPr>
          <a:xfrm>
            <a:off x="500034" y="1428736"/>
            <a:ext cx="8143932" cy="430887"/>
          </a:xfrm>
          <a:prstGeom prst="rect">
            <a:avLst/>
          </a:prstGeom>
          <a:noFill/>
        </p:spPr>
        <p:txBody>
          <a:bodyPr wrap="square" rtlCol="0">
            <a:spAutoFit/>
          </a:bodyPr>
          <a:lstStyle/>
          <a:p>
            <a:pPr algn="just"/>
            <a:r>
              <a:rPr lang="es-ES" sz="2200" dirty="0" smtClean="0"/>
              <a:t>Hallar </a:t>
            </a:r>
            <a:r>
              <a:rPr lang="es-ES" sz="2200" b="1" u="sng" dirty="0" smtClean="0"/>
              <a:t>área</a:t>
            </a:r>
            <a:r>
              <a:rPr lang="es-ES" sz="2200" dirty="0" smtClean="0"/>
              <a:t> y volumen del siguiente tronco de pirámide</a:t>
            </a:r>
          </a:p>
        </p:txBody>
      </p:sp>
      <p:pic>
        <p:nvPicPr>
          <p:cNvPr id="114694" name="Picture 6" descr="http://juan.aguarondeblas.es/tron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786" y="3857628"/>
            <a:ext cx="3810000" cy="2857500"/>
          </a:xfrm>
          <a:prstGeom prst="rect">
            <a:avLst/>
          </a:prstGeom>
          <a:noFill/>
          <a:ln>
            <a:noFill/>
          </a:ln>
        </p:spPr>
      </p:pic>
      <p:pic>
        <p:nvPicPr>
          <p:cNvPr id="114696" name="Picture 8" descr="http://mmpchile.c5.cl/pag/productos/geo/imagenes/piratruncada.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6342" y="0"/>
            <a:ext cx="1667658" cy="2171030"/>
          </a:xfrm>
          <a:prstGeom prst="rect">
            <a:avLst/>
          </a:prstGeom>
          <a:noFill/>
        </p:spPr>
      </p:pic>
      <p:sp>
        <p:nvSpPr>
          <p:cNvPr id="7" name="6 CuadroTexto"/>
          <p:cNvSpPr txBox="1"/>
          <p:nvPr/>
        </p:nvSpPr>
        <p:spPr>
          <a:xfrm>
            <a:off x="5072066" y="2106690"/>
            <a:ext cx="4071934" cy="2123658"/>
          </a:xfrm>
          <a:prstGeom prst="rect">
            <a:avLst/>
          </a:prstGeom>
          <a:solidFill>
            <a:schemeClr val="bg1"/>
          </a:solidFill>
        </p:spPr>
        <p:txBody>
          <a:bodyPr wrap="square" rtlCol="0">
            <a:spAutoFit/>
          </a:bodyPr>
          <a:lstStyle/>
          <a:p>
            <a:pPr marL="457200" indent="-457200" algn="just">
              <a:buAutoNum type="arabicPeriod"/>
            </a:pPr>
            <a:r>
              <a:rPr lang="es-ES" sz="2200" dirty="0" smtClean="0"/>
              <a:t>Observamos el desarrollo</a:t>
            </a:r>
          </a:p>
          <a:p>
            <a:pPr marL="457200" indent="-457200" algn="just">
              <a:buAutoNum type="arabicPeriod"/>
            </a:pPr>
            <a:r>
              <a:rPr lang="es-ES" sz="2200" dirty="0" smtClean="0"/>
              <a:t>Sacamos un trapecio fuera</a:t>
            </a:r>
          </a:p>
          <a:p>
            <a:pPr marL="457200" indent="-457200" algn="just">
              <a:buAutoNum type="arabicPeriod"/>
            </a:pPr>
            <a:r>
              <a:rPr lang="es-ES" sz="2200" dirty="0" smtClean="0"/>
              <a:t>Pitágoras</a:t>
            </a:r>
          </a:p>
          <a:p>
            <a:pPr marL="457200" indent="-457200" algn="just">
              <a:buAutoNum type="arabicPeriod"/>
            </a:pPr>
            <a:r>
              <a:rPr lang="es-ES" sz="2200" dirty="0" smtClean="0"/>
              <a:t>Área 1 trapecio</a:t>
            </a:r>
          </a:p>
          <a:p>
            <a:pPr marL="457200" indent="-457200" algn="just">
              <a:buAutoNum type="arabicPeriod"/>
            </a:pPr>
            <a:r>
              <a:rPr lang="es-ES" sz="2200" dirty="0" smtClean="0"/>
              <a:t>Área lateral</a:t>
            </a:r>
          </a:p>
          <a:p>
            <a:pPr marL="457200" indent="-457200" algn="just">
              <a:buAutoNum type="arabicPeriod"/>
            </a:pPr>
            <a:r>
              <a:rPr lang="es-ES" sz="2200" dirty="0" smtClean="0"/>
              <a:t>Área bases y área total</a:t>
            </a:r>
          </a:p>
        </p:txBody>
      </p:sp>
      <p:sp>
        <p:nvSpPr>
          <p:cNvPr id="39" name="38 Rectángulo"/>
          <p:cNvSpPr/>
          <p:nvPr/>
        </p:nvSpPr>
        <p:spPr>
          <a:xfrm>
            <a:off x="5500694" y="4357718"/>
            <a:ext cx="3143240" cy="25002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cxnSp>
        <p:nvCxnSpPr>
          <p:cNvPr id="40" name="39 Conector recto de flecha"/>
          <p:cNvCxnSpPr/>
          <p:nvPr/>
        </p:nvCxnSpPr>
        <p:spPr>
          <a:xfrm rot="5400000" flipH="1" flipV="1">
            <a:off x="643704" y="5499908"/>
            <a:ext cx="1928826" cy="21590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40 CuadroTexto"/>
              <p:cNvSpPr txBox="1"/>
              <p:nvPr/>
            </p:nvSpPr>
            <p:spPr>
              <a:xfrm>
                <a:off x="1714480" y="5214950"/>
                <a:ext cx="121444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ES" i="1" dirty="0" smtClean="0">
                          <a:latin typeface="Cambria Math" panose="02040503050406030204" pitchFamily="18" charset="0"/>
                        </a:rPr>
                        <m:t>4.89 </m:t>
                      </m:r>
                      <m:r>
                        <a:rPr lang="es-ES" i="1" dirty="0" smtClean="0">
                          <a:latin typeface="Cambria Math" panose="02040503050406030204" pitchFamily="18" charset="0"/>
                        </a:rPr>
                        <m:t>𝑐𝑚</m:t>
                      </m:r>
                    </m:oMath>
                  </m:oMathPara>
                </a14:m>
                <a:endParaRPr lang="es-ES" dirty="0"/>
              </a:p>
            </p:txBody>
          </p:sp>
        </mc:Choice>
        <mc:Fallback xmlns="">
          <p:sp>
            <p:nvSpPr>
              <p:cNvPr id="41" name="40 CuadroTexto"/>
              <p:cNvSpPr txBox="1">
                <a:spLocks noRot="1" noChangeAspect="1" noMove="1" noResize="1" noEditPoints="1" noAdjustHandles="1" noChangeArrowheads="1" noChangeShapeType="1" noTextEdit="1"/>
              </p:cNvSpPr>
              <p:nvPr/>
            </p:nvSpPr>
            <p:spPr>
              <a:xfrm>
                <a:off x="1714480" y="5214950"/>
                <a:ext cx="1214446" cy="369332"/>
              </a:xfrm>
              <a:prstGeom prst="rect">
                <a:avLst/>
              </a:prstGeom>
              <a:blipFill rotWithShape="0">
                <a:blip r:embed="rId4"/>
                <a:stretch>
                  <a:fillRect/>
                </a:stretch>
              </a:blipFill>
            </p:spPr>
            <p:txBody>
              <a:bodyPr/>
              <a:lstStyle/>
              <a:p>
                <a:r>
                  <a:rPr lang="es-ES">
                    <a:noFill/>
                  </a:rPr>
                  <a:t> </a:t>
                </a:r>
              </a:p>
            </p:txBody>
          </p:sp>
        </mc:Fallback>
      </mc:AlternateContent>
      <p:cxnSp>
        <p:nvCxnSpPr>
          <p:cNvPr id="16" name="15 Conector recto de flecha"/>
          <p:cNvCxnSpPr/>
          <p:nvPr/>
        </p:nvCxnSpPr>
        <p:spPr>
          <a:xfrm rot="5400000" flipH="1" flipV="1">
            <a:off x="643704" y="5499908"/>
            <a:ext cx="1928826" cy="215902"/>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16 CuadroTexto"/>
              <p:cNvSpPr txBox="1"/>
              <p:nvPr/>
            </p:nvSpPr>
            <p:spPr>
              <a:xfrm>
                <a:off x="1828003" y="5214950"/>
                <a:ext cx="928694" cy="369332"/>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s-ES" i="1" dirty="0" smtClean="0">
                          <a:latin typeface="Cambria Math" panose="02040503050406030204" pitchFamily="18" charset="0"/>
                        </a:rPr>
                        <m:t>4.89 </m:t>
                      </m:r>
                      <m:r>
                        <a:rPr lang="es-ES" i="1" dirty="0" smtClean="0">
                          <a:latin typeface="Cambria Math" panose="02040503050406030204" pitchFamily="18" charset="0"/>
                        </a:rPr>
                        <m:t>𝑐𝑚</m:t>
                      </m:r>
                    </m:oMath>
                  </m:oMathPara>
                </a14:m>
                <a:endParaRPr lang="es-ES" dirty="0"/>
              </a:p>
            </p:txBody>
          </p:sp>
        </mc:Choice>
        <mc:Fallback xmlns="">
          <p:sp>
            <p:nvSpPr>
              <p:cNvPr id="17" name="16 CuadroTexto"/>
              <p:cNvSpPr txBox="1">
                <a:spLocks noRot="1" noChangeAspect="1" noMove="1" noResize="1" noEditPoints="1" noAdjustHandles="1" noChangeArrowheads="1" noChangeShapeType="1" noTextEdit="1"/>
              </p:cNvSpPr>
              <p:nvPr/>
            </p:nvSpPr>
            <p:spPr>
              <a:xfrm>
                <a:off x="1828003" y="5214950"/>
                <a:ext cx="928694" cy="369332"/>
              </a:xfrm>
              <a:prstGeom prst="rect">
                <a:avLst/>
              </a:prstGeom>
              <a:blipFill rotWithShape="0">
                <a:blip r:embed="rId5"/>
                <a:stretch>
                  <a:fillRect/>
                </a:stretch>
              </a:blipFill>
              <a:ln>
                <a:solidFill>
                  <a:srgbClr val="FF0000"/>
                </a:solidFill>
              </a:ln>
            </p:spPr>
            <p:txBody>
              <a:bodyPr/>
              <a:lstStyle/>
              <a:p>
                <a:r>
                  <a:rPr lang="es-ES">
                    <a:noFill/>
                  </a:rPr>
                  <a:t> </a:t>
                </a:r>
              </a:p>
            </p:txBody>
          </p:sp>
        </mc:Fallback>
      </mc:AlternateContent>
      <p:sp>
        <p:nvSpPr>
          <p:cNvPr id="18" name="17 Rectángulo"/>
          <p:cNvSpPr/>
          <p:nvPr/>
        </p:nvSpPr>
        <p:spPr>
          <a:xfrm>
            <a:off x="357158" y="142852"/>
            <a:ext cx="7560000" cy="360000"/>
          </a:xfrm>
          <a:prstGeom prst="rect">
            <a:avLst/>
          </a:prstGeom>
          <a:solidFill>
            <a:srgbClr val="85A7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Rectángulo"/>
          <p:cNvSpPr/>
          <p:nvPr/>
        </p:nvSpPr>
        <p:spPr>
          <a:xfrm>
            <a:off x="357158" y="142852"/>
            <a:ext cx="4680000" cy="360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Abrir llave"/>
          <p:cNvSpPr/>
          <p:nvPr/>
        </p:nvSpPr>
        <p:spPr>
          <a:xfrm rot="16200000">
            <a:off x="4738720" y="-1738380"/>
            <a:ext cx="214314" cy="4691158"/>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21" name="Picture 8" descr="G:\Mirabal 1213\_ 3ºEV\2ºESO\Gif\hipno.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15396" y="6429396"/>
            <a:ext cx="428604" cy="428604"/>
          </a:xfrm>
          <a:prstGeom prst="rect">
            <a:avLst/>
          </a:prstGeom>
          <a:noFill/>
        </p:spPr>
      </p:pic>
      <mc:AlternateContent xmlns:mc="http://schemas.openxmlformats.org/markup-compatibility/2006" xmlns:a14="http://schemas.microsoft.com/office/drawing/2010/main">
        <mc:Choice Requires="a14">
          <p:sp>
            <p:nvSpPr>
              <p:cNvPr id="2" name="Rectángulo 1"/>
              <p:cNvSpPr/>
              <p:nvPr/>
            </p:nvSpPr>
            <p:spPr>
              <a:xfrm>
                <a:off x="5808651" y="4478121"/>
                <a:ext cx="198445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b="0" i="1" dirty="0" smtClean="0">
                              <a:latin typeface="Cambria Math" panose="02040503050406030204" pitchFamily="18" charset="0"/>
                            </a:rPr>
                          </m:ctrlPr>
                        </m:sSubPr>
                        <m:e>
                          <m:r>
                            <a:rPr lang="es-ES" b="0" i="1" dirty="0" smtClean="0">
                              <a:latin typeface="Cambria Math" panose="02040503050406030204" pitchFamily="18" charset="0"/>
                            </a:rPr>
                            <m:t>𝐴</m:t>
                          </m:r>
                        </m:e>
                        <m:sub>
                          <m:r>
                            <a:rPr lang="es-ES" b="0" i="1" dirty="0" smtClean="0">
                              <a:latin typeface="Cambria Math" panose="02040503050406030204" pitchFamily="18" charset="0"/>
                            </a:rPr>
                            <m:t>𝑙𝑎𝑡</m:t>
                          </m:r>
                        </m:sub>
                      </m:sSub>
                      <m:r>
                        <a:rPr lang="es-ES" b="0" i="1" dirty="0" smtClean="0">
                          <a:latin typeface="Cambria Math" panose="02040503050406030204" pitchFamily="18" charset="0"/>
                        </a:rPr>
                        <m:t>=97,98 </m:t>
                      </m:r>
                      <m:r>
                        <a:rPr lang="es-ES" b="0" i="1" dirty="0" smtClean="0">
                          <a:latin typeface="Cambria Math" panose="02040503050406030204" pitchFamily="18" charset="0"/>
                        </a:rPr>
                        <m:t>𝑐</m:t>
                      </m:r>
                      <m:sSup>
                        <m:sSupPr>
                          <m:ctrlPr>
                            <a:rPr lang="es-ES" b="0" i="1" dirty="0" smtClean="0">
                              <a:latin typeface="Cambria Math" panose="02040503050406030204" pitchFamily="18" charset="0"/>
                            </a:rPr>
                          </m:ctrlPr>
                        </m:sSupPr>
                        <m:e>
                          <m:r>
                            <a:rPr lang="es-ES" b="0" i="1" dirty="0" smtClean="0">
                              <a:latin typeface="Cambria Math" panose="02040503050406030204" pitchFamily="18" charset="0"/>
                            </a:rPr>
                            <m:t>𝑚</m:t>
                          </m:r>
                        </m:e>
                        <m:sup>
                          <m:r>
                            <a:rPr lang="es-ES" b="0" i="1" dirty="0" smtClean="0">
                              <a:latin typeface="Cambria Math" panose="02040503050406030204" pitchFamily="18" charset="0"/>
                            </a:rPr>
                            <m:t>2</m:t>
                          </m:r>
                        </m:sup>
                      </m:sSup>
                    </m:oMath>
                  </m:oMathPara>
                </a14:m>
                <a:endParaRPr lang="es-ES" dirty="0"/>
              </a:p>
            </p:txBody>
          </p:sp>
        </mc:Choice>
        <mc:Fallback xmlns="">
          <p:sp>
            <p:nvSpPr>
              <p:cNvPr id="2" name="Rectángulo 1"/>
              <p:cNvSpPr>
                <a:spLocks noRot="1" noChangeAspect="1" noMove="1" noResize="1" noEditPoints="1" noAdjustHandles="1" noChangeArrowheads="1" noChangeShapeType="1" noTextEdit="1"/>
              </p:cNvSpPr>
              <p:nvPr/>
            </p:nvSpPr>
            <p:spPr>
              <a:xfrm>
                <a:off x="5808651" y="4478121"/>
                <a:ext cx="1984453" cy="369332"/>
              </a:xfrm>
              <a:prstGeom prst="rect">
                <a:avLst/>
              </a:prstGeom>
              <a:blipFill rotWithShape="0">
                <a:blip r:embed="rId7"/>
                <a:stretch>
                  <a:fillRect b="-166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3" name="Rectángulo 22"/>
              <p:cNvSpPr/>
              <p:nvPr/>
            </p:nvSpPr>
            <p:spPr>
              <a:xfrm>
                <a:off x="5808650" y="4881622"/>
                <a:ext cx="209179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b="0" i="1" dirty="0" smtClean="0">
                              <a:latin typeface="Cambria Math" panose="02040503050406030204" pitchFamily="18" charset="0"/>
                            </a:rPr>
                          </m:ctrlPr>
                        </m:sSubPr>
                        <m:e>
                          <m:r>
                            <a:rPr lang="es-ES" b="0" i="1" dirty="0" smtClean="0">
                              <a:latin typeface="Cambria Math" panose="02040503050406030204" pitchFamily="18" charset="0"/>
                            </a:rPr>
                            <m:t>𝐴</m:t>
                          </m:r>
                        </m:e>
                        <m:sub>
                          <m:r>
                            <a:rPr lang="es-ES" b="0" i="1" dirty="0" smtClean="0">
                              <a:latin typeface="Cambria Math" panose="02040503050406030204" pitchFamily="18" charset="0"/>
                            </a:rPr>
                            <m:t>𝐵</m:t>
                          </m:r>
                        </m:sub>
                      </m:sSub>
                      <m:r>
                        <a:rPr lang="es-ES" b="0" i="1" dirty="0" smtClean="0">
                          <a:latin typeface="Cambria Math" panose="02040503050406030204" pitchFamily="18" charset="0"/>
                        </a:rPr>
                        <m:t>=</m:t>
                      </m:r>
                      <m:sSup>
                        <m:sSupPr>
                          <m:ctrlPr>
                            <a:rPr lang="es-ES" b="0" i="1" dirty="0" smtClean="0">
                              <a:latin typeface="Cambria Math" panose="02040503050406030204" pitchFamily="18" charset="0"/>
                            </a:rPr>
                          </m:ctrlPr>
                        </m:sSupPr>
                        <m:e>
                          <m:r>
                            <a:rPr lang="es-ES" b="0" i="1" dirty="0" smtClean="0">
                              <a:latin typeface="Cambria Math" panose="02040503050406030204" pitchFamily="18" charset="0"/>
                            </a:rPr>
                            <m:t>6</m:t>
                          </m:r>
                        </m:e>
                        <m:sup>
                          <m:r>
                            <a:rPr lang="es-ES" b="0" i="1" dirty="0" smtClean="0">
                              <a:latin typeface="Cambria Math" panose="02040503050406030204" pitchFamily="18" charset="0"/>
                            </a:rPr>
                            <m:t>2</m:t>
                          </m:r>
                        </m:sup>
                      </m:sSup>
                      <m:r>
                        <a:rPr lang="es-ES" b="0" i="1" dirty="0" smtClean="0">
                          <a:latin typeface="Cambria Math" panose="02040503050406030204" pitchFamily="18" charset="0"/>
                        </a:rPr>
                        <m:t>=36 </m:t>
                      </m:r>
                      <m:r>
                        <a:rPr lang="es-ES" b="0" i="1" dirty="0" smtClean="0">
                          <a:latin typeface="Cambria Math" panose="02040503050406030204" pitchFamily="18" charset="0"/>
                        </a:rPr>
                        <m:t>𝑐</m:t>
                      </m:r>
                      <m:sSup>
                        <m:sSupPr>
                          <m:ctrlPr>
                            <a:rPr lang="es-ES" b="0" i="1" dirty="0" smtClean="0">
                              <a:latin typeface="Cambria Math" panose="02040503050406030204" pitchFamily="18" charset="0"/>
                            </a:rPr>
                          </m:ctrlPr>
                        </m:sSupPr>
                        <m:e>
                          <m:r>
                            <a:rPr lang="es-ES" b="0" i="1" dirty="0" smtClean="0">
                              <a:latin typeface="Cambria Math" panose="02040503050406030204" pitchFamily="18" charset="0"/>
                            </a:rPr>
                            <m:t>𝑚</m:t>
                          </m:r>
                        </m:e>
                        <m:sup>
                          <m:r>
                            <a:rPr lang="es-ES" b="0" i="1" dirty="0" smtClean="0">
                              <a:latin typeface="Cambria Math" panose="02040503050406030204" pitchFamily="18" charset="0"/>
                            </a:rPr>
                            <m:t>2</m:t>
                          </m:r>
                        </m:sup>
                      </m:sSup>
                    </m:oMath>
                  </m:oMathPara>
                </a14:m>
                <a:endParaRPr lang="es-ES" dirty="0"/>
              </a:p>
            </p:txBody>
          </p:sp>
        </mc:Choice>
        <mc:Fallback xmlns="">
          <p:sp>
            <p:nvSpPr>
              <p:cNvPr id="23" name="Rectángulo 22"/>
              <p:cNvSpPr>
                <a:spLocks noRot="1" noChangeAspect="1" noMove="1" noResize="1" noEditPoints="1" noAdjustHandles="1" noChangeArrowheads="1" noChangeShapeType="1" noTextEdit="1"/>
              </p:cNvSpPr>
              <p:nvPr/>
            </p:nvSpPr>
            <p:spPr>
              <a:xfrm>
                <a:off x="5808650" y="4881622"/>
                <a:ext cx="2091790" cy="369332"/>
              </a:xfrm>
              <a:prstGeom prst="rect">
                <a:avLst/>
              </a:prstGeom>
              <a:blipFill rotWithShape="0">
                <a:blip r:embed="rId8"/>
                <a:stretch>
                  <a:fillRect b="-166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4" name="Rectángulo 23"/>
              <p:cNvSpPr/>
              <p:nvPr/>
            </p:nvSpPr>
            <p:spPr>
              <a:xfrm>
                <a:off x="5830638" y="5291328"/>
                <a:ext cx="202767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b="0" i="1" dirty="0" smtClean="0">
                              <a:latin typeface="Cambria Math" panose="02040503050406030204" pitchFamily="18" charset="0"/>
                            </a:rPr>
                          </m:ctrlPr>
                        </m:sSubPr>
                        <m:e>
                          <m:r>
                            <a:rPr lang="es-ES" b="0" i="1" dirty="0" smtClean="0">
                              <a:latin typeface="Cambria Math" panose="02040503050406030204" pitchFamily="18" charset="0"/>
                            </a:rPr>
                            <m:t>𝐴</m:t>
                          </m:r>
                        </m:e>
                        <m:sub>
                          <m:r>
                            <a:rPr lang="es-ES" b="0" i="1" dirty="0" smtClean="0">
                              <a:latin typeface="Cambria Math" panose="02040503050406030204" pitchFamily="18" charset="0"/>
                            </a:rPr>
                            <m:t>𝑏</m:t>
                          </m:r>
                        </m:sub>
                      </m:sSub>
                      <m:r>
                        <a:rPr lang="es-ES" b="0" i="1" dirty="0" smtClean="0">
                          <a:latin typeface="Cambria Math" panose="02040503050406030204" pitchFamily="18" charset="0"/>
                        </a:rPr>
                        <m:t>=</m:t>
                      </m:r>
                      <m:sSup>
                        <m:sSupPr>
                          <m:ctrlPr>
                            <a:rPr lang="es-ES" b="0" i="1" dirty="0" smtClean="0">
                              <a:latin typeface="Cambria Math" panose="02040503050406030204" pitchFamily="18" charset="0"/>
                            </a:rPr>
                          </m:ctrlPr>
                        </m:sSupPr>
                        <m:e>
                          <m:r>
                            <a:rPr lang="es-ES" b="0" i="1" dirty="0" smtClean="0">
                              <a:latin typeface="Cambria Math" panose="02040503050406030204" pitchFamily="18" charset="0"/>
                            </a:rPr>
                            <m:t>4</m:t>
                          </m:r>
                        </m:e>
                        <m:sup>
                          <m:r>
                            <a:rPr lang="es-ES" b="0" i="1" dirty="0" smtClean="0">
                              <a:latin typeface="Cambria Math" panose="02040503050406030204" pitchFamily="18" charset="0"/>
                            </a:rPr>
                            <m:t>2</m:t>
                          </m:r>
                        </m:sup>
                      </m:sSup>
                      <m:r>
                        <a:rPr lang="es-ES" b="0" i="1" dirty="0" smtClean="0">
                          <a:latin typeface="Cambria Math" panose="02040503050406030204" pitchFamily="18" charset="0"/>
                        </a:rPr>
                        <m:t>=16</m:t>
                      </m:r>
                      <m:r>
                        <a:rPr lang="es-ES" b="0" i="1" dirty="0" smtClean="0">
                          <a:latin typeface="Cambria Math" panose="02040503050406030204" pitchFamily="18" charset="0"/>
                        </a:rPr>
                        <m:t>𝑐</m:t>
                      </m:r>
                      <m:sSup>
                        <m:sSupPr>
                          <m:ctrlPr>
                            <a:rPr lang="es-ES" b="0" i="1" dirty="0" smtClean="0">
                              <a:latin typeface="Cambria Math" panose="02040503050406030204" pitchFamily="18" charset="0"/>
                            </a:rPr>
                          </m:ctrlPr>
                        </m:sSupPr>
                        <m:e>
                          <m:r>
                            <a:rPr lang="es-ES" b="0" i="1" dirty="0" smtClean="0">
                              <a:latin typeface="Cambria Math" panose="02040503050406030204" pitchFamily="18" charset="0"/>
                            </a:rPr>
                            <m:t>𝑚</m:t>
                          </m:r>
                        </m:e>
                        <m:sup>
                          <m:r>
                            <a:rPr lang="es-ES" b="0" i="1" dirty="0" smtClean="0">
                              <a:latin typeface="Cambria Math" panose="02040503050406030204" pitchFamily="18" charset="0"/>
                            </a:rPr>
                            <m:t>2</m:t>
                          </m:r>
                        </m:sup>
                      </m:sSup>
                    </m:oMath>
                  </m:oMathPara>
                </a14:m>
                <a:endParaRPr lang="es-ES" dirty="0"/>
              </a:p>
            </p:txBody>
          </p:sp>
        </mc:Choice>
        <mc:Fallback xmlns="">
          <p:sp>
            <p:nvSpPr>
              <p:cNvPr id="24" name="Rectángulo 23"/>
              <p:cNvSpPr>
                <a:spLocks noRot="1" noChangeAspect="1" noMove="1" noResize="1" noEditPoints="1" noAdjustHandles="1" noChangeArrowheads="1" noChangeShapeType="1" noTextEdit="1"/>
              </p:cNvSpPr>
              <p:nvPr/>
            </p:nvSpPr>
            <p:spPr>
              <a:xfrm>
                <a:off x="5830638" y="5291328"/>
                <a:ext cx="2027670" cy="369332"/>
              </a:xfrm>
              <a:prstGeom prst="rect">
                <a:avLst/>
              </a:prstGeom>
              <a:blipFill rotWithShape="0">
                <a:blip r:embed="rId9"/>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5" name="Rectángulo 24"/>
              <p:cNvSpPr/>
              <p:nvPr/>
            </p:nvSpPr>
            <p:spPr>
              <a:xfrm>
                <a:off x="5830638" y="5721372"/>
                <a:ext cx="253389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b="0" i="1" dirty="0" smtClean="0">
                              <a:latin typeface="Cambria Math" panose="02040503050406030204" pitchFamily="18" charset="0"/>
                            </a:rPr>
                          </m:ctrlPr>
                        </m:sSubPr>
                        <m:e>
                          <m:r>
                            <a:rPr lang="es-ES" b="0" i="1" dirty="0" smtClean="0">
                              <a:latin typeface="Cambria Math" panose="02040503050406030204" pitchFamily="18" charset="0"/>
                            </a:rPr>
                            <m:t>𝐴</m:t>
                          </m:r>
                        </m:e>
                        <m:sub>
                          <m:r>
                            <a:rPr lang="es-ES" b="0" i="1" dirty="0" smtClean="0">
                              <a:latin typeface="Cambria Math" panose="02040503050406030204" pitchFamily="18" charset="0"/>
                            </a:rPr>
                            <m:t>𝑇𝑂𝑇</m:t>
                          </m:r>
                        </m:sub>
                      </m:sSub>
                      <m:r>
                        <a:rPr lang="es-ES" b="0" i="1" dirty="0" smtClean="0">
                          <a:latin typeface="Cambria Math" panose="02040503050406030204" pitchFamily="18" charset="0"/>
                        </a:rPr>
                        <m:t>=</m:t>
                      </m:r>
                      <m:sSub>
                        <m:sSubPr>
                          <m:ctrlPr>
                            <a:rPr lang="es-ES" b="0" i="1" dirty="0" smtClean="0">
                              <a:latin typeface="Cambria Math" panose="02040503050406030204" pitchFamily="18" charset="0"/>
                            </a:rPr>
                          </m:ctrlPr>
                        </m:sSubPr>
                        <m:e>
                          <m:r>
                            <a:rPr lang="es-ES" b="0" i="1" dirty="0" smtClean="0">
                              <a:latin typeface="Cambria Math" panose="02040503050406030204" pitchFamily="18" charset="0"/>
                            </a:rPr>
                            <m:t>𝐴</m:t>
                          </m:r>
                        </m:e>
                        <m:sub>
                          <m:r>
                            <a:rPr lang="es-ES" b="0" i="1" dirty="0" smtClean="0">
                              <a:latin typeface="Cambria Math" panose="02040503050406030204" pitchFamily="18" charset="0"/>
                            </a:rPr>
                            <m:t>𝑙𝑎𝑡</m:t>
                          </m:r>
                        </m:sub>
                      </m:sSub>
                      <m:r>
                        <a:rPr lang="es-ES" b="0" i="1" dirty="0" smtClean="0">
                          <a:latin typeface="Cambria Math" panose="02040503050406030204" pitchFamily="18" charset="0"/>
                        </a:rPr>
                        <m:t>+</m:t>
                      </m:r>
                      <m:sSub>
                        <m:sSubPr>
                          <m:ctrlPr>
                            <a:rPr lang="es-ES" b="0" i="1" dirty="0" smtClean="0">
                              <a:latin typeface="Cambria Math" panose="02040503050406030204" pitchFamily="18" charset="0"/>
                            </a:rPr>
                          </m:ctrlPr>
                        </m:sSubPr>
                        <m:e>
                          <m:r>
                            <a:rPr lang="es-ES" b="0" i="1" dirty="0" smtClean="0">
                              <a:latin typeface="Cambria Math" panose="02040503050406030204" pitchFamily="18" charset="0"/>
                            </a:rPr>
                            <m:t>𝐴</m:t>
                          </m:r>
                        </m:e>
                        <m:sub>
                          <m:r>
                            <a:rPr lang="es-ES" b="0" i="1" dirty="0" smtClean="0">
                              <a:latin typeface="Cambria Math" panose="02040503050406030204" pitchFamily="18" charset="0"/>
                            </a:rPr>
                            <m:t>𝐵</m:t>
                          </m:r>
                        </m:sub>
                      </m:sSub>
                      <m:r>
                        <a:rPr lang="es-ES" b="0" i="1" dirty="0" smtClean="0">
                          <a:latin typeface="Cambria Math" panose="02040503050406030204" pitchFamily="18" charset="0"/>
                        </a:rPr>
                        <m:t>+</m:t>
                      </m:r>
                      <m:sSub>
                        <m:sSubPr>
                          <m:ctrlPr>
                            <a:rPr lang="es-ES" b="0" i="1" dirty="0" smtClean="0">
                              <a:latin typeface="Cambria Math" panose="02040503050406030204" pitchFamily="18" charset="0"/>
                            </a:rPr>
                          </m:ctrlPr>
                        </m:sSubPr>
                        <m:e>
                          <m:r>
                            <a:rPr lang="es-ES" b="0" i="1" dirty="0" smtClean="0">
                              <a:latin typeface="Cambria Math" panose="02040503050406030204" pitchFamily="18" charset="0"/>
                            </a:rPr>
                            <m:t>𝐴</m:t>
                          </m:r>
                        </m:e>
                        <m:sub>
                          <m:r>
                            <a:rPr lang="es-ES" b="0" i="1" dirty="0" smtClean="0">
                              <a:latin typeface="Cambria Math" panose="02040503050406030204" pitchFamily="18" charset="0"/>
                            </a:rPr>
                            <m:t>𝑏</m:t>
                          </m:r>
                        </m:sub>
                      </m:sSub>
                    </m:oMath>
                  </m:oMathPara>
                </a14:m>
                <a:endParaRPr lang="es-ES" dirty="0"/>
              </a:p>
            </p:txBody>
          </p:sp>
        </mc:Choice>
        <mc:Fallback xmlns="">
          <p:sp>
            <p:nvSpPr>
              <p:cNvPr id="25" name="Rectángulo 24"/>
              <p:cNvSpPr>
                <a:spLocks noRot="1" noChangeAspect="1" noMove="1" noResize="1" noEditPoints="1" noAdjustHandles="1" noChangeArrowheads="1" noChangeShapeType="1" noTextEdit="1"/>
              </p:cNvSpPr>
              <p:nvPr/>
            </p:nvSpPr>
            <p:spPr>
              <a:xfrm>
                <a:off x="5830638" y="5721372"/>
                <a:ext cx="2533899" cy="369332"/>
              </a:xfrm>
              <a:prstGeom prst="rect">
                <a:avLst/>
              </a:prstGeom>
              <a:blipFill rotWithShape="0">
                <a:blip r:embed="rId10"/>
                <a:stretch>
                  <a:fillRect b="-166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6" name="Rectángulo 25"/>
              <p:cNvSpPr/>
              <p:nvPr/>
            </p:nvSpPr>
            <p:spPr>
              <a:xfrm>
                <a:off x="5830638" y="6120066"/>
                <a:ext cx="2315762" cy="4738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borderBox>
                        <m:borderBoxPr>
                          <m:ctrlPr>
                            <a:rPr lang="es-ES" b="0" i="1" dirty="0" smtClean="0">
                              <a:latin typeface="Cambria Math" panose="02040503050406030204" pitchFamily="18" charset="0"/>
                            </a:rPr>
                          </m:ctrlPr>
                        </m:borderBoxPr>
                        <m:e>
                          <m:sSub>
                            <m:sSubPr>
                              <m:ctrlPr>
                                <a:rPr lang="es-ES" i="1" dirty="0">
                                  <a:latin typeface="Cambria Math" panose="02040503050406030204" pitchFamily="18" charset="0"/>
                                </a:rPr>
                              </m:ctrlPr>
                            </m:sSubPr>
                            <m:e>
                              <m:r>
                                <a:rPr lang="es-ES" i="1" dirty="0">
                                  <a:latin typeface="Cambria Math" panose="02040503050406030204" pitchFamily="18" charset="0"/>
                                </a:rPr>
                                <m:t>𝐴</m:t>
                              </m:r>
                            </m:e>
                            <m:sub>
                              <m:r>
                                <a:rPr lang="es-ES" i="1" dirty="0">
                                  <a:latin typeface="Cambria Math" panose="02040503050406030204" pitchFamily="18" charset="0"/>
                                </a:rPr>
                                <m:t>𝑇𝑂𝑇</m:t>
                              </m:r>
                            </m:sub>
                          </m:sSub>
                          <m:r>
                            <a:rPr lang="es-ES" i="1" dirty="0">
                              <a:latin typeface="Cambria Math" panose="02040503050406030204" pitchFamily="18" charset="0"/>
                            </a:rPr>
                            <m:t>=149,98 </m:t>
                          </m:r>
                          <m:r>
                            <a:rPr lang="es-ES" i="1" dirty="0">
                              <a:latin typeface="Cambria Math" panose="02040503050406030204" pitchFamily="18" charset="0"/>
                            </a:rPr>
                            <m:t>𝑐</m:t>
                          </m:r>
                          <m:sSup>
                            <m:sSupPr>
                              <m:ctrlPr>
                                <a:rPr lang="es-ES" i="1" dirty="0">
                                  <a:latin typeface="Cambria Math" panose="02040503050406030204" pitchFamily="18" charset="0"/>
                                </a:rPr>
                              </m:ctrlPr>
                            </m:sSupPr>
                            <m:e>
                              <m:r>
                                <a:rPr lang="es-ES" i="1" dirty="0">
                                  <a:latin typeface="Cambria Math" panose="02040503050406030204" pitchFamily="18" charset="0"/>
                                </a:rPr>
                                <m:t>𝑚</m:t>
                              </m:r>
                            </m:e>
                            <m:sup>
                              <m:r>
                                <a:rPr lang="es-ES" i="1" dirty="0">
                                  <a:latin typeface="Cambria Math" panose="02040503050406030204" pitchFamily="18" charset="0"/>
                                </a:rPr>
                                <m:t>2</m:t>
                              </m:r>
                            </m:sup>
                          </m:sSup>
                        </m:e>
                      </m:borderBox>
                    </m:oMath>
                  </m:oMathPara>
                </a14:m>
                <a:endParaRPr lang="es-ES" dirty="0"/>
              </a:p>
            </p:txBody>
          </p:sp>
        </mc:Choice>
        <mc:Fallback xmlns="">
          <p:sp>
            <p:nvSpPr>
              <p:cNvPr id="26" name="Rectángulo 25"/>
              <p:cNvSpPr>
                <a:spLocks noRot="1" noChangeAspect="1" noMove="1" noResize="1" noEditPoints="1" noAdjustHandles="1" noChangeArrowheads="1" noChangeShapeType="1" noTextEdit="1"/>
              </p:cNvSpPr>
              <p:nvPr/>
            </p:nvSpPr>
            <p:spPr>
              <a:xfrm>
                <a:off x="5830638" y="6120066"/>
                <a:ext cx="2315762" cy="473848"/>
              </a:xfrm>
              <a:prstGeom prst="rect">
                <a:avLst/>
              </a:prstGeom>
              <a:blipFill rotWithShape="0">
                <a:blip r:embed="rId11"/>
                <a:stretch>
                  <a:fillRect/>
                </a:stretch>
              </a:blipFill>
            </p:spPr>
            <p:txBody>
              <a:bodyPr/>
              <a:lstStyle/>
              <a:p>
                <a:r>
                  <a:rPr lang="es-E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P spid="24" grpId="0"/>
      <p:bldP spid="25" grpId="0"/>
      <p:bldP spid="2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6157968" cy="553998"/>
          </a:xfrm>
          <a:prstGeom prst="rect">
            <a:avLst/>
          </a:prstGeom>
          <a:noFill/>
        </p:spPr>
        <p:txBody>
          <a:bodyPr wrap="none" rtlCol="0">
            <a:spAutoFit/>
          </a:bodyPr>
          <a:lstStyle/>
          <a:p>
            <a:r>
              <a:rPr lang="es-ES" sz="3000" dirty="0" smtClean="0"/>
              <a:t>3b. Troncos de pirámides. Ejemplo</a:t>
            </a:r>
            <a:endParaRPr lang="es-ES" sz="3000" dirty="0"/>
          </a:p>
        </p:txBody>
      </p:sp>
      <p:sp>
        <p:nvSpPr>
          <p:cNvPr id="6" name="5 CuadroTexto"/>
          <p:cNvSpPr txBox="1"/>
          <p:nvPr/>
        </p:nvSpPr>
        <p:spPr>
          <a:xfrm>
            <a:off x="500034" y="1428736"/>
            <a:ext cx="8143932" cy="430887"/>
          </a:xfrm>
          <a:prstGeom prst="rect">
            <a:avLst/>
          </a:prstGeom>
          <a:noFill/>
        </p:spPr>
        <p:txBody>
          <a:bodyPr wrap="square" rtlCol="0">
            <a:spAutoFit/>
          </a:bodyPr>
          <a:lstStyle/>
          <a:p>
            <a:pPr algn="just"/>
            <a:r>
              <a:rPr lang="es-ES" sz="2200" dirty="0" smtClean="0"/>
              <a:t>Hallar área y </a:t>
            </a:r>
            <a:r>
              <a:rPr lang="es-ES" sz="2200" b="1" u="sng" dirty="0" smtClean="0"/>
              <a:t>volumen</a:t>
            </a:r>
            <a:r>
              <a:rPr lang="es-ES" sz="2200" dirty="0" smtClean="0"/>
              <a:t> del siguiente tronco de pirámide</a:t>
            </a:r>
          </a:p>
        </p:txBody>
      </p:sp>
      <p:pic>
        <p:nvPicPr>
          <p:cNvPr id="114696" name="Picture 8" descr="http://mmpchile.c5.cl/pag/productos/geo/imagenes/piratruncada.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6342" y="0"/>
            <a:ext cx="1667658" cy="2171030"/>
          </a:xfrm>
          <a:prstGeom prst="rect">
            <a:avLst/>
          </a:prstGeom>
          <a:noFill/>
        </p:spPr>
      </p:pic>
      <p:sp>
        <p:nvSpPr>
          <p:cNvPr id="18" name="17 Rectángulo"/>
          <p:cNvSpPr/>
          <p:nvPr/>
        </p:nvSpPr>
        <p:spPr>
          <a:xfrm>
            <a:off x="357158" y="142852"/>
            <a:ext cx="7560000" cy="360000"/>
          </a:xfrm>
          <a:prstGeom prst="rect">
            <a:avLst/>
          </a:prstGeom>
          <a:solidFill>
            <a:srgbClr val="85A7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Rectángulo"/>
          <p:cNvSpPr/>
          <p:nvPr/>
        </p:nvSpPr>
        <p:spPr>
          <a:xfrm>
            <a:off x="357158" y="142852"/>
            <a:ext cx="4680000" cy="360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Abrir llave"/>
          <p:cNvSpPr/>
          <p:nvPr/>
        </p:nvSpPr>
        <p:spPr>
          <a:xfrm rot="16200000">
            <a:off x="4738720" y="-1738380"/>
            <a:ext cx="214314" cy="4691158"/>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21" name="Picture 8" descr="G:\Mirabal 1213\_ 3ºEV\2ºESO\Gif\hipn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96" y="6429396"/>
            <a:ext cx="428604" cy="428604"/>
          </a:xfrm>
          <a:prstGeom prst="rect">
            <a:avLst/>
          </a:prstGeom>
          <a:noFill/>
        </p:spPr>
      </p:pic>
      <p:pic>
        <p:nvPicPr>
          <p:cNvPr id="3" name="Imagen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7583" y="2171417"/>
            <a:ext cx="7815323" cy="3058170"/>
          </a:xfrm>
          <a:prstGeom prst="rect">
            <a:avLst/>
          </a:prstGeom>
        </p:spPr>
      </p:pic>
      <p:sp>
        <p:nvSpPr>
          <p:cNvPr id="27" name="Rectángulo 26"/>
          <p:cNvSpPr/>
          <p:nvPr/>
        </p:nvSpPr>
        <p:spPr>
          <a:xfrm>
            <a:off x="2987824" y="2776924"/>
            <a:ext cx="4392488" cy="364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Rectángulo 27"/>
          <p:cNvSpPr/>
          <p:nvPr/>
        </p:nvSpPr>
        <p:spPr>
          <a:xfrm>
            <a:off x="7475174" y="2680970"/>
            <a:ext cx="1166564" cy="1108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p:cNvSpPr/>
          <p:nvPr/>
        </p:nvSpPr>
        <p:spPr>
          <a:xfrm>
            <a:off x="3961094" y="3475207"/>
            <a:ext cx="322874" cy="1698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29"/>
          <p:cNvSpPr/>
          <p:nvPr/>
        </p:nvSpPr>
        <p:spPr>
          <a:xfrm>
            <a:off x="4428378" y="3249606"/>
            <a:ext cx="431654" cy="168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ángulo 30"/>
          <p:cNvSpPr/>
          <p:nvPr/>
        </p:nvSpPr>
        <p:spPr>
          <a:xfrm>
            <a:off x="4428378" y="3489549"/>
            <a:ext cx="431654" cy="168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Rectángulo 31"/>
          <p:cNvSpPr/>
          <p:nvPr/>
        </p:nvSpPr>
        <p:spPr>
          <a:xfrm>
            <a:off x="5072386" y="3306672"/>
            <a:ext cx="723750" cy="266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ángulo 32"/>
          <p:cNvSpPr/>
          <p:nvPr/>
        </p:nvSpPr>
        <p:spPr>
          <a:xfrm>
            <a:off x="5974422" y="3314075"/>
            <a:ext cx="723750" cy="266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p:cNvSpPr/>
          <p:nvPr/>
        </p:nvSpPr>
        <p:spPr>
          <a:xfrm>
            <a:off x="2987824" y="2525642"/>
            <a:ext cx="5655082" cy="1263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p:cNvSpPr/>
          <p:nvPr/>
        </p:nvSpPr>
        <p:spPr>
          <a:xfrm>
            <a:off x="2987824" y="3861048"/>
            <a:ext cx="2880320" cy="1008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Rectángulo 42"/>
          <p:cNvSpPr/>
          <p:nvPr/>
        </p:nvSpPr>
        <p:spPr>
          <a:xfrm>
            <a:off x="7020272" y="3873495"/>
            <a:ext cx="454902" cy="166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Rectángulo 43"/>
          <p:cNvSpPr/>
          <p:nvPr/>
        </p:nvSpPr>
        <p:spPr>
          <a:xfrm>
            <a:off x="7536880" y="3873495"/>
            <a:ext cx="131464" cy="170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Rectángulo 44"/>
          <p:cNvSpPr/>
          <p:nvPr/>
        </p:nvSpPr>
        <p:spPr>
          <a:xfrm>
            <a:off x="7315110" y="4138060"/>
            <a:ext cx="131464" cy="170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Rectángulo 45"/>
          <p:cNvSpPr/>
          <p:nvPr/>
        </p:nvSpPr>
        <p:spPr>
          <a:xfrm>
            <a:off x="7860082" y="3972408"/>
            <a:ext cx="767219" cy="1656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Rectángulo 46"/>
          <p:cNvSpPr/>
          <p:nvPr/>
        </p:nvSpPr>
        <p:spPr>
          <a:xfrm>
            <a:off x="7077951" y="4365104"/>
            <a:ext cx="302361"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Rectángulo 47"/>
          <p:cNvSpPr/>
          <p:nvPr/>
        </p:nvSpPr>
        <p:spPr>
          <a:xfrm>
            <a:off x="7451431" y="4351730"/>
            <a:ext cx="118633" cy="157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Rectángulo 48"/>
          <p:cNvSpPr/>
          <p:nvPr/>
        </p:nvSpPr>
        <p:spPr>
          <a:xfrm>
            <a:off x="7261679" y="4611430"/>
            <a:ext cx="118633" cy="157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Rectángulo 49"/>
          <p:cNvSpPr/>
          <p:nvPr/>
        </p:nvSpPr>
        <p:spPr>
          <a:xfrm>
            <a:off x="7701977" y="4437112"/>
            <a:ext cx="888142" cy="1743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Rectángulo 50"/>
          <p:cNvSpPr/>
          <p:nvPr/>
        </p:nvSpPr>
        <p:spPr>
          <a:xfrm>
            <a:off x="1153990" y="4817394"/>
            <a:ext cx="1473793" cy="411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Rectángulo 51"/>
          <p:cNvSpPr/>
          <p:nvPr/>
        </p:nvSpPr>
        <p:spPr>
          <a:xfrm>
            <a:off x="2725255" y="4768820"/>
            <a:ext cx="982650" cy="411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 name="Rectángulo 52"/>
          <p:cNvSpPr/>
          <p:nvPr/>
        </p:nvSpPr>
        <p:spPr>
          <a:xfrm>
            <a:off x="3877382" y="4768820"/>
            <a:ext cx="982650" cy="411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ctángulo 33"/>
          <p:cNvSpPr/>
          <p:nvPr/>
        </p:nvSpPr>
        <p:spPr>
          <a:xfrm>
            <a:off x="5906437" y="3803714"/>
            <a:ext cx="2720864" cy="13769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Rectángulo 53"/>
          <p:cNvSpPr/>
          <p:nvPr/>
        </p:nvSpPr>
        <p:spPr>
          <a:xfrm>
            <a:off x="848453" y="4540744"/>
            <a:ext cx="5057984" cy="639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6302275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27"/>
                                        </p:tgtEl>
                                        <p:attrNameLst>
                                          <p:attrName>ppt_x</p:attrName>
                                        </p:attrNameLst>
                                      </p:cBhvr>
                                      <p:tavLst>
                                        <p:tav tm="0">
                                          <p:val>
                                            <p:strVal val="ppt_x"/>
                                          </p:val>
                                        </p:tav>
                                        <p:tav tm="100000">
                                          <p:val>
                                            <p:strVal val="ppt_x"/>
                                          </p:val>
                                        </p:tav>
                                      </p:tavLst>
                                    </p:anim>
                                    <p:anim calcmode="lin" valueType="num">
                                      <p:cBhvr additive="base">
                                        <p:cTn id="13" dur="500"/>
                                        <p:tgtEl>
                                          <p:spTgt spid="27"/>
                                        </p:tgtEl>
                                        <p:attrNameLst>
                                          <p:attrName>ppt_y</p:attrName>
                                        </p:attrNameLst>
                                      </p:cBhvr>
                                      <p:tavLst>
                                        <p:tav tm="0">
                                          <p:val>
                                            <p:strVal val="ppt_y"/>
                                          </p:val>
                                        </p:tav>
                                        <p:tav tm="100000">
                                          <p:val>
                                            <p:strVal val="1+ppt_h/2"/>
                                          </p:val>
                                        </p:tav>
                                      </p:tavLst>
                                    </p:anim>
                                    <p:set>
                                      <p:cBhvr>
                                        <p:cTn id="14" dur="1" fill="hold">
                                          <p:stCondLst>
                                            <p:cond delay="499"/>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28"/>
                                        </p:tgtEl>
                                        <p:attrNameLst>
                                          <p:attrName>ppt_x</p:attrName>
                                        </p:attrNameLst>
                                      </p:cBhvr>
                                      <p:tavLst>
                                        <p:tav tm="0">
                                          <p:val>
                                            <p:strVal val="ppt_x"/>
                                          </p:val>
                                        </p:tav>
                                        <p:tav tm="100000">
                                          <p:val>
                                            <p:strVal val="ppt_x"/>
                                          </p:val>
                                        </p:tav>
                                      </p:tavLst>
                                    </p:anim>
                                    <p:anim calcmode="lin" valueType="num">
                                      <p:cBhvr additive="base">
                                        <p:cTn id="19" dur="500"/>
                                        <p:tgtEl>
                                          <p:spTgt spid="28"/>
                                        </p:tgtEl>
                                        <p:attrNameLst>
                                          <p:attrName>ppt_y</p:attrName>
                                        </p:attrNameLst>
                                      </p:cBhvr>
                                      <p:tavLst>
                                        <p:tav tm="0">
                                          <p:val>
                                            <p:strVal val="ppt_y"/>
                                          </p:val>
                                        </p:tav>
                                        <p:tav tm="100000">
                                          <p:val>
                                            <p:strVal val="1+ppt_h/2"/>
                                          </p:val>
                                        </p:tav>
                                      </p:tavLst>
                                    </p:anim>
                                    <p:set>
                                      <p:cBhvr>
                                        <p:cTn id="20" dur="1" fill="hold">
                                          <p:stCondLst>
                                            <p:cond delay="499"/>
                                          </p:stCondLst>
                                        </p:cTn>
                                        <p:tgtEl>
                                          <p:spTgt spid="2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29"/>
                                        </p:tgtEl>
                                        <p:attrNameLst>
                                          <p:attrName>ppt_x</p:attrName>
                                        </p:attrNameLst>
                                      </p:cBhvr>
                                      <p:tavLst>
                                        <p:tav tm="0">
                                          <p:val>
                                            <p:strVal val="ppt_x"/>
                                          </p:val>
                                        </p:tav>
                                        <p:tav tm="100000">
                                          <p:val>
                                            <p:strVal val="ppt_x"/>
                                          </p:val>
                                        </p:tav>
                                      </p:tavLst>
                                    </p:anim>
                                    <p:anim calcmode="lin" valueType="num">
                                      <p:cBhvr additive="base">
                                        <p:cTn id="25" dur="500"/>
                                        <p:tgtEl>
                                          <p:spTgt spid="29"/>
                                        </p:tgtEl>
                                        <p:attrNameLst>
                                          <p:attrName>ppt_y</p:attrName>
                                        </p:attrNameLst>
                                      </p:cBhvr>
                                      <p:tavLst>
                                        <p:tav tm="0">
                                          <p:val>
                                            <p:strVal val="ppt_y"/>
                                          </p:val>
                                        </p:tav>
                                        <p:tav tm="100000">
                                          <p:val>
                                            <p:strVal val="1+ppt_h/2"/>
                                          </p:val>
                                        </p:tav>
                                      </p:tavLst>
                                    </p:anim>
                                    <p:set>
                                      <p:cBhvr>
                                        <p:cTn id="26" dur="1" fill="hold">
                                          <p:stCondLst>
                                            <p:cond delay="499"/>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30"/>
                                        </p:tgtEl>
                                        <p:attrNameLst>
                                          <p:attrName>ppt_x</p:attrName>
                                        </p:attrNameLst>
                                      </p:cBhvr>
                                      <p:tavLst>
                                        <p:tav tm="0">
                                          <p:val>
                                            <p:strVal val="ppt_x"/>
                                          </p:val>
                                        </p:tav>
                                        <p:tav tm="100000">
                                          <p:val>
                                            <p:strVal val="ppt_x"/>
                                          </p:val>
                                        </p:tav>
                                      </p:tavLst>
                                    </p:anim>
                                    <p:anim calcmode="lin" valueType="num">
                                      <p:cBhvr additive="base">
                                        <p:cTn id="31" dur="500"/>
                                        <p:tgtEl>
                                          <p:spTgt spid="30"/>
                                        </p:tgtEl>
                                        <p:attrNameLst>
                                          <p:attrName>ppt_y</p:attrName>
                                        </p:attrNameLst>
                                      </p:cBhvr>
                                      <p:tavLst>
                                        <p:tav tm="0">
                                          <p:val>
                                            <p:strVal val="ppt_y"/>
                                          </p:val>
                                        </p:tav>
                                        <p:tav tm="100000">
                                          <p:val>
                                            <p:strVal val="1+ppt_h/2"/>
                                          </p:val>
                                        </p:tav>
                                      </p:tavLst>
                                    </p:anim>
                                    <p:set>
                                      <p:cBhvr>
                                        <p:cTn id="32" dur="1" fill="hold">
                                          <p:stCondLst>
                                            <p:cond delay="499"/>
                                          </p:stCondLst>
                                        </p:cTn>
                                        <p:tgtEl>
                                          <p:spTgt spid="3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31"/>
                                        </p:tgtEl>
                                        <p:attrNameLst>
                                          <p:attrName>ppt_x</p:attrName>
                                        </p:attrNameLst>
                                      </p:cBhvr>
                                      <p:tavLst>
                                        <p:tav tm="0">
                                          <p:val>
                                            <p:strVal val="ppt_x"/>
                                          </p:val>
                                        </p:tav>
                                        <p:tav tm="100000">
                                          <p:val>
                                            <p:strVal val="ppt_x"/>
                                          </p:val>
                                        </p:tav>
                                      </p:tavLst>
                                    </p:anim>
                                    <p:anim calcmode="lin" valueType="num">
                                      <p:cBhvr additive="base">
                                        <p:cTn id="37" dur="500"/>
                                        <p:tgtEl>
                                          <p:spTgt spid="31"/>
                                        </p:tgtEl>
                                        <p:attrNameLst>
                                          <p:attrName>ppt_y</p:attrName>
                                        </p:attrNameLst>
                                      </p:cBhvr>
                                      <p:tavLst>
                                        <p:tav tm="0">
                                          <p:val>
                                            <p:strVal val="ppt_y"/>
                                          </p:val>
                                        </p:tav>
                                        <p:tav tm="100000">
                                          <p:val>
                                            <p:strVal val="1+ppt_h/2"/>
                                          </p:val>
                                        </p:tav>
                                      </p:tavLst>
                                    </p:anim>
                                    <p:set>
                                      <p:cBhvr>
                                        <p:cTn id="38" dur="1" fill="hold">
                                          <p:stCondLst>
                                            <p:cond delay="499"/>
                                          </p:stCondLst>
                                        </p:cTn>
                                        <p:tgtEl>
                                          <p:spTgt spid="3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32"/>
                                        </p:tgtEl>
                                        <p:attrNameLst>
                                          <p:attrName>ppt_x</p:attrName>
                                        </p:attrNameLst>
                                      </p:cBhvr>
                                      <p:tavLst>
                                        <p:tav tm="0">
                                          <p:val>
                                            <p:strVal val="ppt_x"/>
                                          </p:val>
                                        </p:tav>
                                        <p:tav tm="100000">
                                          <p:val>
                                            <p:strVal val="ppt_x"/>
                                          </p:val>
                                        </p:tav>
                                      </p:tavLst>
                                    </p:anim>
                                    <p:anim calcmode="lin" valueType="num">
                                      <p:cBhvr additive="base">
                                        <p:cTn id="43" dur="500"/>
                                        <p:tgtEl>
                                          <p:spTgt spid="32"/>
                                        </p:tgtEl>
                                        <p:attrNameLst>
                                          <p:attrName>ppt_y</p:attrName>
                                        </p:attrNameLst>
                                      </p:cBhvr>
                                      <p:tavLst>
                                        <p:tav tm="0">
                                          <p:val>
                                            <p:strVal val="ppt_y"/>
                                          </p:val>
                                        </p:tav>
                                        <p:tav tm="100000">
                                          <p:val>
                                            <p:strVal val="1+ppt_h/2"/>
                                          </p:val>
                                        </p:tav>
                                      </p:tavLst>
                                    </p:anim>
                                    <p:set>
                                      <p:cBhvr>
                                        <p:cTn id="44" dur="1" fill="hold">
                                          <p:stCondLst>
                                            <p:cond delay="499"/>
                                          </p:stCondLst>
                                        </p:cTn>
                                        <p:tgtEl>
                                          <p:spTgt spid="3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0" nodeType="clickEffect">
                                  <p:stCondLst>
                                    <p:cond delay="0"/>
                                  </p:stCondLst>
                                  <p:childTnLst>
                                    <p:anim calcmode="lin" valueType="num">
                                      <p:cBhvr additive="base">
                                        <p:cTn id="48" dur="500"/>
                                        <p:tgtEl>
                                          <p:spTgt spid="33"/>
                                        </p:tgtEl>
                                        <p:attrNameLst>
                                          <p:attrName>ppt_x</p:attrName>
                                        </p:attrNameLst>
                                      </p:cBhvr>
                                      <p:tavLst>
                                        <p:tav tm="0">
                                          <p:val>
                                            <p:strVal val="ppt_x"/>
                                          </p:val>
                                        </p:tav>
                                        <p:tav tm="100000">
                                          <p:val>
                                            <p:strVal val="ppt_x"/>
                                          </p:val>
                                        </p:tav>
                                      </p:tavLst>
                                    </p:anim>
                                    <p:anim calcmode="lin" valueType="num">
                                      <p:cBhvr additive="base">
                                        <p:cTn id="49" dur="500"/>
                                        <p:tgtEl>
                                          <p:spTgt spid="33"/>
                                        </p:tgtEl>
                                        <p:attrNameLst>
                                          <p:attrName>ppt_y</p:attrName>
                                        </p:attrNameLst>
                                      </p:cBhvr>
                                      <p:tavLst>
                                        <p:tav tm="0">
                                          <p:val>
                                            <p:strVal val="ppt_y"/>
                                          </p:val>
                                        </p:tav>
                                        <p:tav tm="100000">
                                          <p:val>
                                            <p:strVal val="1+ppt_h/2"/>
                                          </p:val>
                                        </p:tav>
                                      </p:tavLst>
                                    </p:anim>
                                    <p:set>
                                      <p:cBhvr>
                                        <p:cTn id="50" dur="1" fill="hold">
                                          <p:stCondLst>
                                            <p:cond delay="499"/>
                                          </p:stCondLst>
                                        </p:cTn>
                                        <p:tgtEl>
                                          <p:spTgt spid="3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34"/>
                                        </p:tgtEl>
                                        <p:attrNameLst>
                                          <p:attrName>ppt_x</p:attrName>
                                        </p:attrNameLst>
                                      </p:cBhvr>
                                      <p:tavLst>
                                        <p:tav tm="0">
                                          <p:val>
                                            <p:strVal val="ppt_x"/>
                                          </p:val>
                                        </p:tav>
                                        <p:tav tm="100000">
                                          <p:val>
                                            <p:strVal val="ppt_x"/>
                                          </p:val>
                                        </p:tav>
                                      </p:tavLst>
                                    </p:anim>
                                    <p:anim calcmode="lin" valueType="num">
                                      <p:cBhvr additive="base">
                                        <p:cTn id="55" dur="500"/>
                                        <p:tgtEl>
                                          <p:spTgt spid="34"/>
                                        </p:tgtEl>
                                        <p:attrNameLst>
                                          <p:attrName>ppt_y</p:attrName>
                                        </p:attrNameLst>
                                      </p:cBhvr>
                                      <p:tavLst>
                                        <p:tav tm="0">
                                          <p:val>
                                            <p:strVal val="ppt_y"/>
                                          </p:val>
                                        </p:tav>
                                        <p:tav tm="100000">
                                          <p:val>
                                            <p:strVal val="1+ppt_h/2"/>
                                          </p:val>
                                        </p:tav>
                                      </p:tavLst>
                                    </p:anim>
                                    <p:set>
                                      <p:cBhvr>
                                        <p:cTn id="56" dur="1" fill="hold">
                                          <p:stCondLst>
                                            <p:cond delay="499"/>
                                          </p:stCondLst>
                                        </p:cTn>
                                        <p:tgtEl>
                                          <p:spTgt spid="3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0" nodeType="clickEffect">
                                  <p:stCondLst>
                                    <p:cond delay="0"/>
                                  </p:stCondLst>
                                  <p:childTnLst>
                                    <p:anim calcmode="lin" valueType="num">
                                      <p:cBhvr additive="base">
                                        <p:cTn id="60" dur="500"/>
                                        <p:tgtEl>
                                          <p:spTgt spid="43"/>
                                        </p:tgtEl>
                                        <p:attrNameLst>
                                          <p:attrName>ppt_x</p:attrName>
                                        </p:attrNameLst>
                                      </p:cBhvr>
                                      <p:tavLst>
                                        <p:tav tm="0">
                                          <p:val>
                                            <p:strVal val="ppt_x"/>
                                          </p:val>
                                        </p:tav>
                                        <p:tav tm="100000">
                                          <p:val>
                                            <p:strVal val="ppt_x"/>
                                          </p:val>
                                        </p:tav>
                                      </p:tavLst>
                                    </p:anim>
                                    <p:anim calcmode="lin" valueType="num">
                                      <p:cBhvr additive="base">
                                        <p:cTn id="61" dur="500"/>
                                        <p:tgtEl>
                                          <p:spTgt spid="43"/>
                                        </p:tgtEl>
                                        <p:attrNameLst>
                                          <p:attrName>ppt_y</p:attrName>
                                        </p:attrNameLst>
                                      </p:cBhvr>
                                      <p:tavLst>
                                        <p:tav tm="0">
                                          <p:val>
                                            <p:strVal val="ppt_y"/>
                                          </p:val>
                                        </p:tav>
                                        <p:tav tm="100000">
                                          <p:val>
                                            <p:strVal val="1+ppt_h/2"/>
                                          </p:val>
                                        </p:tav>
                                      </p:tavLst>
                                    </p:anim>
                                    <p:set>
                                      <p:cBhvr>
                                        <p:cTn id="62" dur="1" fill="hold">
                                          <p:stCondLst>
                                            <p:cond delay="499"/>
                                          </p:stCondLst>
                                        </p:cTn>
                                        <p:tgtEl>
                                          <p:spTgt spid="4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0" nodeType="clickEffect">
                                  <p:stCondLst>
                                    <p:cond delay="0"/>
                                  </p:stCondLst>
                                  <p:childTnLst>
                                    <p:anim calcmode="lin" valueType="num">
                                      <p:cBhvr additive="base">
                                        <p:cTn id="66" dur="500"/>
                                        <p:tgtEl>
                                          <p:spTgt spid="44"/>
                                        </p:tgtEl>
                                        <p:attrNameLst>
                                          <p:attrName>ppt_x</p:attrName>
                                        </p:attrNameLst>
                                      </p:cBhvr>
                                      <p:tavLst>
                                        <p:tav tm="0">
                                          <p:val>
                                            <p:strVal val="ppt_x"/>
                                          </p:val>
                                        </p:tav>
                                        <p:tav tm="100000">
                                          <p:val>
                                            <p:strVal val="ppt_x"/>
                                          </p:val>
                                        </p:tav>
                                      </p:tavLst>
                                    </p:anim>
                                    <p:anim calcmode="lin" valueType="num">
                                      <p:cBhvr additive="base">
                                        <p:cTn id="67" dur="500"/>
                                        <p:tgtEl>
                                          <p:spTgt spid="44"/>
                                        </p:tgtEl>
                                        <p:attrNameLst>
                                          <p:attrName>ppt_y</p:attrName>
                                        </p:attrNameLst>
                                      </p:cBhvr>
                                      <p:tavLst>
                                        <p:tav tm="0">
                                          <p:val>
                                            <p:strVal val="ppt_y"/>
                                          </p:val>
                                        </p:tav>
                                        <p:tav tm="100000">
                                          <p:val>
                                            <p:strVal val="1+ppt_h/2"/>
                                          </p:val>
                                        </p:tav>
                                      </p:tavLst>
                                    </p:anim>
                                    <p:set>
                                      <p:cBhvr>
                                        <p:cTn id="68" dur="1" fill="hold">
                                          <p:stCondLst>
                                            <p:cond delay="499"/>
                                          </p:stCondLst>
                                        </p:cTn>
                                        <p:tgtEl>
                                          <p:spTgt spid="4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xit" presetSubtype="4" fill="hold" grpId="0" nodeType="clickEffect">
                                  <p:stCondLst>
                                    <p:cond delay="0"/>
                                  </p:stCondLst>
                                  <p:childTnLst>
                                    <p:anim calcmode="lin" valueType="num">
                                      <p:cBhvr additive="base">
                                        <p:cTn id="72" dur="500"/>
                                        <p:tgtEl>
                                          <p:spTgt spid="45"/>
                                        </p:tgtEl>
                                        <p:attrNameLst>
                                          <p:attrName>ppt_x</p:attrName>
                                        </p:attrNameLst>
                                      </p:cBhvr>
                                      <p:tavLst>
                                        <p:tav tm="0">
                                          <p:val>
                                            <p:strVal val="ppt_x"/>
                                          </p:val>
                                        </p:tav>
                                        <p:tav tm="100000">
                                          <p:val>
                                            <p:strVal val="ppt_x"/>
                                          </p:val>
                                        </p:tav>
                                      </p:tavLst>
                                    </p:anim>
                                    <p:anim calcmode="lin" valueType="num">
                                      <p:cBhvr additive="base">
                                        <p:cTn id="73" dur="500"/>
                                        <p:tgtEl>
                                          <p:spTgt spid="45"/>
                                        </p:tgtEl>
                                        <p:attrNameLst>
                                          <p:attrName>ppt_y</p:attrName>
                                        </p:attrNameLst>
                                      </p:cBhvr>
                                      <p:tavLst>
                                        <p:tav tm="0">
                                          <p:val>
                                            <p:strVal val="ppt_y"/>
                                          </p:val>
                                        </p:tav>
                                        <p:tav tm="100000">
                                          <p:val>
                                            <p:strVal val="1+ppt_h/2"/>
                                          </p:val>
                                        </p:tav>
                                      </p:tavLst>
                                    </p:anim>
                                    <p:set>
                                      <p:cBhvr>
                                        <p:cTn id="74" dur="1" fill="hold">
                                          <p:stCondLst>
                                            <p:cond delay="499"/>
                                          </p:stCondLst>
                                        </p:cTn>
                                        <p:tgtEl>
                                          <p:spTgt spid="4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 presetClass="exit" presetSubtype="4" fill="hold" grpId="0" nodeType="clickEffect">
                                  <p:stCondLst>
                                    <p:cond delay="0"/>
                                  </p:stCondLst>
                                  <p:childTnLst>
                                    <p:anim calcmode="lin" valueType="num">
                                      <p:cBhvr additive="base">
                                        <p:cTn id="78" dur="500"/>
                                        <p:tgtEl>
                                          <p:spTgt spid="46"/>
                                        </p:tgtEl>
                                        <p:attrNameLst>
                                          <p:attrName>ppt_x</p:attrName>
                                        </p:attrNameLst>
                                      </p:cBhvr>
                                      <p:tavLst>
                                        <p:tav tm="0">
                                          <p:val>
                                            <p:strVal val="ppt_x"/>
                                          </p:val>
                                        </p:tav>
                                        <p:tav tm="100000">
                                          <p:val>
                                            <p:strVal val="ppt_x"/>
                                          </p:val>
                                        </p:tav>
                                      </p:tavLst>
                                    </p:anim>
                                    <p:anim calcmode="lin" valueType="num">
                                      <p:cBhvr additive="base">
                                        <p:cTn id="79" dur="500"/>
                                        <p:tgtEl>
                                          <p:spTgt spid="46"/>
                                        </p:tgtEl>
                                        <p:attrNameLst>
                                          <p:attrName>ppt_y</p:attrName>
                                        </p:attrNameLst>
                                      </p:cBhvr>
                                      <p:tavLst>
                                        <p:tav tm="0">
                                          <p:val>
                                            <p:strVal val="ppt_y"/>
                                          </p:val>
                                        </p:tav>
                                        <p:tav tm="100000">
                                          <p:val>
                                            <p:strVal val="1+ppt_h/2"/>
                                          </p:val>
                                        </p:tav>
                                      </p:tavLst>
                                    </p:anim>
                                    <p:set>
                                      <p:cBhvr>
                                        <p:cTn id="80" dur="1" fill="hold">
                                          <p:stCondLst>
                                            <p:cond delay="499"/>
                                          </p:stCondLst>
                                        </p:cTn>
                                        <p:tgtEl>
                                          <p:spTgt spid="46"/>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xit" presetSubtype="4" fill="hold" grpId="0" nodeType="clickEffect">
                                  <p:stCondLst>
                                    <p:cond delay="0"/>
                                  </p:stCondLst>
                                  <p:childTnLst>
                                    <p:anim calcmode="lin" valueType="num">
                                      <p:cBhvr additive="base">
                                        <p:cTn id="84" dur="500"/>
                                        <p:tgtEl>
                                          <p:spTgt spid="47"/>
                                        </p:tgtEl>
                                        <p:attrNameLst>
                                          <p:attrName>ppt_x</p:attrName>
                                        </p:attrNameLst>
                                      </p:cBhvr>
                                      <p:tavLst>
                                        <p:tav tm="0">
                                          <p:val>
                                            <p:strVal val="ppt_x"/>
                                          </p:val>
                                        </p:tav>
                                        <p:tav tm="100000">
                                          <p:val>
                                            <p:strVal val="ppt_x"/>
                                          </p:val>
                                        </p:tav>
                                      </p:tavLst>
                                    </p:anim>
                                    <p:anim calcmode="lin" valueType="num">
                                      <p:cBhvr additive="base">
                                        <p:cTn id="85" dur="500"/>
                                        <p:tgtEl>
                                          <p:spTgt spid="47"/>
                                        </p:tgtEl>
                                        <p:attrNameLst>
                                          <p:attrName>ppt_y</p:attrName>
                                        </p:attrNameLst>
                                      </p:cBhvr>
                                      <p:tavLst>
                                        <p:tav tm="0">
                                          <p:val>
                                            <p:strVal val="ppt_y"/>
                                          </p:val>
                                        </p:tav>
                                        <p:tav tm="100000">
                                          <p:val>
                                            <p:strVal val="1+ppt_h/2"/>
                                          </p:val>
                                        </p:tav>
                                      </p:tavLst>
                                    </p:anim>
                                    <p:set>
                                      <p:cBhvr>
                                        <p:cTn id="86" dur="1" fill="hold">
                                          <p:stCondLst>
                                            <p:cond delay="499"/>
                                          </p:stCondLst>
                                        </p:cTn>
                                        <p:tgtEl>
                                          <p:spTgt spid="4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 presetClass="exit" presetSubtype="4" fill="hold" grpId="0" nodeType="clickEffect">
                                  <p:stCondLst>
                                    <p:cond delay="0"/>
                                  </p:stCondLst>
                                  <p:childTnLst>
                                    <p:anim calcmode="lin" valueType="num">
                                      <p:cBhvr additive="base">
                                        <p:cTn id="90" dur="500"/>
                                        <p:tgtEl>
                                          <p:spTgt spid="48"/>
                                        </p:tgtEl>
                                        <p:attrNameLst>
                                          <p:attrName>ppt_x</p:attrName>
                                        </p:attrNameLst>
                                      </p:cBhvr>
                                      <p:tavLst>
                                        <p:tav tm="0">
                                          <p:val>
                                            <p:strVal val="ppt_x"/>
                                          </p:val>
                                        </p:tav>
                                        <p:tav tm="100000">
                                          <p:val>
                                            <p:strVal val="ppt_x"/>
                                          </p:val>
                                        </p:tav>
                                      </p:tavLst>
                                    </p:anim>
                                    <p:anim calcmode="lin" valueType="num">
                                      <p:cBhvr additive="base">
                                        <p:cTn id="91" dur="500"/>
                                        <p:tgtEl>
                                          <p:spTgt spid="48"/>
                                        </p:tgtEl>
                                        <p:attrNameLst>
                                          <p:attrName>ppt_y</p:attrName>
                                        </p:attrNameLst>
                                      </p:cBhvr>
                                      <p:tavLst>
                                        <p:tav tm="0">
                                          <p:val>
                                            <p:strVal val="ppt_y"/>
                                          </p:val>
                                        </p:tav>
                                        <p:tav tm="100000">
                                          <p:val>
                                            <p:strVal val="1+ppt_h/2"/>
                                          </p:val>
                                        </p:tav>
                                      </p:tavLst>
                                    </p:anim>
                                    <p:set>
                                      <p:cBhvr>
                                        <p:cTn id="92" dur="1" fill="hold">
                                          <p:stCondLst>
                                            <p:cond delay="499"/>
                                          </p:stCondLst>
                                        </p:cTn>
                                        <p:tgtEl>
                                          <p:spTgt spid="48"/>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 presetClass="exit" presetSubtype="4" fill="hold" grpId="0" nodeType="clickEffect">
                                  <p:stCondLst>
                                    <p:cond delay="0"/>
                                  </p:stCondLst>
                                  <p:childTnLst>
                                    <p:anim calcmode="lin" valueType="num">
                                      <p:cBhvr additive="base">
                                        <p:cTn id="96" dur="500"/>
                                        <p:tgtEl>
                                          <p:spTgt spid="49"/>
                                        </p:tgtEl>
                                        <p:attrNameLst>
                                          <p:attrName>ppt_x</p:attrName>
                                        </p:attrNameLst>
                                      </p:cBhvr>
                                      <p:tavLst>
                                        <p:tav tm="0">
                                          <p:val>
                                            <p:strVal val="ppt_x"/>
                                          </p:val>
                                        </p:tav>
                                        <p:tav tm="100000">
                                          <p:val>
                                            <p:strVal val="ppt_x"/>
                                          </p:val>
                                        </p:tav>
                                      </p:tavLst>
                                    </p:anim>
                                    <p:anim calcmode="lin" valueType="num">
                                      <p:cBhvr additive="base">
                                        <p:cTn id="97" dur="500"/>
                                        <p:tgtEl>
                                          <p:spTgt spid="49"/>
                                        </p:tgtEl>
                                        <p:attrNameLst>
                                          <p:attrName>ppt_y</p:attrName>
                                        </p:attrNameLst>
                                      </p:cBhvr>
                                      <p:tavLst>
                                        <p:tav tm="0">
                                          <p:val>
                                            <p:strVal val="ppt_y"/>
                                          </p:val>
                                        </p:tav>
                                        <p:tav tm="100000">
                                          <p:val>
                                            <p:strVal val="1+ppt_h/2"/>
                                          </p:val>
                                        </p:tav>
                                      </p:tavLst>
                                    </p:anim>
                                    <p:set>
                                      <p:cBhvr>
                                        <p:cTn id="98" dur="1" fill="hold">
                                          <p:stCondLst>
                                            <p:cond delay="499"/>
                                          </p:stCondLst>
                                        </p:cTn>
                                        <p:tgtEl>
                                          <p:spTgt spid="49"/>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2" presetClass="exit" presetSubtype="4" fill="hold" grpId="0" nodeType="clickEffect">
                                  <p:stCondLst>
                                    <p:cond delay="0"/>
                                  </p:stCondLst>
                                  <p:childTnLst>
                                    <p:anim calcmode="lin" valueType="num">
                                      <p:cBhvr additive="base">
                                        <p:cTn id="102" dur="500"/>
                                        <p:tgtEl>
                                          <p:spTgt spid="50"/>
                                        </p:tgtEl>
                                        <p:attrNameLst>
                                          <p:attrName>ppt_x</p:attrName>
                                        </p:attrNameLst>
                                      </p:cBhvr>
                                      <p:tavLst>
                                        <p:tav tm="0">
                                          <p:val>
                                            <p:strVal val="ppt_x"/>
                                          </p:val>
                                        </p:tav>
                                        <p:tav tm="100000">
                                          <p:val>
                                            <p:strVal val="ppt_x"/>
                                          </p:val>
                                        </p:tav>
                                      </p:tavLst>
                                    </p:anim>
                                    <p:anim calcmode="lin" valueType="num">
                                      <p:cBhvr additive="base">
                                        <p:cTn id="103" dur="500"/>
                                        <p:tgtEl>
                                          <p:spTgt spid="50"/>
                                        </p:tgtEl>
                                        <p:attrNameLst>
                                          <p:attrName>ppt_y</p:attrName>
                                        </p:attrNameLst>
                                      </p:cBhvr>
                                      <p:tavLst>
                                        <p:tav tm="0">
                                          <p:val>
                                            <p:strVal val="ppt_y"/>
                                          </p:val>
                                        </p:tav>
                                        <p:tav tm="100000">
                                          <p:val>
                                            <p:strVal val="1+ppt_h/2"/>
                                          </p:val>
                                        </p:tav>
                                      </p:tavLst>
                                    </p:anim>
                                    <p:set>
                                      <p:cBhvr>
                                        <p:cTn id="104" dur="1" fill="hold">
                                          <p:stCondLst>
                                            <p:cond delay="499"/>
                                          </p:stCondLst>
                                        </p:cTn>
                                        <p:tgtEl>
                                          <p:spTgt spid="50"/>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2" presetClass="exit" presetSubtype="4" fill="hold" grpId="0" nodeType="clickEffect">
                                  <p:stCondLst>
                                    <p:cond delay="0"/>
                                  </p:stCondLst>
                                  <p:childTnLst>
                                    <p:anim calcmode="lin" valueType="num">
                                      <p:cBhvr additive="base">
                                        <p:cTn id="108" dur="500"/>
                                        <p:tgtEl>
                                          <p:spTgt spid="54"/>
                                        </p:tgtEl>
                                        <p:attrNameLst>
                                          <p:attrName>ppt_x</p:attrName>
                                        </p:attrNameLst>
                                      </p:cBhvr>
                                      <p:tavLst>
                                        <p:tav tm="0">
                                          <p:val>
                                            <p:strVal val="ppt_x"/>
                                          </p:val>
                                        </p:tav>
                                        <p:tav tm="100000">
                                          <p:val>
                                            <p:strVal val="ppt_x"/>
                                          </p:val>
                                        </p:tav>
                                      </p:tavLst>
                                    </p:anim>
                                    <p:anim calcmode="lin" valueType="num">
                                      <p:cBhvr additive="base">
                                        <p:cTn id="109" dur="500"/>
                                        <p:tgtEl>
                                          <p:spTgt spid="54"/>
                                        </p:tgtEl>
                                        <p:attrNameLst>
                                          <p:attrName>ppt_y</p:attrName>
                                        </p:attrNameLst>
                                      </p:cBhvr>
                                      <p:tavLst>
                                        <p:tav tm="0">
                                          <p:val>
                                            <p:strVal val="ppt_y"/>
                                          </p:val>
                                        </p:tav>
                                        <p:tav tm="100000">
                                          <p:val>
                                            <p:strVal val="1+ppt_h/2"/>
                                          </p:val>
                                        </p:tav>
                                      </p:tavLst>
                                    </p:anim>
                                    <p:set>
                                      <p:cBhvr>
                                        <p:cTn id="110" dur="1" fill="hold">
                                          <p:stCondLst>
                                            <p:cond delay="499"/>
                                          </p:stCondLst>
                                        </p:cTn>
                                        <p:tgtEl>
                                          <p:spTgt spid="54"/>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2" presetClass="exit" presetSubtype="4" fill="hold" grpId="0" nodeType="clickEffect">
                                  <p:stCondLst>
                                    <p:cond delay="0"/>
                                  </p:stCondLst>
                                  <p:childTnLst>
                                    <p:anim calcmode="lin" valueType="num">
                                      <p:cBhvr additive="base">
                                        <p:cTn id="114" dur="500"/>
                                        <p:tgtEl>
                                          <p:spTgt spid="51"/>
                                        </p:tgtEl>
                                        <p:attrNameLst>
                                          <p:attrName>ppt_x</p:attrName>
                                        </p:attrNameLst>
                                      </p:cBhvr>
                                      <p:tavLst>
                                        <p:tav tm="0">
                                          <p:val>
                                            <p:strVal val="ppt_x"/>
                                          </p:val>
                                        </p:tav>
                                        <p:tav tm="100000">
                                          <p:val>
                                            <p:strVal val="ppt_x"/>
                                          </p:val>
                                        </p:tav>
                                      </p:tavLst>
                                    </p:anim>
                                    <p:anim calcmode="lin" valueType="num">
                                      <p:cBhvr additive="base">
                                        <p:cTn id="115" dur="500"/>
                                        <p:tgtEl>
                                          <p:spTgt spid="51"/>
                                        </p:tgtEl>
                                        <p:attrNameLst>
                                          <p:attrName>ppt_y</p:attrName>
                                        </p:attrNameLst>
                                      </p:cBhvr>
                                      <p:tavLst>
                                        <p:tav tm="0">
                                          <p:val>
                                            <p:strVal val="ppt_y"/>
                                          </p:val>
                                        </p:tav>
                                        <p:tav tm="100000">
                                          <p:val>
                                            <p:strVal val="1+ppt_h/2"/>
                                          </p:val>
                                        </p:tav>
                                      </p:tavLst>
                                    </p:anim>
                                    <p:set>
                                      <p:cBhvr>
                                        <p:cTn id="116" dur="1" fill="hold">
                                          <p:stCondLst>
                                            <p:cond delay="499"/>
                                          </p:stCondLst>
                                        </p:cTn>
                                        <p:tgtEl>
                                          <p:spTgt spid="51"/>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2" presetClass="exit" presetSubtype="4" fill="hold" grpId="0" nodeType="clickEffect">
                                  <p:stCondLst>
                                    <p:cond delay="0"/>
                                  </p:stCondLst>
                                  <p:childTnLst>
                                    <p:anim calcmode="lin" valueType="num">
                                      <p:cBhvr additive="base">
                                        <p:cTn id="120" dur="500"/>
                                        <p:tgtEl>
                                          <p:spTgt spid="52"/>
                                        </p:tgtEl>
                                        <p:attrNameLst>
                                          <p:attrName>ppt_x</p:attrName>
                                        </p:attrNameLst>
                                      </p:cBhvr>
                                      <p:tavLst>
                                        <p:tav tm="0">
                                          <p:val>
                                            <p:strVal val="ppt_x"/>
                                          </p:val>
                                        </p:tav>
                                        <p:tav tm="100000">
                                          <p:val>
                                            <p:strVal val="ppt_x"/>
                                          </p:val>
                                        </p:tav>
                                      </p:tavLst>
                                    </p:anim>
                                    <p:anim calcmode="lin" valueType="num">
                                      <p:cBhvr additive="base">
                                        <p:cTn id="121" dur="500"/>
                                        <p:tgtEl>
                                          <p:spTgt spid="52"/>
                                        </p:tgtEl>
                                        <p:attrNameLst>
                                          <p:attrName>ppt_y</p:attrName>
                                        </p:attrNameLst>
                                      </p:cBhvr>
                                      <p:tavLst>
                                        <p:tav tm="0">
                                          <p:val>
                                            <p:strVal val="ppt_y"/>
                                          </p:val>
                                        </p:tav>
                                        <p:tav tm="100000">
                                          <p:val>
                                            <p:strVal val="1+ppt_h/2"/>
                                          </p:val>
                                        </p:tav>
                                      </p:tavLst>
                                    </p:anim>
                                    <p:set>
                                      <p:cBhvr>
                                        <p:cTn id="122" dur="1" fill="hold">
                                          <p:stCondLst>
                                            <p:cond delay="499"/>
                                          </p:stCondLst>
                                        </p:cTn>
                                        <p:tgtEl>
                                          <p:spTgt spid="52"/>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 presetClass="exit" presetSubtype="4" fill="hold" grpId="0" nodeType="clickEffect">
                                  <p:stCondLst>
                                    <p:cond delay="0"/>
                                  </p:stCondLst>
                                  <p:childTnLst>
                                    <p:anim calcmode="lin" valueType="num">
                                      <p:cBhvr additive="base">
                                        <p:cTn id="126" dur="500"/>
                                        <p:tgtEl>
                                          <p:spTgt spid="53"/>
                                        </p:tgtEl>
                                        <p:attrNameLst>
                                          <p:attrName>ppt_x</p:attrName>
                                        </p:attrNameLst>
                                      </p:cBhvr>
                                      <p:tavLst>
                                        <p:tav tm="0">
                                          <p:val>
                                            <p:strVal val="ppt_x"/>
                                          </p:val>
                                        </p:tav>
                                        <p:tav tm="100000">
                                          <p:val>
                                            <p:strVal val="ppt_x"/>
                                          </p:val>
                                        </p:tav>
                                      </p:tavLst>
                                    </p:anim>
                                    <p:anim calcmode="lin" valueType="num">
                                      <p:cBhvr additive="base">
                                        <p:cTn id="127" dur="500"/>
                                        <p:tgtEl>
                                          <p:spTgt spid="53"/>
                                        </p:tgtEl>
                                        <p:attrNameLst>
                                          <p:attrName>ppt_y</p:attrName>
                                        </p:attrNameLst>
                                      </p:cBhvr>
                                      <p:tavLst>
                                        <p:tav tm="0">
                                          <p:val>
                                            <p:strVal val="ppt_y"/>
                                          </p:val>
                                        </p:tav>
                                        <p:tav tm="100000">
                                          <p:val>
                                            <p:strVal val="1+ppt_h/2"/>
                                          </p:val>
                                        </p:tav>
                                      </p:tavLst>
                                    </p:anim>
                                    <p:set>
                                      <p:cBhvr>
                                        <p:cTn id="128" dur="1" fill="hold">
                                          <p:stCondLst>
                                            <p:cond delay="499"/>
                                          </p:stCondLst>
                                        </p:cTn>
                                        <p:tgtEl>
                                          <p:spTgt spid="53"/>
                                        </p:tgtEl>
                                        <p:attrNameLst>
                                          <p:attrName>style.visibility</p:attrName>
                                        </p:attrNameLst>
                                      </p:cBhvr>
                                      <p:to>
                                        <p:strVal val="hidden"/>
                                      </p:to>
                                    </p:set>
                                  </p:childTnLst>
                                </p:cTn>
                              </p:par>
                              <p:par>
                                <p:cTn id="129" presetID="10" presetClass="entr" presetSubtype="0" fill="hold" nodeType="withEffect">
                                  <p:stCondLst>
                                    <p:cond delay="0"/>
                                  </p:stCondLst>
                                  <p:childTnLst>
                                    <p:set>
                                      <p:cBhvr>
                                        <p:cTn id="130" dur="1" fill="hold">
                                          <p:stCondLst>
                                            <p:cond delay="0"/>
                                          </p:stCondLst>
                                        </p:cTn>
                                        <p:tgtEl>
                                          <p:spTgt spid="21"/>
                                        </p:tgtEl>
                                        <p:attrNameLst>
                                          <p:attrName>style.visibility</p:attrName>
                                        </p:attrNameLst>
                                      </p:cBhvr>
                                      <p:to>
                                        <p:strVal val="visible"/>
                                      </p:to>
                                    </p:set>
                                    <p:animEffect transition="in" filter="fade">
                                      <p:cBhvr>
                                        <p:cTn id="13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3" grpId="0" animBg="1"/>
      <p:bldP spid="5"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34" grpId="0" animBg="1"/>
      <p:bldP spid="5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2550698" cy="553998"/>
          </a:xfrm>
          <a:prstGeom prst="rect">
            <a:avLst/>
          </a:prstGeom>
          <a:noFill/>
        </p:spPr>
        <p:txBody>
          <a:bodyPr wrap="none" rtlCol="0">
            <a:spAutoFit/>
          </a:bodyPr>
          <a:lstStyle/>
          <a:p>
            <a:r>
              <a:rPr lang="es-ES" sz="3000" dirty="0" smtClean="0"/>
              <a:t>1. Cubo. Área</a:t>
            </a:r>
            <a:endParaRPr lang="es-ES" sz="3000" dirty="0"/>
          </a:p>
        </p:txBody>
      </p:sp>
      <p:sp>
        <p:nvSpPr>
          <p:cNvPr id="6" name="5 Rectángulo"/>
          <p:cNvSpPr/>
          <p:nvPr/>
        </p:nvSpPr>
        <p:spPr>
          <a:xfrm>
            <a:off x="357158" y="142852"/>
            <a:ext cx="6480000" cy="36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357158" y="142852"/>
            <a:ext cx="288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3010" name="Picture 2" descr="http://1.bp.blogspot.com/_RdyW7eko0jo/S8uCBi_BU3I/AAAAAAAADko/MAaMBRvVyPw/s1600/CUBO-HEXAEDRO-1-19410-MG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034" y="2285992"/>
            <a:ext cx="2165870" cy="2071702"/>
          </a:xfrm>
          <a:prstGeom prst="rect">
            <a:avLst/>
          </a:prstGeom>
          <a:noFill/>
        </p:spPr>
      </p:pic>
      <p:sp>
        <p:nvSpPr>
          <p:cNvPr id="8" name="7 CuadroTexto"/>
          <p:cNvSpPr txBox="1"/>
          <p:nvPr/>
        </p:nvSpPr>
        <p:spPr>
          <a:xfrm>
            <a:off x="3000364" y="2214554"/>
            <a:ext cx="6202339" cy="1246495"/>
          </a:xfrm>
          <a:prstGeom prst="rect">
            <a:avLst/>
          </a:prstGeom>
          <a:solidFill>
            <a:srgbClr val="00FFFF"/>
          </a:solidFill>
        </p:spPr>
        <p:txBody>
          <a:bodyPr wrap="none" rtlCol="0">
            <a:spAutoFit/>
          </a:bodyPr>
          <a:lstStyle/>
          <a:p>
            <a:r>
              <a:rPr lang="es-ES" sz="2500" dirty="0" smtClean="0"/>
              <a:t>Área del cubo</a:t>
            </a:r>
          </a:p>
          <a:p>
            <a:pPr>
              <a:buFontTx/>
              <a:buChar char="-"/>
            </a:pPr>
            <a:r>
              <a:rPr lang="es-ES" sz="2500" dirty="0" smtClean="0"/>
              <a:t>Seis caras iguales con forma de cuadrado</a:t>
            </a:r>
          </a:p>
          <a:p>
            <a:pPr>
              <a:buFontTx/>
              <a:buChar char="-"/>
            </a:pPr>
            <a:r>
              <a:rPr lang="es-ES" sz="2500" dirty="0" smtClean="0"/>
              <a:t>Área de un cuadrado: lado al cuadrado</a:t>
            </a:r>
            <a:endParaRPr lang="es-ES" sz="2500" dirty="0"/>
          </a:p>
        </p:txBody>
      </p:sp>
      <mc:AlternateContent xmlns:mc="http://schemas.openxmlformats.org/markup-compatibility/2006" xmlns:a14="http://schemas.microsoft.com/office/drawing/2010/main">
        <mc:Choice Requires="a14">
          <p:sp>
            <p:nvSpPr>
              <p:cNvPr id="10" name="9 Rectángulo"/>
              <p:cNvSpPr/>
              <p:nvPr/>
            </p:nvSpPr>
            <p:spPr>
              <a:xfrm>
                <a:off x="3500430" y="3571876"/>
                <a:ext cx="1858055" cy="5772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sz="2500" i="1" dirty="0" smtClean="0">
                          <a:solidFill>
                            <a:schemeClr val="tx1"/>
                          </a:solidFill>
                          <a:latin typeface="Cambria Math" panose="02040503050406030204" pitchFamily="18" charset="0"/>
                        </a:rPr>
                        <m:t>𝐴</m:t>
                      </m:r>
                      <m:r>
                        <a:rPr lang="es-ES" sz="2500" b="0" i="1" dirty="0" smtClean="0">
                          <a:solidFill>
                            <a:schemeClr val="tx1"/>
                          </a:solidFill>
                          <a:latin typeface="Cambria Math" panose="02040503050406030204" pitchFamily="18" charset="0"/>
                        </a:rPr>
                        <m:t>=6</m:t>
                      </m:r>
                      <m:sSup>
                        <m:sSupPr>
                          <m:ctrlPr>
                            <a:rPr lang="es-ES" sz="2500" b="0" i="1" dirty="0" smtClean="0">
                              <a:solidFill>
                                <a:schemeClr val="tx1"/>
                              </a:solidFill>
                              <a:latin typeface="Cambria Math" panose="02040503050406030204" pitchFamily="18" charset="0"/>
                            </a:rPr>
                          </m:ctrlPr>
                        </m:sSupPr>
                        <m:e>
                          <m:r>
                            <a:rPr lang="es-ES" sz="2500" b="0" i="1" dirty="0" smtClean="0">
                              <a:solidFill>
                                <a:schemeClr val="tx1"/>
                              </a:solidFill>
                              <a:latin typeface="Cambria Math" panose="02040503050406030204" pitchFamily="18" charset="0"/>
                            </a:rPr>
                            <m:t>𝑎</m:t>
                          </m:r>
                        </m:e>
                        <m:sup>
                          <m:r>
                            <a:rPr lang="es-ES" sz="2500" b="0" i="1" dirty="0" smtClean="0">
                              <a:solidFill>
                                <a:schemeClr val="tx1"/>
                              </a:solidFill>
                              <a:latin typeface="Cambria Math" panose="02040503050406030204" pitchFamily="18" charset="0"/>
                            </a:rPr>
                            <m:t>2</m:t>
                          </m:r>
                        </m:sup>
                      </m:sSup>
                    </m:oMath>
                  </m:oMathPara>
                </a14:m>
                <a:endParaRPr lang="es-ES" sz="2500" dirty="0">
                  <a:solidFill>
                    <a:schemeClr val="tx1"/>
                  </a:solidFill>
                </a:endParaRPr>
              </a:p>
            </p:txBody>
          </p:sp>
        </mc:Choice>
        <mc:Fallback xmlns="">
          <p:sp>
            <p:nvSpPr>
              <p:cNvPr id="10" name="9 Rectángulo"/>
              <p:cNvSpPr>
                <a:spLocks noRot="1" noChangeAspect="1" noMove="1" noResize="1" noEditPoints="1" noAdjustHandles="1" noChangeArrowheads="1" noChangeShapeType="1" noTextEdit="1"/>
              </p:cNvSpPr>
              <p:nvPr/>
            </p:nvSpPr>
            <p:spPr>
              <a:xfrm>
                <a:off x="3500430" y="3571876"/>
                <a:ext cx="1858055" cy="577204"/>
              </a:xfrm>
              <a:prstGeom prst="rect">
                <a:avLst/>
              </a:prstGeom>
              <a:blipFill rotWithShape="0">
                <a:blip r:embed="rId3"/>
                <a:stretch>
                  <a:fillRect/>
                </a:stretch>
              </a:blipFill>
            </p:spPr>
            <p:txBody>
              <a:bodyPr/>
              <a:lstStyle/>
              <a:p>
                <a:r>
                  <a:rPr lang="es-ES">
                    <a:noFill/>
                  </a:rPr>
                  <a:t> </a:t>
                </a:r>
              </a:p>
            </p:txBody>
          </p:sp>
        </mc:Fallback>
      </mc:AlternateContent>
      <p:pic>
        <p:nvPicPr>
          <p:cNvPr id="12" name="Picture 4" descr="http://www.infantilyprimaria.com/IMAGENES/cub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64" y="3510002"/>
            <a:ext cx="2571736" cy="3347998"/>
          </a:xfrm>
          <a:prstGeom prst="rect">
            <a:avLst/>
          </a:prstGeom>
          <a:noFill/>
        </p:spPr>
      </p:pic>
      <p:pic>
        <p:nvPicPr>
          <p:cNvPr id="13" name="Picture 8" descr="G:\Mirabal 1213\_ 3ºEV\2ºESO\Gif\hipn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
        <p:nvSpPr>
          <p:cNvPr id="11" name="Rectángulo 10"/>
          <p:cNvSpPr/>
          <p:nvPr/>
        </p:nvSpPr>
        <p:spPr>
          <a:xfrm>
            <a:off x="3193608" y="2663968"/>
            <a:ext cx="586304" cy="347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p:cNvSpPr/>
          <p:nvPr/>
        </p:nvSpPr>
        <p:spPr>
          <a:xfrm>
            <a:off x="6372200" y="3011641"/>
            <a:ext cx="2520280" cy="347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p:cNvSpPr/>
          <p:nvPr/>
        </p:nvSpPr>
        <p:spPr>
          <a:xfrm>
            <a:off x="3677251" y="3686645"/>
            <a:ext cx="1398805" cy="347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4"/>
                                        </p:tgtEl>
                                        <p:attrNameLst>
                                          <p:attrName>ppt_x</p:attrName>
                                        </p:attrNameLst>
                                      </p:cBhvr>
                                      <p:tavLst>
                                        <p:tav tm="0">
                                          <p:val>
                                            <p:strVal val="ppt_x"/>
                                          </p:val>
                                        </p:tav>
                                        <p:tav tm="100000">
                                          <p:val>
                                            <p:strVal val="ppt_x"/>
                                          </p:val>
                                        </p:tav>
                                      </p:tavLst>
                                    </p:anim>
                                    <p:anim calcmode="lin" valueType="num">
                                      <p:cBhvr additive="base">
                                        <p:cTn id="13" dur="500"/>
                                        <p:tgtEl>
                                          <p:spTgt spid="14"/>
                                        </p:tgtEl>
                                        <p:attrNameLst>
                                          <p:attrName>ppt_y</p:attrName>
                                        </p:attrNameLst>
                                      </p:cBhvr>
                                      <p:tavLst>
                                        <p:tav tm="0">
                                          <p:val>
                                            <p:strVal val="ppt_y"/>
                                          </p:val>
                                        </p:tav>
                                        <p:tav tm="100000">
                                          <p:val>
                                            <p:strVal val="1+ppt_h/2"/>
                                          </p:val>
                                        </p:tav>
                                      </p:tavLst>
                                    </p:anim>
                                    <p:set>
                                      <p:cBhvr>
                                        <p:cTn id="14" dur="1" fill="hold">
                                          <p:stCondLst>
                                            <p:cond delay="499"/>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5"/>
                                        </p:tgtEl>
                                        <p:attrNameLst>
                                          <p:attrName>ppt_x</p:attrName>
                                        </p:attrNameLst>
                                      </p:cBhvr>
                                      <p:tavLst>
                                        <p:tav tm="0">
                                          <p:val>
                                            <p:strVal val="ppt_x"/>
                                          </p:val>
                                        </p:tav>
                                        <p:tav tm="100000">
                                          <p:val>
                                            <p:strVal val="ppt_x"/>
                                          </p:val>
                                        </p:tav>
                                      </p:tavLst>
                                    </p:anim>
                                    <p:anim calcmode="lin" valueType="num">
                                      <p:cBhvr additive="base">
                                        <p:cTn id="19" dur="500"/>
                                        <p:tgtEl>
                                          <p:spTgt spid="15"/>
                                        </p:tgtEl>
                                        <p:attrNameLst>
                                          <p:attrName>ppt_y</p:attrName>
                                        </p:attrNameLst>
                                      </p:cBhvr>
                                      <p:tavLst>
                                        <p:tav tm="0">
                                          <p:val>
                                            <p:strVal val="ppt_y"/>
                                          </p:val>
                                        </p:tav>
                                        <p:tav tm="100000">
                                          <p:val>
                                            <p:strVal val="1+ppt_h/2"/>
                                          </p:val>
                                        </p:tav>
                                      </p:tavLst>
                                    </p:anim>
                                    <p:set>
                                      <p:cBhvr>
                                        <p:cTn id="20" dur="1" fill="hold">
                                          <p:stCondLst>
                                            <p:cond delay="499"/>
                                          </p:stCondLst>
                                        </p:cTn>
                                        <p:tgtEl>
                                          <p:spTgt spid="15"/>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Rectángulo"/>
          <p:cNvSpPr/>
          <p:nvPr/>
        </p:nvSpPr>
        <p:spPr>
          <a:xfrm>
            <a:off x="357158" y="3786190"/>
            <a:ext cx="4357718" cy="13573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 name="3 CuadroTexto"/>
          <p:cNvSpPr txBox="1"/>
          <p:nvPr/>
        </p:nvSpPr>
        <p:spPr>
          <a:xfrm>
            <a:off x="642910" y="1000108"/>
            <a:ext cx="6269024" cy="553998"/>
          </a:xfrm>
          <a:prstGeom prst="rect">
            <a:avLst/>
          </a:prstGeom>
          <a:noFill/>
        </p:spPr>
        <p:txBody>
          <a:bodyPr wrap="none" rtlCol="0">
            <a:spAutoFit/>
          </a:bodyPr>
          <a:lstStyle/>
          <a:p>
            <a:r>
              <a:rPr lang="es-ES" sz="3000" dirty="0" smtClean="0"/>
              <a:t>3b. Troncos de pirámides. Resumen</a:t>
            </a:r>
            <a:endParaRPr lang="es-ES" sz="3000" dirty="0"/>
          </a:p>
        </p:txBody>
      </p:sp>
      <p:sp>
        <p:nvSpPr>
          <p:cNvPr id="12" name="11 CuadroTexto"/>
          <p:cNvSpPr txBox="1"/>
          <p:nvPr/>
        </p:nvSpPr>
        <p:spPr>
          <a:xfrm>
            <a:off x="285720" y="1610575"/>
            <a:ext cx="4718327" cy="5170646"/>
          </a:xfrm>
          <a:prstGeom prst="rect">
            <a:avLst/>
          </a:prstGeom>
          <a:noFill/>
        </p:spPr>
        <p:txBody>
          <a:bodyPr wrap="square" rtlCol="0">
            <a:spAutoFit/>
          </a:bodyPr>
          <a:lstStyle/>
          <a:p>
            <a:r>
              <a:rPr lang="es-ES" sz="2000" dirty="0" smtClean="0"/>
              <a:t>No hay fórmulas concretas</a:t>
            </a:r>
          </a:p>
          <a:p>
            <a:r>
              <a:rPr lang="es-ES" sz="2000" dirty="0" smtClean="0"/>
              <a:t>Son las mismas que las de las pirámides</a:t>
            </a:r>
          </a:p>
          <a:p>
            <a:endParaRPr lang="es-ES" sz="2000" dirty="0" smtClean="0"/>
          </a:p>
          <a:p>
            <a:pPr algn="just"/>
            <a:r>
              <a:rPr lang="es-ES" sz="2000" dirty="0" smtClean="0"/>
              <a:t>El único “atajo” es usar la proporcionalidad para, conocido el volumen de la pirámide pequeña, obtener el de la grande:</a:t>
            </a:r>
          </a:p>
          <a:p>
            <a:endParaRPr lang="es-ES" sz="3000" dirty="0" smtClean="0"/>
          </a:p>
          <a:p>
            <a:endParaRPr lang="es-ES" sz="3000" dirty="0" smtClean="0"/>
          </a:p>
          <a:p>
            <a:endParaRPr lang="es-ES" sz="3000" dirty="0" smtClean="0"/>
          </a:p>
          <a:p>
            <a:r>
              <a:rPr lang="es-ES" sz="2500" dirty="0" smtClean="0"/>
              <a:t>Hay que usar:</a:t>
            </a:r>
          </a:p>
          <a:p>
            <a:pPr lvl="1">
              <a:buFontTx/>
              <a:buChar char="-"/>
            </a:pPr>
            <a:r>
              <a:rPr lang="es-ES" sz="2500" dirty="0" smtClean="0"/>
              <a:t>Capacidad espacial</a:t>
            </a:r>
          </a:p>
          <a:p>
            <a:pPr lvl="1">
              <a:buFontTx/>
              <a:buChar char="-"/>
            </a:pPr>
            <a:r>
              <a:rPr lang="es-ES" sz="2500" dirty="0" err="1" smtClean="0"/>
              <a:t>Th.</a:t>
            </a:r>
            <a:r>
              <a:rPr lang="es-ES" sz="2500" dirty="0" smtClean="0"/>
              <a:t> Pitágoras</a:t>
            </a:r>
          </a:p>
          <a:p>
            <a:pPr lvl="1">
              <a:buFontTx/>
              <a:buChar char="-"/>
            </a:pPr>
            <a:r>
              <a:rPr lang="es-ES" sz="2500" dirty="0" err="1" smtClean="0"/>
              <a:t>Th.</a:t>
            </a:r>
            <a:r>
              <a:rPr lang="es-ES" sz="2500" dirty="0" smtClean="0"/>
              <a:t> </a:t>
            </a:r>
            <a:r>
              <a:rPr lang="es-ES" sz="2500" dirty="0" err="1" smtClean="0"/>
              <a:t>Thales</a:t>
            </a:r>
            <a:endParaRPr lang="es-ES" sz="2500" dirty="0"/>
          </a:p>
        </p:txBody>
      </p:sp>
      <p:sp>
        <p:nvSpPr>
          <p:cNvPr id="103430" name="AutoShape 6" descr="http://www.brasilescola.com/upload/e/tronco%20piramide.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03432" name="Picture 8" descr="http://www.brasilescola.com/upload/e/tronco%20pirami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5862" y="2071678"/>
            <a:ext cx="3686201" cy="2571768"/>
          </a:xfrm>
          <a:prstGeom prst="rect">
            <a:avLst/>
          </a:prstGeom>
          <a:noFill/>
        </p:spPr>
      </p:pic>
      <p:graphicFrame>
        <p:nvGraphicFramePr>
          <p:cNvPr id="103433" name="Object 2"/>
          <p:cNvGraphicFramePr>
            <a:graphicFrameLocks noChangeAspect="1"/>
          </p:cNvGraphicFramePr>
          <p:nvPr>
            <p:extLst>
              <p:ext uri="{D42A27DB-BD31-4B8C-83A1-F6EECF244321}">
                <p14:modId xmlns:p14="http://schemas.microsoft.com/office/powerpoint/2010/main" val="1519723606"/>
              </p:ext>
            </p:extLst>
          </p:nvPr>
        </p:nvGraphicFramePr>
        <p:xfrm>
          <a:off x="695304" y="4005272"/>
          <a:ext cx="876300" cy="781050"/>
        </p:xfrm>
        <a:graphic>
          <a:graphicData uri="http://schemas.openxmlformats.org/presentationml/2006/ole">
            <mc:AlternateContent xmlns:mc="http://schemas.openxmlformats.org/markup-compatibility/2006">
              <mc:Choice xmlns:v="urn:schemas-microsoft-com:vml" Requires="v">
                <p:oleObj spid="_x0000_s103483" name="Ecuación" r:id="rId4" imgW="444240" imgH="393480" progId="Equation.3">
                  <p:embed/>
                </p:oleObj>
              </mc:Choice>
              <mc:Fallback>
                <p:oleObj name="Ecuación" r:id="rId4" imgW="444240" imgH="39348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304" y="4005272"/>
                        <a:ext cx="876300" cy="781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434" name="Object 2"/>
          <p:cNvGraphicFramePr>
            <a:graphicFrameLocks noChangeAspect="1"/>
          </p:cNvGraphicFramePr>
          <p:nvPr>
            <p:extLst>
              <p:ext uri="{D42A27DB-BD31-4B8C-83A1-F6EECF244321}">
                <p14:modId xmlns:p14="http://schemas.microsoft.com/office/powerpoint/2010/main" val="3509907198"/>
              </p:ext>
            </p:extLst>
          </p:nvPr>
        </p:nvGraphicFramePr>
        <p:xfrm>
          <a:off x="2065331" y="4140208"/>
          <a:ext cx="1577975" cy="503238"/>
        </p:xfrm>
        <a:graphic>
          <a:graphicData uri="http://schemas.openxmlformats.org/presentationml/2006/ole">
            <mc:AlternateContent xmlns:mc="http://schemas.openxmlformats.org/markup-compatibility/2006">
              <mc:Choice xmlns:v="urn:schemas-microsoft-com:vml" Requires="v">
                <p:oleObj spid="_x0000_s103484" name="Ecuación" r:id="rId6" imgW="799920" imgH="253800" progId="Equation.3">
                  <p:embed/>
                </p:oleObj>
              </mc:Choice>
              <mc:Fallback>
                <p:oleObj name="Ecuación" r:id="rId6" imgW="799920" imgH="253800" progId="Equation.3">
                  <p:embed/>
                  <p:pic>
                    <p:nvPicPr>
                      <p:cNvPr id="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5331" y="4140208"/>
                        <a:ext cx="1577975" cy="503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9 Rectángulo"/>
          <p:cNvSpPr/>
          <p:nvPr/>
        </p:nvSpPr>
        <p:spPr>
          <a:xfrm>
            <a:off x="357158" y="142852"/>
            <a:ext cx="7560000" cy="360000"/>
          </a:xfrm>
          <a:prstGeom prst="rect">
            <a:avLst/>
          </a:prstGeom>
          <a:solidFill>
            <a:srgbClr val="85A7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Rectángulo"/>
          <p:cNvSpPr/>
          <p:nvPr/>
        </p:nvSpPr>
        <p:spPr>
          <a:xfrm>
            <a:off x="357158" y="142852"/>
            <a:ext cx="7200000" cy="360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Abrir llave"/>
          <p:cNvSpPr/>
          <p:nvPr/>
        </p:nvSpPr>
        <p:spPr>
          <a:xfrm rot="16200000">
            <a:off x="4738720" y="-1738380"/>
            <a:ext cx="214314" cy="4691158"/>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14" name="Picture 8" descr="G:\Mirabal 1213\_ 3ºEV\2ºESO\Gif\hipno.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3 CuadroTexto"/>
          <p:cNvSpPr txBox="1"/>
          <p:nvPr/>
        </p:nvSpPr>
        <p:spPr>
          <a:xfrm>
            <a:off x="642910" y="1000108"/>
            <a:ext cx="6605206" cy="553998"/>
          </a:xfrm>
          <a:prstGeom prst="rect">
            <a:avLst/>
          </a:prstGeom>
          <a:noFill/>
        </p:spPr>
        <p:txBody>
          <a:bodyPr wrap="none" rtlCol="0">
            <a:spAutoFit/>
          </a:bodyPr>
          <a:lstStyle/>
          <a:p>
            <a:r>
              <a:rPr lang="es-ES" sz="3000" dirty="0" smtClean="0"/>
              <a:t>3b. Troncos de pirámides. Ejercicios</a:t>
            </a:r>
            <a:endParaRPr lang="es-ES" sz="3000" dirty="0"/>
          </a:p>
        </p:txBody>
      </p:sp>
      <p:sp>
        <p:nvSpPr>
          <p:cNvPr id="103430" name="AutoShape 6" descr="http://www.brasilescola.com/upload/e/tronco%20piramide.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4" name="Picture 8" descr="G:\Mirabal 1213\_ 3ºEV\2ºESO\Gif\hipn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43608" y="2276872"/>
            <a:ext cx="4625906" cy="1584176"/>
          </a:xfrm>
          <a:prstGeom prst="rect">
            <a:avLst/>
          </a:prstGeom>
        </p:spPr>
      </p:pic>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987824" y="3855312"/>
            <a:ext cx="4229306" cy="1877944"/>
          </a:xfrm>
          <a:prstGeom prst="rect">
            <a:avLst/>
          </a:prstGeom>
        </p:spPr>
      </p:pic>
    </p:spTree>
    <p:extLst>
      <p:ext uri="{BB962C8B-B14F-4D97-AF65-F5344CB8AC3E}">
        <p14:creationId xmlns:p14="http://schemas.microsoft.com/office/powerpoint/2010/main" val="3328933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3 CuadroTexto"/>
          <p:cNvSpPr txBox="1"/>
          <p:nvPr/>
        </p:nvSpPr>
        <p:spPr>
          <a:xfrm>
            <a:off x="642910" y="1000108"/>
            <a:ext cx="6605206" cy="553998"/>
          </a:xfrm>
          <a:prstGeom prst="rect">
            <a:avLst/>
          </a:prstGeom>
          <a:noFill/>
        </p:spPr>
        <p:txBody>
          <a:bodyPr wrap="none" rtlCol="0">
            <a:spAutoFit/>
          </a:bodyPr>
          <a:lstStyle/>
          <a:p>
            <a:r>
              <a:rPr lang="es-ES" sz="3000" dirty="0" smtClean="0"/>
              <a:t>3b. Troncos de pirámides. Ejercicios</a:t>
            </a:r>
            <a:endParaRPr lang="es-ES" sz="3000" dirty="0"/>
          </a:p>
        </p:txBody>
      </p:sp>
      <p:sp>
        <p:nvSpPr>
          <p:cNvPr id="103430" name="AutoShape 6" descr="http://www.brasilescola.com/upload/e/tronco%20piramide.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4" name="Picture 8" descr="G:\Mirabal 1213\_ 3ºEV\2ºESO\Gif\hipn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graphicFrame>
        <p:nvGraphicFramePr>
          <p:cNvPr id="7" name="Tabla 6"/>
          <p:cNvGraphicFramePr>
            <a:graphicFrameLocks noGrp="1"/>
          </p:cNvGraphicFramePr>
          <p:nvPr>
            <p:extLst>
              <p:ext uri="{D42A27DB-BD31-4B8C-83A1-F6EECF244321}">
                <p14:modId xmlns:p14="http://schemas.microsoft.com/office/powerpoint/2010/main" val="2750898267"/>
              </p:ext>
            </p:extLst>
          </p:nvPr>
        </p:nvGraphicFramePr>
        <p:xfrm>
          <a:off x="1619672" y="2708920"/>
          <a:ext cx="3657600" cy="74168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tblGrid>
              <a:tr h="370840">
                <a:tc gridSpan="3">
                  <a:txBody>
                    <a:bodyPr/>
                    <a:lstStyle/>
                    <a:p>
                      <a:r>
                        <a:rPr lang="es-ES" dirty="0" smtClean="0"/>
                        <a:t>Soluciones</a:t>
                      </a:r>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val="10000"/>
                  </a:ext>
                </a:extLst>
              </a:tr>
              <a:tr h="370840">
                <a:tc>
                  <a:txBody>
                    <a:bodyPr/>
                    <a:lstStyle/>
                    <a:p>
                      <a:pPr algn="ctr"/>
                      <a:r>
                        <a:rPr lang="es-ES" b="0" i="0" dirty="0" smtClean="0">
                          <a:latin typeface="Cambria Math" panose="02040503050406030204" pitchFamily="18" charset="0"/>
                        </a:rPr>
                        <a:t>117,13</a:t>
                      </a:r>
                    </a:p>
                  </a:txBody>
                  <a:tcPr/>
                </a:tc>
                <a:tc>
                  <a:txBody>
                    <a:bodyPr/>
                    <a:lstStyle/>
                    <a:p>
                      <a:pPr algn="ctr"/>
                      <a:r>
                        <a:rPr lang="es-ES" b="0" i="0" dirty="0" smtClean="0">
                          <a:latin typeface="Cambria Math" panose="02040503050406030204" pitchFamily="18" charset="0"/>
                        </a:rPr>
                        <a:t>82,486</a:t>
                      </a:r>
                    </a:p>
                  </a:txBody>
                  <a:tcPr/>
                </a:tc>
                <a:tc>
                  <a:txBody>
                    <a:bodyPr/>
                    <a:lstStyle/>
                    <a:p>
                      <a:pPr algn="ctr"/>
                      <a:r>
                        <a:rPr lang="es-ES" b="0" dirty="0" smtClean="0"/>
                        <a:t>42</a:t>
                      </a:r>
                      <a:endParaRPr lang="es-E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76770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4" name="3 CuadroTexto"/>
          <p:cNvSpPr txBox="1"/>
          <p:nvPr/>
        </p:nvSpPr>
        <p:spPr>
          <a:xfrm>
            <a:off x="357158" y="642918"/>
            <a:ext cx="8535322" cy="1015663"/>
          </a:xfrm>
          <a:prstGeom prst="rect">
            <a:avLst/>
          </a:prstGeom>
          <a:solidFill>
            <a:schemeClr val="bg1"/>
          </a:solidFill>
        </p:spPr>
        <p:txBody>
          <a:bodyPr wrap="square" rtlCol="0">
            <a:spAutoFit/>
          </a:bodyPr>
          <a:lstStyle/>
          <a:p>
            <a:r>
              <a:rPr lang="es-ES" sz="3000" dirty="0" smtClean="0"/>
              <a:t>3b. Tronco de pirámide. Trabajo adicional 3b (VOLUNTARIO)</a:t>
            </a:r>
            <a:endParaRPr lang="es-ES" sz="3000" dirty="0"/>
          </a:p>
        </p:txBody>
      </p:sp>
      <p:sp>
        <p:nvSpPr>
          <p:cNvPr id="13" name="12 CuadroTexto"/>
          <p:cNvSpPr txBox="1"/>
          <p:nvPr/>
        </p:nvSpPr>
        <p:spPr>
          <a:xfrm>
            <a:off x="539552" y="2060848"/>
            <a:ext cx="8143932" cy="3170099"/>
          </a:xfrm>
          <a:prstGeom prst="rect">
            <a:avLst/>
          </a:prstGeom>
          <a:solidFill>
            <a:schemeClr val="bg1"/>
          </a:solidFill>
        </p:spPr>
        <p:txBody>
          <a:bodyPr wrap="square" rtlCol="0">
            <a:spAutoFit/>
          </a:bodyPr>
          <a:lstStyle/>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Busca objetos reales con forma de tronco de pirámide</a:t>
            </a:r>
          </a:p>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Calcula, mide o busca sus dimensiones (alto, ancho, largo…)</a:t>
            </a:r>
          </a:p>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Determina la superficie </a:t>
            </a:r>
            <a:r>
              <a:rPr lang="es-ES" sz="2000" b="1" dirty="0" err="1" smtClean="0">
                <a:ln w="12700">
                  <a:solidFill>
                    <a:schemeClr val="tx2">
                      <a:satMod val="155000"/>
                    </a:schemeClr>
                  </a:solidFill>
                  <a:prstDash val="solid"/>
                </a:ln>
                <a:effectLst>
                  <a:outerShdw blurRad="41275" dist="20320" dir="1800000" algn="tl" rotWithShape="0">
                    <a:srgbClr val="000000">
                      <a:alpha val="40000"/>
                    </a:srgbClr>
                  </a:outerShdw>
                </a:effectLst>
              </a:rPr>
              <a:t>pintable</a:t>
            </a: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 y el volumen.</a:t>
            </a:r>
          </a:p>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Busca el material del que están construidos (si es sólido), y encuentra la densidad en internet</a:t>
            </a:r>
          </a:p>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Una vez calculado el volumen y conocida la densidad (media), trata de averiguar su masa</a:t>
            </a:r>
          </a:p>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Compara esta masa con algo conocido (tu propia masa, la masa de un coche, etc.)</a:t>
            </a:r>
          </a:p>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Calcula el número de botellas de 2 litros que cabrían dentro</a:t>
            </a:r>
          </a:p>
        </p:txBody>
      </p:sp>
      <p:sp>
        <p:nvSpPr>
          <p:cNvPr id="5" name="4 Rectángulo"/>
          <p:cNvSpPr/>
          <p:nvPr/>
        </p:nvSpPr>
        <p:spPr>
          <a:xfrm>
            <a:off x="357158" y="142852"/>
            <a:ext cx="7560000" cy="360000"/>
          </a:xfrm>
          <a:prstGeom prst="rect">
            <a:avLst/>
          </a:prstGeom>
          <a:solidFill>
            <a:srgbClr val="85A7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ctángulo"/>
          <p:cNvSpPr/>
          <p:nvPr/>
        </p:nvSpPr>
        <p:spPr>
          <a:xfrm>
            <a:off x="357158" y="142852"/>
            <a:ext cx="7560000" cy="360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Abrir llave"/>
          <p:cNvSpPr/>
          <p:nvPr/>
        </p:nvSpPr>
        <p:spPr>
          <a:xfrm rot="16200000">
            <a:off x="4738720" y="-1738380"/>
            <a:ext cx="214314" cy="4691158"/>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8" name="Picture 8" descr="G:\Mirabal 1213\_ 3ºEV\2ºESO\Gif\hipn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112" y="980728"/>
            <a:ext cx="4385752" cy="1015663"/>
          </a:xfrm>
          <a:prstGeom prst="rect">
            <a:avLst/>
          </a:prstGeom>
          <a:noFill/>
        </p:spPr>
        <p:txBody>
          <a:bodyPr wrap="none" rtlCol="0">
            <a:spAutoFit/>
          </a:bodyPr>
          <a:lstStyle/>
          <a:p>
            <a:r>
              <a:rPr lang="es-ES" sz="3000" dirty="0" smtClean="0"/>
              <a:t>3c. Poliedros regulares…</a:t>
            </a:r>
          </a:p>
          <a:p>
            <a:r>
              <a:rPr lang="es-ES" sz="3000" dirty="0" smtClean="0"/>
              <a:t>¿da tiempo?</a:t>
            </a:r>
            <a:endParaRPr lang="es-ES" sz="3000" dirty="0"/>
          </a:p>
        </p:txBody>
      </p:sp>
      <p:sp>
        <p:nvSpPr>
          <p:cNvPr id="6" name="5 Rectángulo"/>
          <p:cNvSpPr/>
          <p:nvPr/>
        </p:nvSpPr>
        <p:spPr>
          <a:xfrm>
            <a:off x="357158" y="142852"/>
            <a:ext cx="5400000" cy="36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357158" y="142852"/>
            <a:ext cx="180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98658" name="Picture 2" descr="http://centros5.pntic.mec.es/sierrami/dematesna/demates89/opciones/sabias/poliedros%20regulares/poliedros%20regulares%201.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051"/>
          <a:stretch/>
        </p:blipFill>
        <p:spPr bwMode="auto">
          <a:xfrm>
            <a:off x="4302099" y="620688"/>
            <a:ext cx="4841933" cy="6237312"/>
          </a:xfrm>
          <a:prstGeom prst="rect">
            <a:avLst/>
          </a:prstGeom>
          <a:noFill/>
        </p:spPr>
      </p:pic>
      <p:pic>
        <p:nvPicPr>
          <p:cNvPr id="8" name="Picture 8" descr="G:\Mirabal 1213\_ 3ºEV\2ºESO\Gif\hipn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4385752" cy="1015663"/>
          </a:xfrm>
          <a:prstGeom prst="rect">
            <a:avLst/>
          </a:prstGeom>
          <a:noFill/>
        </p:spPr>
        <p:txBody>
          <a:bodyPr wrap="none" rtlCol="0">
            <a:spAutoFit/>
          </a:bodyPr>
          <a:lstStyle/>
          <a:p>
            <a:r>
              <a:rPr lang="es-ES" sz="3000" dirty="0" smtClean="0"/>
              <a:t>3c. Poliedros regulares…</a:t>
            </a:r>
          </a:p>
          <a:p>
            <a:r>
              <a:rPr lang="es-ES" sz="3000" dirty="0" smtClean="0"/>
              <a:t>¿da tiempo?</a:t>
            </a:r>
            <a:endParaRPr lang="es-ES" sz="3000" dirty="0"/>
          </a:p>
        </p:txBody>
      </p:sp>
      <p:sp>
        <p:nvSpPr>
          <p:cNvPr id="6" name="5 Rectángulo"/>
          <p:cNvSpPr/>
          <p:nvPr/>
        </p:nvSpPr>
        <p:spPr>
          <a:xfrm>
            <a:off x="357158" y="142852"/>
            <a:ext cx="5400000" cy="36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357158" y="142852"/>
            <a:ext cx="360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2" descr="http://1.bp.blogspot.com/-iRflNLCNmiM/T0v0Z8mtYLI/AAAAAAAAAoQ/Jeuq0wJXYIU/s640/schlegel2.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64" y="2285992"/>
            <a:ext cx="6096000" cy="4572000"/>
          </a:xfrm>
          <a:prstGeom prst="rect">
            <a:avLst/>
          </a:prstGeom>
          <a:noFill/>
        </p:spPr>
      </p:pic>
      <p:pic>
        <p:nvPicPr>
          <p:cNvPr id="9" name="Picture 8" descr="G:\Mirabal 1213\_ 3ºEV\2ºESO\Gif\hipn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4385752" cy="1015663"/>
          </a:xfrm>
          <a:prstGeom prst="rect">
            <a:avLst/>
          </a:prstGeom>
          <a:noFill/>
        </p:spPr>
        <p:txBody>
          <a:bodyPr wrap="none" rtlCol="0">
            <a:spAutoFit/>
          </a:bodyPr>
          <a:lstStyle/>
          <a:p>
            <a:r>
              <a:rPr lang="es-ES" sz="3000" dirty="0" smtClean="0"/>
              <a:t>3c. Poliedros regulares…</a:t>
            </a:r>
          </a:p>
          <a:p>
            <a:r>
              <a:rPr lang="es-ES" sz="3000" dirty="0" smtClean="0"/>
              <a:t>¿da tiempo?</a:t>
            </a:r>
            <a:endParaRPr lang="es-ES" sz="3000" dirty="0"/>
          </a:p>
        </p:txBody>
      </p:sp>
      <p:sp>
        <p:nvSpPr>
          <p:cNvPr id="6" name="5 Rectángulo"/>
          <p:cNvSpPr/>
          <p:nvPr/>
        </p:nvSpPr>
        <p:spPr>
          <a:xfrm>
            <a:off x="357158" y="142852"/>
            <a:ext cx="5400000" cy="36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357158" y="142852"/>
            <a:ext cx="540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2" descr="http://2.bp.blogspot.com/-t1mqoXL9eCk/T0v0inLCQ0I/AAAAAAAAAoY/nHY8q3jyk3I/s640/schlegel3.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286000"/>
            <a:ext cx="6096000" cy="4572000"/>
          </a:xfrm>
          <a:prstGeom prst="rect">
            <a:avLst/>
          </a:prstGeom>
          <a:noFill/>
        </p:spPr>
      </p:pic>
      <p:pic>
        <p:nvPicPr>
          <p:cNvPr id="9" name="Picture 8" descr="G:\Mirabal 1213\_ 3ºEV\2ºESO\Gif\hipn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2141933" cy="553998"/>
          </a:xfrm>
          <a:prstGeom prst="rect">
            <a:avLst/>
          </a:prstGeom>
          <a:noFill/>
        </p:spPr>
        <p:txBody>
          <a:bodyPr wrap="none" rtlCol="0">
            <a:spAutoFit/>
          </a:bodyPr>
          <a:lstStyle/>
          <a:p>
            <a:r>
              <a:rPr lang="es-ES" sz="3000" dirty="0" smtClean="0"/>
              <a:t>4. Cilindros</a:t>
            </a:r>
            <a:endParaRPr lang="es-ES" sz="3000" dirty="0"/>
          </a:p>
        </p:txBody>
      </p:sp>
      <p:sp>
        <p:nvSpPr>
          <p:cNvPr id="6" name="5 Rectángulo"/>
          <p:cNvSpPr/>
          <p:nvPr/>
        </p:nvSpPr>
        <p:spPr>
          <a:xfrm>
            <a:off x="357158" y="142852"/>
            <a:ext cx="7200000" cy="360000"/>
          </a:xfrm>
          <a:prstGeom prst="rect">
            <a:avLst/>
          </a:prstGeom>
          <a:solidFill>
            <a:srgbClr val="85A7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357158" y="142852"/>
            <a:ext cx="720000" cy="360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3122" name="Picture 2" descr="http://www.foro3d.com/attachments/35933d1157449288-rejilla-com-textura-vista-persona-copi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6182" y="571480"/>
            <a:ext cx="4643470" cy="6191293"/>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5072098" cy="553998"/>
          </a:xfrm>
          <a:prstGeom prst="rect">
            <a:avLst/>
          </a:prstGeom>
          <a:noFill/>
        </p:spPr>
        <p:txBody>
          <a:bodyPr wrap="square" rtlCol="0">
            <a:spAutoFit/>
          </a:bodyPr>
          <a:lstStyle/>
          <a:p>
            <a:r>
              <a:rPr lang="es-ES" sz="3000" dirty="0" smtClean="0"/>
              <a:t>4. Cilindro. Aproximación de </a:t>
            </a:r>
            <a:endParaRPr lang="es-ES" sz="3000" dirty="0"/>
          </a:p>
        </p:txBody>
      </p:sp>
      <p:sp>
        <p:nvSpPr>
          <p:cNvPr id="12" name="11 CuadroTexto"/>
          <p:cNvSpPr txBox="1"/>
          <p:nvPr/>
        </p:nvSpPr>
        <p:spPr>
          <a:xfrm>
            <a:off x="357158" y="5125722"/>
            <a:ext cx="5286412" cy="1785104"/>
          </a:xfrm>
          <a:prstGeom prst="rect">
            <a:avLst/>
          </a:prstGeom>
          <a:noFill/>
        </p:spPr>
        <p:txBody>
          <a:bodyPr wrap="square" rtlCol="0">
            <a:spAutoFit/>
          </a:bodyPr>
          <a:lstStyle/>
          <a:p>
            <a:r>
              <a:rPr lang="es-ES" sz="2200" dirty="0" smtClean="0"/>
              <a:t>Un círculo es un polígono de infinitos lados</a:t>
            </a:r>
          </a:p>
          <a:p>
            <a:endParaRPr lang="es-ES" sz="2200" dirty="0" smtClean="0"/>
          </a:p>
          <a:p>
            <a:r>
              <a:rPr lang="es-ES" sz="2200" dirty="0" smtClean="0"/>
              <a:t>Un cilindro es un prisma con base de infinitos lados (prisma de infinitas caras)</a:t>
            </a:r>
          </a:p>
        </p:txBody>
      </p:sp>
      <p:pic>
        <p:nvPicPr>
          <p:cNvPr id="140290" name="Picture 2" descr="http://1.bp.blogspot.com/--SXnOgihWRA/Tkm5rUER1NI/AAAAAAAAAAw/Z-G0ZutUKzg/s1600/FIGURAS+POLIGONO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282" y="1643050"/>
            <a:ext cx="8791575" cy="2219326"/>
          </a:xfrm>
          <a:prstGeom prst="rect">
            <a:avLst/>
          </a:prstGeom>
          <a:noFill/>
        </p:spPr>
      </p:pic>
      <p:pic>
        <p:nvPicPr>
          <p:cNvPr id="140292" name="Picture 4" descr="http://www.mat.ufmg.br/~syok/cursos/mat039/quadricas/cilindros_nbgr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8" y="4114799"/>
            <a:ext cx="2743200" cy="2743201"/>
          </a:xfrm>
          <a:prstGeom prst="rect">
            <a:avLst/>
          </a:prstGeom>
          <a:noFill/>
        </p:spPr>
      </p:pic>
      <p:pic>
        <p:nvPicPr>
          <p:cNvPr id="6" name="Picture 8" descr="G:\Mirabal 1213\_ 3ºEV\2ºESO\Gif\hipn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
        <p:nvSpPr>
          <p:cNvPr id="7" name="6 Rectángulo"/>
          <p:cNvSpPr/>
          <p:nvPr/>
        </p:nvSpPr>
        <p:spPr>
          <a:xfrm>
            <a:off x="2214546" y="1643050"/>
            <a:ext cx="6786610" cy="221457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0" name="9 Rectángulo"/>
          <p:cNvSpPr/>
          <p:nvPr/>
        </p:nvSpPr>
        <p:spPr>
          <a:xfrm>
            <a:off x="357158" y="142852"/>
            <a:ext cx="7200000" cy="360000"/>
          </a:xfrm>
          <a:prstGeom prst="rect">
            <a:avLst/>
          </a:prstGeom>
          <a:solidFill>
            <a:srgbClr val="85A7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Rectángulo"/>
          <p:cNvSpPr/>
          <p:nvPr/>
        </p:nvSpPr>
        <p:spPr>
          <a:xfrm>
            <a:off x="357158" y="142852"/>
            <a:ext cx="1440000" cy="360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 0  L 0.25 0  E" pathEditMode="relative" ptsTypes="">
                                      <p:cBhvr>
                                        <p:cTn id="6" dur="2000" fill="hold"/>
                                        <p:tgtEl>
                                          <p:spTgt spid="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0"/>
                                  </p:stCondLst>
                                  <p:childTnLst>
                                    <p:animMotion origin="layout" path="M 0.24323 4.95837E-6 L 0.49323 4.95837E-6 " pathEditMode="relative" rAng="0" ptsTypes="AA">
                                      <p:cBhvr>
                                        <p:cTn id="10" dur="2000" fill="hold"/>
                                        <p:tgtEl>
                                          <p:spTgt spid="7"/>
                                        </p:tgtEl>
                                        <p:attrNameLst>
                                          <p:attrName>ppt_x</p:attrName>
                                          <p:attrName>ppt_y</p:attrName>
                                        </p:attrNameLst>
                                      </p:cBhvr>
                                      <p:rCtr x="125" y="0"/>
                                    </p:animMotion>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grpId="2" nodeType="clickEffect">
                                  <p:stCondLst>
                                    <p:cond delay="0"/>
                                  </p:stCondLst>
                                  <p:childTnLst>
                                    <p:animMotion origin="layout" path="M 0.48733 4.95837E-6 L 0.73733 4.95837E-6 " pathEditMode="relative" rAng="0" ptsTypes="AA">
                                      <p:cBhvr>
                                        <p:cTn id="14" dur="2000" fill="hold"/>
                                        <p:tgtEl>
                                          <p:spTgt spid="7"/>
                                        </p:tgtEl>
                                        <p:attrNameLst>
                                          <p:attrName>ppt_x</p:attrName>
                                          <p:attrName>ppt_y</p:attrName>
                                        </p:attrNameLst>
                                      </p:cBhvr>
                                      <p:rCtr x="125" y="0"/>
                                    </p:animMotion>
                                  </p:childTnLst>
                                </p:cTn>
                              </p:par>
                              <p:par>
                                <p:cTn id="15" presetID="2" presetClass="entr" presetSubtype="4" fill="hold" nodeType="with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 calcmode="lin" valueType="num">
                                      <p:cBhvr additive="base">
                                        <p:cTn id="1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anim calcmode="lin" valueType="num">
                                      <p:cBhvr additive="base">
                                        <p:cTn id="2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0292"/>
                                        </p:tgtEl>
                                        <p:attrNameLst>
                                          <p:attrName>style.visibility</p:attrName>
                                        </p:attrNameLst>
                                      </p:cBhvr>
                                      <p:to>
                                        <p:strVal val="visible"/>
                                      </p:to>
                                    </p:set>
                                    <p:anim calcmode="lin" valueType="num">
                                      <p:cBhvr additive="base">
                                        <p:cTn id="27" dur="500" fill="hold"/>
                                        <p:tgtEl>
                                          <p:spTgt spid="140292"/>
                                        </p:tgtEl>
                                        <p:attrNameLst>
                                          <p:attrName>ppt_x</p:attrName>
                                        </p:attrNameLst>
                                      </p:cBhvr>
                                      <p:tavLst>
                                        <p:tav tm="0">
                                          <p:val>
                                            <p:strVal val="#ppt_x"/>
                                          </p:val>
                                        </p:tav>
                                        <p:tav tm="100000">
                                          <p:val>
                                            <p:strVal val="#ppt_x"/>
                                          </p:val>
                                        </p:tav>
                                      </p:tavLst>
                                    </p:anim>
                                    <p:anim calcmode="lin" valueType="num">
                                      <p:cBhvr additive="base">
                                        <p:cTn id="28" dur="500" fill="hold"/>
                                        <p:tgtEl>
                                          <p:spTgt spid="140292"/>
                                        </p:tgtEl>
                                        <p:attrNameLst>
                                          <p:attrName>ppt_y</p:attrName>
                                        </p:attrNameLst>
                                      </p:cBhvr>
                                      <p:tavLst>
                                        <p:tav tm="0">
                                          <p:val>
                                            <p:strVal val="1+#ppt_h/2"/>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5586786" cy="553998"/>
          </a:xfrm>
          <a:prstGeom prst="rect">
            <a:avLst/>
          </a:prstGeom>
          <a:noFill/>
        </p:spPr>
        <p:txBody>
          <a:bodyPr wrap="none" rtlCol="0">
            <a:spAutoFit/>
          </a:bodyPr>
          <a:lstStyle/>
          <a:p>
            <a:r>
              <a:rPr lang="es-ES" sz="3000" dirty="0" smtClean="0"/>
              <a:t>4. Cilindro. Generar un cilindro</a:t>
            </a:r>
            <a:endParaRPr lang="es-ES" sz="3000" dirty="0"/>
          </a:p>
        </p:txBody>
      </p:sp>
      <p:sp>
        <p:nvSpPr>
          <p:cNvPr id="12" name="11 CuadroTexto"/>
          <p:cNvSpPr txBox="1"/>
          <p:nvPr/>
        </p:nvSpPr>
        <p:spPr>
          <a:xfrm>
            <a:off x="5572132" y="1714488"/>
            <a:ext cx="3357586" cy="1446550"/>
          </a:xfrm>
          <a:prstGeom prst="rect">
            <a:avLst/>
          </a:prstGeom>
          <a:solidFill>
            <a:schemeClr val="bg1"/>
          </a:solidFill>
        </p:spPr>
        <p:txBody>
          <a:bodyPr wrap="square" rtlCol="0">
            <a:spAutoFit/>
          </a:bodyPr>
          <a:lstStyle/>
          <a:p>
            <a:pPr algn="just"/>
            <a:r>
              <a:rPr lang="es-ES" sz="2200" dirty="0" smtClean="0"/>
              <a:t>Un cilindro se genera haciendo rotar un rectángulo alrededor de uno de sus lados</a:t>
            </a:r>
          </a:p>
        </p:txBody>
      </p:sp>
      <p:pic>
        <p:nvPicPr>
          <p:cNvPr id="140292" name="Picture 4" descr="http://www.mat.ufmg.br/~syok/cursos/mat039/quadricas/cilindros_nbgr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8" y="4114799"/>
            <a:ext cx="2743200" cy="2743201"/>
          </a:xfrm>
          <a:prstGeom prst="rect">
            <a:avLst/>
          </a:prstGeom>
          <a:noFill/>
        </p:spPr>
      </p:pic>
      <p:pic>
        <p:nvPicPr>
          <p:cNvPr id="203778" name="Picture 2" descr="http://t0.gstatic.com/images?q=tbn:ANd9GcTl_ZtZYJnnbyJnXAzkUpD9ExFWSKjZCSyF6JZjsj6ofQgloag8C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786" y="1714488"/>
            <a:ext cx="4500594" cy="3973330"/>
          </a:xfrm>
          <a:prstGeom prst="rect">
            <a:avLst/>
          </a:prstGeom>
          <a:noFill/>
        </p:spPr>
      </p:pic>
      <p:pic>
        <p:nvPicPr>
          <p:cNvPr id="6" name="Picture 8" descr="G:\Mirabal 1213\_ 3ºEV\2ºESO\Gif\hipn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
        <p:nvSpPr>
          <p:cNvPr id="7" name="6 Rectángulo"/>
          <p:cNvSpPr/>
          <p:nvPr/>
        </p:nvSpPr>
        <p:spPr>
          <a:xfrm>
            <a:off x="357158" y="142852"/>
            <a:ext cx="7200000" cy="360000"/>
          </a:xfrm>
          <a:prstGeom prst="rect">
            <a:avLst/>
          </a:prstGeom>
          <a:solidFill>
            <a:srgbClr val="85A7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p:cNvSpPr/>
          <p:nvPr/>
        </p:nvSpPr>
        <p:spPr>
          <a:xfrm>
            <a:off x="357158" y="142852"/>
            <a:ext cx="2160000" cy="360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p:cNvSpPr/>
          <p:nvPr/>
        </p:nvSpPr>
        <p:spPr>
          <a:xfrm>
            <a:off x="5606444" y="2442420"/>
            <a:ext cx="1413828" cy="323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203778"/>
                                        </p:tgtEl>
                                        <p:attrNameLst>
                                          <p:attrName>style.visibility</p:attrName>
                                        </p:attrNameLst>
                                      </p:cBhvr>
                                      <p:to>
                                        <p:strVal val="visible"/>
                                      </p:to>
                                    </p:set>
                                    <p:anim calcmode="lin" valueType="num">
                                      <p:cBhvr additive="base">
                                        <p:cTn id="11" dur="500" fill="hold"/>
                                        <p:tgtEl>
                                          <p:spTgt spid="203778"/>
                                        </p:tgtEl>
                                        <p:attrNameLst>
                                          <p:attrName>ppt_x</p:attrName>
                                        </p:attrNameLst>
                                      </p:cBhvr>
                                      <p:tavLst>
                                        <p:tav tm="0">
                                          <p:val>
                                            <p:strVal val="#ppt_x"/>
                                          </p:val>
                                        </p:tav>
                                        <p:tav tm="100000">
                                          <p:val>
                                            <p:strVal val="#ppt_x"/>
                                          </p:val>
                                        </p:tav>
                                      </p:tavLst>
                                    </p:anim>
                                    <p:anim calcmode="lin" valueType="num">
                                      <p:cBhvr additive="base">
                                        <p:cTn id="12" dur="500" fill="hold"/>
                                        <p:tgtEl>
                                          <p:spTgt spid="203778"/>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1.bp.blogspot.com/_RdyW7eko0jo/S8uCBi_BU3I/AAAAAAAADko/MAaMBRvVyPw/s1600/CUBO-HEXAEDRO-1-19410-MG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496" y="2276818"/>
            <a:ext cx="2165870" cy="2071702"/>
          </a:xfrm>
          <a:prstGeom prst="rect">
            <a:avLst/>
          </a:prstGeom>
          <a:noFill/>
        </p:spPr>
      </p:pic>
      <p:sp>
        <p:nvSpPr>
          <p:cNvPr id="4" name="3 CuadroTexto"/>
          <p:cNvSpPr txBox="1"/>
          <p:nvPr/>
        </p:nvSpPr>
        <p:spPr>
          <a:xfrm>
            <a:off x="642910" y="1000108"/>
            <a:ext cx="3232808" cy="553998"/>
          </a:xfrm>
          <a:prstGeom prst="rect">
            <a:avLst/>
          </a:prstGeom>
          <a:noFill/>
        </p:spPr>
        <p:txBody>
          <a:bodyPr wrap="none" rtlCol="0">
            <a:spAutoFit/>
          </a:bodyPr>
          <a:lstStyle/>
          <a:p>
            <a:r>
              <a:rPr lang="es-ES" sz="3000" dirty="0" smtClean="0"/>
              <a:t>1. Cubo. Volumen</a:t>
            </a:r>
            <a:endParaRPr lang="es-ES" sz="3000" dirty="0"/>
          </a:p>
        </p:txBody>
      </p:sp>
      <p:sp>
        <p:nvSpPr>
          <p:cNvPr id="6" name="5 Rectángulo"/>
          <p:cNvSpPr/>
          <p:nvPr/>
        </p:nvSpPr>
        <p:spPr>
          <a:xfrm>
            <a:off x="357158" y="142852"/>
            <a:ext cx="6480000" cy="36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357158" y="142852"/>
            <a:ext cx="360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8" name="7 CuadroTexto"/>
              <p:cNvSpPr txBox="1"/>
              <p:nvPr/>
            </p:nvSpPr>
            <p:spPr>
              <a:xfrm>
                <a:off x="3500430" y="2214554"/>
                <a:ext cx="5068503" cy="1477328"/>
              </a:xfrm>
              <a:prstGeom prst="rect">
                <a:avLst/>
              </a:prstGeom>
              <a:solidFill>
                <a:srgbClr val="00FFFF"/>
              </a:solidFill>
            </p:spPr>
            <p:txBody>
              <a:bodyPr wrap="none" rtlCol="0">
                <a:spAutoFit/>
              </a:bodyPr>
              <a:lstStyle/>
              <a:p>
                <a:r>
                  <a:rPr lang="es-ES" sz="2500" dirty="0" smtClean="0"/>
                  <a:t>Volumen del cubo</a:t>
                </a:r>
              </a:p>
              <a:p>
                <a:pPr>
                  <a:buFontTx/>
                  <a:buChar char="-"/>
                </a:pPr>
                <a:r>
                  <a:rPr lang="es-ES" sz="2500" dirty="0" smtClean="0"/>
                  <a:t> </a:t>
                </a:r>
                <a:r>
                  <a:rPr lang="es-ES" sz="2000" dirty="0" smtClean="0"/>
                  <a:t>¿Cuántos cuadrados debo apilar?</a:t>
                </a:r>
              </a:p>
              <a:p>
                <a:pPr>
                  <a:buFontTx/>
                  <a:buChar char="-"/>
                </a:pPr>
                <a:r>
                  <a:rPr lang="es-ES" sz="2000" dirty="0" smtClean="0"/>
                  <a:t> Lo que mida el alto: </a:t>
                </a:r>
                <a14:m>
                  <m:oMath xmlns:m="http://schemas.openxmlformats.org/officeDocument/2006/math">
                    <m:r>
                      <a:rPr lang="es-ES" sz="2000" i="1" dirty="0" smtClean="0">
                        <a:latin typeface="Cambria Math" panose="02040503050406030204" pitchFamily="18" charset="0"/>
                      </a:rPr>
                      <m:t>𝑎</m:t>
                    </m:r>
                  </m:oMath>
                </a14:m>
                <a:endParaRPr lang="es-ES" sz="2000" dirty="0" smtClean="0"/>
              </a:p>
              <a:p>
                <a:pPr>
                  <a:buFontTx/>
                  <a:buChar char="-"/>
                </a:pPr>
                <a:r>
                  <a:rPr lang="es-ES" sz="2000" dirty="0" smtClean="0"/>
                  <a:t> Volumen: “</a:t>
                </a:r>
                <a14:m>
                  <m:oMath xmlns:m="http://schemas.openxmlformats.org/officeDocument/2006/math">
                    <m:r>
                      <a:rPr lang="es-ES" sz="2000" i="1" dirty="0" smtClean="0">
                        <a:latin typeface="Cambria Math" panose="02040503050406030204" pitchFamily="18" charset="0"/>
                      </a:rPr>
                      <m:t>𝑎</m:t>
                    </m:r>
                  </m:oMath>
                </a14:m>
                <a:r>
                  <a:rPr lang="es-ES" sz="2000" dirty="0" smtClean="0"/>
                  <a:t>” veces el área del cuadrado</a:t>
                </a:r>
                <a:endParaRPr lang="es-ES" sz="2000" dirty="0"/>
              </a:p>
            </p:txBody>
          </p:sp>
        </mc:Choice>
        <mc:Fallback xmlns="">
          <p:sp>
            <p:nvSpPr>
              <p:cNvPr id="8" name="7 CuadroTexto"/>
              <p:cNvSpPr txBox="1">
                <a:spLocks noRot="1" noChangeAspect="1" noMove="1" noResize="1" noEditPoints="1" noAdjustHandles="1" noChangeArrowheads="1" noChangeShapeType="1" noTextEdit="1"/>
              </p:cNvSpPr>
              <p:nvPr/>
            </p:nvSpPr>
            <p:spPr>
              <a:xfrm>
                <a:off x="3500430" y="2214554"/>
                <a:ext cx="5068503" cy="1477328"/>
              </a:xfrm>
              <a:prstGeom prst="rect">
                <a:avLst/>
              </a:prstGeom>
              <a:blipFill rotWithShape="0">
                <a:blip r:embed="rId3"/>
                <a:stretch>
                  <a:fillRect l="-1923" t="-2881" r="-601" b="-5761"/>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0" name="9 Rectángulo"/>
              <p:cNvSpPr/>
              <p:nvPr/>
            </p:nvSpPr>
            <p:spPr>
              <a:xfrm>
                <a:off x="5292080" y="4579210"/>
                <a:ext cx="1220716" cy="374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b="0" i="1" dirty="0" smtClean="0">
                          <a:solidFill>
                            <a:schemeClr val="tx1"/>
                          </a:solidFill>
                          <a:latin typeface="Cambria Math" panose="02040503050406030204" pitchFamily="18" charset="0"/>
                        </a:rPr>
                        <m:t>𝑉</m:t>
                      </m:r>
                      <m:r>
                        <a:rPr lang="es-ES" b="0" i="1" dirty="0" smtClean="0">
                          <a:solidFill>
                            <a:schemeClr val="tx1"/>
                          </a:solidFill>
                          <a:latin typeface="Cambria Math" panose="02040503050406030204" pitchFamily="18" charset="0"/>
                        </a:rPr>
                        <m:t>=</m:t>
                      </m:r>
                      <m:sSup>
                        <m:sSupPr>
                          <m:ctrlPr>
                            <a:rPr lang="es-ES" b="0" i="1" dirty="0" smtClean="0">
                              <a:solidFill>
                                <a:schemeClr val="tx1"/>
                              </a:solidFill>
                              <a:latin typeface="Cambria Math" panose="02040503050406030204" pitchFamily="18" charset="0"/>
                            </a:rPr>
                          </m:ctrlPr>
                        </m:sSupPr>
                        <m:e>
                          <m:r>
                            <a:rPr lang="es-ES" b="0" i="1" dirty="0" smtClean="0">
                              <a:solidFill>
                                <a:schemeClr val="tx1"/>
                              </a:solidFill>
                              <a:latin typeface="Cambria Math" panose="02040503050406030204" pitchFamily="18" charset="0"/>
                            </a:rPr>
                            <m:t>𝑎</m:t>
                          </m:r>
                        </m:e>
                        <m:sup>
                          <m:r>
                            <a:rPr lang="es-ES" b="0" i="1" dirty="0" smtClean="0">
                              <a:solidFill>
                                <a:schemeClr val="tx1"/>
                              </a:solidFill>
                              <a:latin typeface="Cambria Math" panose="02040503050406030204" pitchFamily="18" charset="0"/>
                            </a:rPr>
                            <m:t>3</m:t>
                          </m:r>
                        </m:sup>
                      </m:sSup>
                    </m:oMath>
                  </m:oMathPara>
                </a14:m>
                <a:endParaRPr lang="es-ES" dirty="0">
                  <a:solidFill>
                    <a:schemeClr val="tx1"/>
                  </a:solidFill>
                </a:endParaRPr>
              </a:p>
            </p:txBody>
          </p:sp>
        </mc:Choice>
        <mc:Fallback xmlns="">
          <p:sp>
            <p:nvSpPr>
              <p:cNvPr id="10" name="9 Rectángulo"/>
              <p:cNvSpPr>
                <a:spLocks noRot="1" noChangeAspect="1" noMove="1" noResize="1" noEditPoints="1" noAdjustHandles="1" noChangeArrowheads="1" noChangeShapeType="1" noTextEdit="1"/>
              </p:cNvSpPr>
              <p:nvPr/>
            </p:nvSpPr>
            <p:spPr>
              <a:xfrm>
                <a:off x="5292080" y="4579210"/>
                <a:ext cx="1220716" cy="374275"/>
              </a:xfrm>
              <a:prstGeom prst="rect">
                <a:avLst/>
              </a:prstGeom>
              <a:blipFill rotWithShape="0">
                <a:blip r:embed="rId4"/>
                <a:stretch>
                  <a:fillRect/>
                </a:stretch>
              </a:blipFill>
            </p:spPr>
            <p:txBody>
              <a:bodyPr/>
              <a:lstStyle/>
              <a:p>
                <a:r>
                  <a:rPr lang="es-ES">
                    <a:noFill/>
                  </a:rPr>
                  <a:t> </a:t>
                </a:r>
              </a:p>
            </p:txBody>
          </p:sp>
        </mc:Fallback>
      </mc:AlternateContent>
      <p:sp>
        <p:nvSpPr>
          <p:cNvPr id="14" name="13 Paralelogramo"/>
          <p:cNvSpPr/>
          <p:nvPr/>
        </p:nvSpPr>
        <p:spPr>
          <a:xfrm>
            <a:off x="500034" y="3811979"/>
            <a:ext cx="2071702" cy="509901"/>
          </a:xfrm>
          <a:prstGeom prst="parallelogram">
            <a:avLst>
              <a:gd name="adj" fmla="val 998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5" name="14 Paralelogramo"/>
          <p:cNvSpPr/>
          <p:nvPr/>
        </p:nvSpPr>
        <p:spPr>
          <a:xfrm>
            <a:off x="500034" y="3714752"/>
            <a:ext cx="2071702" cy="509901"/>
          </a:xfrm>
          <a:prstGeom prst="parallelogram">
            <a:avLst>
              <a:gd name="adj" fmla="val 998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6" name="15 Paralelogramo"/>
          <p:cNvSpPr/>
          <p:nvPr/>
        </p:nvSpPr>
        <p:spPr>
          <a:xfrm>
            <a:off x="500034" y="3633479"/>
            <a:ext cx="2071702" cy="509901"/>
          </a:xfrm>
          <a:prstGeom prst="parallelogram">
            <a:avLst>
              <a:gd name="adj" fmla="val 998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7" name="16 Paralelogramo"/>
          <p:cNvSpPr/>
          <p:nvPr/>
        </p:nvSpPr>
        <p:spPr>
          <a:xfrm>
            <a:off x="500034" y="3562041"/>
            <a:ext cx="2071702" cy="509901"/>
          </a:xfrm>
          <a:prstGeom prst="parallelogram">
            <a:avLst>
              <a:gd name="adj" fmla="val 998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8" name="17 Paralelogramo"/>
          <p:cNvSpPr/>
          <p:nvPr/>
        </p:nvSpPr>
        <p:spPr>
          <a:xfrm>
            <a:off x="500034" y="3490603"/>
            <a:ext cx="2071702" cy="509901"/>
          </a:xfrm>
          <a:prstGeom prst="parallelogram">
            <a:avLst>
              <a:gd name="adj" fmla="val 998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9" name="18 Paralelogramo"/>
          <p:cNvSpPr/>
          <p:nvPr/>
        </p:nvSpPr>
        <p:spPr>
          <a:xfrm>
            <a:off x="500034" y="3419165"/>
            <a:ext cx="2071702" cy="509901"/>
          </a:xfrm>
          <a:prstGeom prst="parallelogram">
            <a:avLst>
              <a:gd name="adj" fmla="val 998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0" name="19 Paralelogramo"/>
          <p:cNvSpPr/>
          <p:nvPr/>
        </p:nvSpPr>
        <p:spPr>
          <a:xfrm>
            <a:off x="500034" y="3347727"/>
            <a:ext cx="2071702" cy="509901"/>
          </a:xfrm>
          <a:prstGeom prst="parallelogram">
            <a:avLst>
              <a:gd name="adj" fmla="val 998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1" name="20 Paralelogramo"/>
          <p:cNvSpPr/>
          <p:nvPr/>
        </p:nvSpPr>
        <p:spPr>
          <a:xfrm>
            <a:off x="500034" y="3276289"/>
            <a:ext cx="2071702" cy="509901"/>
          </a:xfrm>
          <a:prstGeom prst="parallelogram">
            <a:avLst>
              <a:gd name="adj" fmla="val 998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2" name="21 Paralelogramo"/>
          <p:cNvSpPr/>
          <p:nvPr/>
        </p:nvSpPr>
        <p:spPr>
          <a:xfrm>
            <a:off x="500034" y="3204851"/>
            <a:ext cx="2071702" cy="509901"/>
          </a:xfrm>
          <a:prstGeom prst="parallelogram">
            <a:avLst>
              <a:gd name="adj" fmla="val 998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3" name="22 Paralelogramo"/>
          <p:cNvSpPr/>
          <p:nvPr/>
        </p:nvSpPr>
        <p:spPr>
          <a:xfrm>
            <a:off x="500034" y="3143248"/>
            <a:ext cx="2071702" cy="509901"/>
          </a:xfrm>
          <a:prstGeom prst="parallelogram">
            <a:avLst>
              <a:gd name="adj" fmla="val 998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4" name="23 Paralelogramo"/>
          <p:cNvSpPr/>
          <p:nvPr/>
        </p:nvSpPr>
        <p:spPr>
          <a:xfrm>
            <a:off x="500034" y="3071810"/>
            <a:ext cx="2071702" cy="509901"/>
          </a:xfrm>
          <a:prstGeom prst="parallelogram">
            <a:avLst>
              <a:gd name="adj" fmla="val 998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5" name="24 Paralelogramo"/>
          <p:cNvSpPr/>
          <p:nvPr/>
        </p:nvSpPr>
        <p:spPr>
          <a:xfrm>
            <a:off x="500034" y="3000372"/>
            <a:ext cx="2071702" cy="509901"/>
          </a:xfrm>
          <a:prstGeom prst="parallelogram">
            <a:avLst>
              <a:gd name="adj" fmla="val 998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6" name="25 Paralelogramo"/>
          <p:cNvSpPr/>
          <p:nvPr/>
        </p:nvSpPr>
        <p:spPr>
          <a:xfrm>
            <a:off x="500034" y="2928934"/>
            <a:ext cx="2071702" cy="509901"/>
          </a:xfrm>
          <a:prstGeom prst="parallelogram">
            <a:avLst>
              <a:gd name="adj" fmla="val 998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7" name="26 Paralelogramo"/>
          <p:cNvSpPr/>
          <p:nvPr/>
        </p:nvSpPr>
        <p:spPr>
          <a:xfrm>
            <a:off x="500034" y="2857496"/>
            <a:ext cx="2071702" cy="509901"/>
          </a:xfrm>
          <a:prstGeom prst="parallelogram">
            <a:avLst>
              <a:gd name="adj" fmla="val 998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8" name="27 Paralelogramo"/>
          <p:cNvSpPr/>
          <p:nvPr/>
        </p:nvSpPr>
        <p:spPr>
          <a:xfrm>
            <a:off x="500034" y="2786058"/>
            <a:ext cx="2071702" cy="509901"/>
          </a:xfrm>
          <a:prstGeom prst="parallelogram">
            <a:avLst>
              <a:gd name="adj" fmla="val 998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9" name="28 Paralelogramo"/>
          <p:cNvSpPr/>
          <p:nvPr/>
        </p:nvSpPr>
        <p:spPr>
          <a:xfrm>
            <a:off x="500034" y="2714620"/>
            <a:ext cx="2071702" cy="509901"/>
          </a:xfrm>
          <a:prstGeom prst="parallelogram">
            <a:avLst>
              <a:gd name="adj" fmla="val 998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0" name="29 Paralelogramo"/>
          <p:cNvSpPr/>
          <p:nvPr/>
        </p:nvSpPr>
        <p:spPr>
          <a:xfrm>
            <a:off x="500034" y="2643182"/>
            <a:ext cx="2071702" cy="509901"/>
          </a:xfrm>
          <a:prstGeom prst="parallelogram">
            <a:avLst>
              <a:gd name="adj" fmla="val 998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1" name="30 Paralelogramo"/>
          <p:cNvSpPr/>
          <p:nvPr/>
        </p:nvSpPr>
        <p:spPr>
          <a:xfrm>
            <a:off x="500034" y="2571744"/>
            <a:ext cx="2071702" cy="509901"/>
          </a:xfrm>
          <a:prstGeom prst="parallelogram">
            <a:avLst>
              <a:gd name="adj" fmla="val 998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2" name="31 Paralelogramo"/>
          <p:cNvSpPr/>
          <p:nvPr/>
        </p:nvSpPr>
        <p:spPr>
          <a:xfrm>
            <a:off x="500034" y="2500306"/>
            <a:ext cx="2071702" cy="509901"/>
          </a:xfrm>
          <a:prstGeom prst="parallelogram">
            <a:avLst>
              <a:gd name="adj" fmla="val 998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3" name="32 Paralelogramo"/>
          <p:cNvSpPr/>
          <p:nvPr/>
        </p:nvSpPr>
        <p:spPr>
          <a:xfrm>
            <a:off x="500034" y="2428868"/>
            <a:ext cx="2071702" cy="509901"/>
          </a:xfrm>
          <a:prstGeom prst="parallelogram">
            <a:avLst>
              <a:gd name="adj" fmla="val 998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4" name="33 Paralelogramo"/>
          <p:cNvSpPr/>
          <p:nvPr/>
        </p:nvSpPr>
        <p:spPr>
          <a:xfrm>
            <a:off x="500034" y="2357430"/>
            <a:ext cx="2071702" cy="509901"/>
          </a:xfrm>
          <a:prstGeom prst="parallelogram">
            <a:avLst>
              <a:gd name="adj" fmla="val 998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5" name="34 Paralelogramo"/>
          <p:cNvSpPr/>
          <p:nvPr/>
        </p:nvSpPr>
        <p:spPr>
          <a:xfrm>
            <a:off x="500034" y="2285992"/>
            <a:ext cx="2071702" cy="509901"/>
          </a:xfrm>
          <a:prstGeom prst="parallelogram">
            <a:avLst>
              <a:gd name="adj" fmla="val 998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mc:AlternateContent xmlns:mc="http://schemas.openxmlformats.org/markup-compatibility/2006" xmlns:a14="http://schemas.microsoft.com/office/drawing/2010/main">
        <mc:Choice Requires="a14">
          <p:sp>
            <p:nvSpPr>
              <p:cNvPr id="36" name="35 Rectángulo"/>
              <p:cNvSpPr/>
              <p:nvPr/>
            </p:nvSpPr>
            <p:spPr>
              <a:xfrm>
                <a:off x="3929058" y="3857632"/>
                <a:ext cx="1785950" cy="50006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b="0" i="1" dirty="0" smtClean="0">
                          <a:solidFill>
                            <a:schemeClr val="tx1"/>
                          </a:solidFill>
                          <a:latin typeface="Cambria Math" panose="02040503050406030204" pitchFamily="18" charset="0"/>
                        </a:rPr>
                        <m:t>𝑉</m:t>
                      </m:r>
                      <m:r>
                        <a:rPr lang="es-ES" b="0" i="1" dirty="0" smtClean="0">
                          <a:solidFill>
                            <a:schemeClr val="tx1"/>
                          </a:solidFill>
                          <a:latin typeface="Cambria Math" panose="02040503050406030204" pitchFamily="18" charset="0"/>
                        </a:rPr>
                        <m:t>=</m:t>
                      </m:r>
                      <m:r>
                        <a:rPr lang="es-ES" b="0" i="1" dirty="0" smtClean="0">
                          <a:solidFill>
                            <a:schemeClr val="tx1"/>
                          </a:solidFill>
                          <a:latin typeface="Cambria Math" panose="02040503050406030204" pitchFamily="18" charset="0"/>
                        </a:rPr>
                        <m:t>𝑎</m:t>
                      </m:r>
                      <m:r>
                        <a:rPr lang="es-ES" b="0" i="1" dirty="0" smtClean="0">
                          <a:solidFill>
                            <a:schemeClr val="tx1"/>
                          </a:solidFill>
                          <a:latin typeface="Cambria Math" panose="02040503050406030204" pitchFamily="18" charset="0"/>
                        </a:rPr>
                        <m:t>·</m:t>
                      </m:r>
                      <m:sSup>
                        <m:sSupPr>
                          <m:ctrlPr>
                            <a:rPr lang="es-ES" b="0" i="1" dirty="0" smtClean="0">
                              <a:solidFill>
                                <a:schemeClr val="tx1"/>
                              </a:solidFill>
                              <a:latin typeface="Cambria Math" panose="02040503050406030204" pitchFamily="18" charset="0"/>
                            </a:rPr>
                          </m:ctrlPr>
                        </m:sSupPr>
                        <m:e>
                          <m:r>
                            <a:rPr lang="es-ES" b="0" i="1" dirty="0" smtClean="0">
                              <a:solidFill>
                                <a:schemeClr val="tx1"/>
                              </a:solidFill>
                              <a:latin typeface="Cambria Math" panose="02040503050406030204" pitchFamily="18" charset="0"/>
                            </a:rPr>
                            <m:t>𝑎</m:t>
                          </m:r>
                        </m:e>
                        <m:sup>
                          <m:r>
                            <a:rPr lang="es-ES" b="0" i="1" dirty="0" smtClean="0">
                              <a:solidFill>
                                <a:schemeClr val="tx1"/>
                              </a:solidFill>
                              <a:latin typeface="Cambria Math" panose="02040503050406030204" pitchFamily="18" charset="0"/>
                            </a:rPr>
                            <m:t>2</m:t>
                          </m:r>
                        </m:sup>
                      </m:sSup>
                    </m:oMath>
                  </m:oMathPara>
                </a14:m>
                <a:endParaRPr lang="es-ES" dirty="0">
                  <a:solidFill>
                    <a:schemeClr val="tx1"/>
                  </a:solidFill>
                </a:endParaRPr>
              </a:p>
            </p:txBody>
          </p:sp>
        </mc:Choice>
        <mc:Fallback xmlns="">
          <p:sp>
            <p:nvSpPr>
              <p:cNvPr id="36" name="35 Rectángulo"/>
              <p:cNvSpPr>
                <a:spLocks noRot="1" noChangeAspect="1" noMove="1" noResize="1" noEditPoints="1" noAdjustHandles="1" noChangeArrowheads="1" noChangeShapeType="1" noTextEdit="1"/>
              </p:cNvSpPr>
              <p:nvPr/>
            </p:nvSpPr>
            <p:spPr>
              <a:xfrm>
                <a:off x="3929058" y="3857632"/>
                <a:ext cx="1785950" cy="500061"/>
              </a:xfrm>
              <a:prstGeom prst="rect">
                <a:avLst/>
              </a:prstGeom>
              <a:blipFill rotWithShape="0">
                <a:blip r:embed="rId5"/>
                <a:stretch>
                  <a:fillRect/>
                </a:stretch>
              </a:blipFill>
            </p:spPr>
            <p:txBody>
              <a:bodyPr/>
              <a:lstStyle/>
              <a:p>
                <a:r>
                  <a:rPr lang="es-ES">
                    <a:noFill/>
                  </a:rPr>
                  <a:t> </a:t>
                </a:r>
              </a:p>
            </p:txBody>
          </p:sp>
        </mc:Fallback>
      </mc:AlternateContent>
      <p:cxnSp>
        <p:nvCxnSpPr>
          <p:cNvPr id="39" name="38 Conector recto de flecha"/>
          <p:cNvCxnSpPr/>
          <p:nvPr/>
        </p:nvCxnSpPr>
        <p:spPr>
          <a:xfrm rot="5400000">
            <a:off x="1999438" y="3500438"/>
            <a:ext cx="1572430" cy="794"/>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sp>
        <p:nvSpPr>
          <p:cNvPr id="40" name="39 Rectángulo"/>
          <p:cNvSpPr/>
          <p:nvPr/>
        </p:nvSpPr>
        <p:spPr>
          <a:xfrm>
            <a:off x="2857488" y="3357562"/>
            <a:ext cx="500066"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42" name="Picture 8" descr="G:\Mirabal 1213\_ 3ºEV\2ºESO\Gif\hipno.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mc:AlternateContent xmlns:mc="http://schemas.openxmlformats.org/markup-compatibility/2006" xmlns:a14="http://schemas.microsoft.com/office/drawing/2010/main">
        <mc:Choice Requires="a14">
          <p:sp>
            <p:nvSpPr>
              <p:cNvPr id="5" name="CuadroTexto 4"/>
              <p:cNvSpPr txBox="1"/>
              <p:nvPr/>
            </p:nvSpPr>
            <p:spPr>
              <a:xfrm>
                <a:off x="2776197" y="3176095"/>
                <a:ext cx="466602" cy="4770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2500" i="1" dirty="0" smtClean="0">
                          <a:latin typeface="Cambria Math" panose="02040503050406030204" pitchFamily="18" charset="0"/>
                        </a:rPr>
                        <m:t>𝑎</m:t>
                      </m:r>
                    </m:oMath>
                  </m:oMathPara>
                </a14:m>
                <a:endParaRPr lang="es-ES" sz="2500" dirty="0"/>
              </a:p>
            </p:txBody>
          </p:sp>
        </mc:Choice>
        <mc:Fallback xmlns="">
          <p:sp>
            <p:nvSpPr>
              <p:cNvPr id="5" name="CuadroTexto 4"/>
              <p:cNvSpPr txBox="1">
                <a:spLocks noRot="1" noChangeAspect="1" noMove="1" noResize="1" noEditPoints="1" noAdjustHandles="1" noChangeArrowheads="1" noChangeShapeType="1" noTextEdit="1"/>
              </p:cNvSpPr>
              <p:nvPr/>
            </p:nvSpPr>
            <p:spPr>
              <a:xfrm>
                <a:off x="2776197" y="3176095"/>
                <a:ext cx="466602" cy="477054"/>
              </a:xfrm>
              <a:prstGeom prst="rect">
                <a:avLst/>
              </a:prstGeom>
              <a:blipFill rotWithShape="0">
                <a:blip r:embed="rId7"/>
                <a:stretch>
                  <a:fillRect/>
                </a:stretch>
              </a:blipFill>
            </p:spPr>
            <p:txBody>
              <a:bodyPr/>
              <a:lstStyle/>
              <a:p>
                <a:r>
                  <a:rPr lang="es-ES">
                    <a:noFill/>
                  </a:rPr>
                  <a:t> </a:t>
                </a:r>
              </a:p>
            </p:txBody>
          </p:sp>
        </mc:Fallback>
      </mc:AlternateContent>
      <p:sp>
        <p:nvSpPr>
          <p:cNvPr id="12" name="Rectángulo 11"/>
          <p:cNvSpPr/>
          <p:nvPr/>
        </p:nvSpPr>
        <p:spPr>
          <a:xfrm>
            <a:off x="517943" y="2812508"/>
            <a:ext cx="1547438" cy="1491914"/>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43" name="Conector recto 42"/>
          <p:cNvCxnSpPr/>
          <p:nvPr/>
        </p:nvCxnSpPr>
        <p:spPr>
          <a:xfrm flipV="1">
            <a:off x="2057761" y="2284438"/>
            <a:ext cx="506355" cy="51907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Conector recto 44"/>
          <p:cNvCxnSpPr/>
          <p:nvPr/>
        </p:nvCxnSpPr>
        <p:spPr>
          <a:xfrm flipV="1">
            <a:off x="2065381" y="3809143"/>
            <a:ext cx="506355" cy="51907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38" name="Rectángulo 37"/>
          <p:cNvSpPr/>
          <p:nvPr/>
        </p:nvSpPr>
        <p:spPr>
          <a:xfrm>
            <a:off x="6084168" y="3010207"/>
            <a:ext cx="288032" cy="347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Rectángulo 40"/>
          <p:cNvSpPr/>
          <p:nvPr/>
        </p:nvSpPr>
        <p:spPr>
          <a:xfrm>
            <a:off x="4886850" y="3333476"/>
            <a:ext cx="3614240" cy="347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Rectángulo 43"/>
          <p:cNvSpPr/>
          <p:nvPr/>
        </p:nvSpPr>
        <p:spPr>
          <a:xfrm>
            <a:off x="4137083" y="3901635"/>
            <a:ext cx="1227005" cy="347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Rectángulo 45"/>
          <p:cNvSpPr/>
          <p:nvPr/>
        </p:nvSpPr>
        <p:spPr>
          <a:xfrm>
            <a:off x="5421179" y="4579210"/>
            <a:ext cx="879014" cy="347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 fill="hold"/>
                                        <p:tgtEl>
                                          <p:spTgt spid="14"/>
                                        </p:tgtEl>
                                        <p:attrNameLst>
                                          <p:attrName>ppt_x</p:attrName>
                                        </p:attrNameLst>
                                      </p:cBhvr>
                                      <p:tavLst>
                                        <p:tav tm="0">
                                          <p:val>
                                            <p:strVal val="#ppt_x"/>
                                          </p:val>
                                        </p:tav>
                                        <p:tav tm="100000">
                                          <p:val>
                                            <p:strVal val="#ppt_x"/>
                                          </p:val>
                                        </p:tav>
                                      </p:tavLst>
                                    </p:anim>
                                    <p:anim calcmode="lin" valueType="num">
                                      <p:cBhvr additive="base">
                                        <p:cTn id="14" dur="1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10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100" fill="hold"/>
                                        <p:tgtEl>
                                          <p:spTgt spid="15"/>
                                        </p:tgtEl>
                                        <p:attrNameLst>
                                          <p:attrName>ppt_x</p:attrName>
                                        </p:attrNameLst>
                                      </p:cBhvr>
                                      <p:tavLst>
                                        <p:tav tm="0">
                                          <p:val>
                                            <p:strVal val="#ppt_x"/>
                                          </p:val>
                                        </p:tav>
                                        <p:tav tm="100000">
                                          <p:val>
                                            <p:strVal val="#ppt_x"/>
                                          </p:val>
                                        </p:tav>
                                      </p:tavLst>
                                    </p:anim>
                                    <p:anim calcmode="lin" valueType="num">
                                      <p:cBhvr additive="base">
                                        <p:cTn id="19" dur="100" fill="hold"/>
                                        <p:tgtEl>
                                          <p:spTgt spid="15"/>
                                        </p:tgtEl>
                                        <p:attrNameLst>
                                          <p:attrName>ppt_y</p:attrName>
                                        </p:attrNameLst>
                                      </p:cBhvr>
                                      <p:tavLst>
                                        <p:tav tm="0">
                                          <p:val>
                                            <p:strVal val="1+#ppt_h/2"/>
                                          </p:val>
                                        </p:tav>
                                        <p:tav tm="100000">
                                          <p:val>
                                            <p:strVal val="#ppt_y"/>
                                          </p:val>
                                        </p:tav>
                                      </p:tavLst>
                                    </p:anim>
                                  </p:childTnLst>
                                </p:cTn>
                              </p:par>
                            </p:childTnLst>
                          </p:cTn>
                        </p:par>
                        <p:par>
                          <p:cTn id="20" fill="hold">
                            <p:stCondLst>
                              <p:cond delay="200"/>
                            </p:stCondLst>
                            <p:childTnLst>
                              <p:par>
                                <p:cTn id="21" presetID="2" presetClass="entr" presetSubtype="4"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00" fill="hold"/>
                                        <p:tgtEl>
                                          <p:spTgt spid="16"/>
                                        </p:tgtEl>
                                        <p:attrNameLst>
                                          <p:attrName>ppt_x</p:attrName>
                                        </p:attrNameLst>
                                      </p:cBhvr>
                                      <p:tavLst>
                                        <p:tav tm="0">
                                          <p:val>
                                            <p:strVal val="#ppt_x"/>
                                          </p:val>
                                        </p:tav>
                                        <p:tav tm="100000">
                                          <p:val>
                                            <p:strVal val="#ppt_x"/>
                                          </p:val>
                                        </p:tav>
                                      </p:tavLst>
                                    </p:anim>
                                    <p:anim calcmode="lin" valueType="num">
                                      <p:cBhvr additive="base">
                                        <p:cTn id="24" dur="100" fill="hold"/>
                                        <p:tgtEl>
                                          <p:spTgt spid="16"/>
                                        </p:tgtEl>
                                        <p:attrNameLst>
                                          <p:attrName>ppt_y</p:attrName>
                                        </p:attrNameLst>
                                      </p:cBhvr>
                                      <p:tavLst>
                                        <p:tav tm="0">
                                          <p:val>
                                            <p:strVal val="1+#ppt_h/2"/>
                                          </p:val>
                                        </p:tav>
                                        <p:tav tm="100000">
                                          <p:val>
                                            <p:strVal val="#ppt_y"/>
                                          </p:val>
                                        </p:tav>
                                      </p:tavLst>
                                    </p:anim>
                                  </p:childTnLst>
                                </p:cTn>
                              </p:par>
                            </p:childTnLst>
                          </p:cTn>
                        </p:par>
                        <p:par>
                          <p:cTn id="25" fill="hold">
                            <p:stCondLst>
                              <p:cond delay="300"/>
                            </p:stCondLst>
                            <p:childTnLst>
                              <p:par>
                                <p:cTn id="26" presetID="2" presetClass="entr" presetSubtype="4"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100" fill="hold"/>
                                        <p:tgtEl>
                                          <p:spTgt spid="17"/>
                                        </p:tgtEl>
                                        <p:attrNameLst>
                                          <p:attrName>ppt_x</p:attrName>
                                        </p:attrNameLst>
                                      </p:cBhvr>
                                      <p:tavLst>
                                        <p:tav tm="0">
                                          <p:val>
                                            <p:strVal val="#ppt_x"/>
                                          </p:val>
                                        </p:tav>
                                        <p:tav tm="100000">
                                          <p:val>
                                            <p:strVal val="#ppt_x"/>
                                          </p:val>
                                        </p:tav>
                                      </p:tavLst>
                                    </p:anim>
                                    <p:anim calcmode="lin" valueType="num">
                                      <p:cBhvr additive="base">
                                        <p:cTn id="29" dur="100" fill="hold"/>
                                        <p:tgtEl>
                                          <p:spTgt spid="17"/>
                                        </p:tgtEl>
                                        <p:attrNameLst>
                                          <p:attrName>ppt_y</p:attrName>
                                        </p:attrNameLst>
                                      </p:cBhvr>
                                      <p:tavLst>
                                        <p:tav tm="0">
                                          <p:val>
                                            <p:strVal val="1+#ppt_h/2"/>
                                          </p:val>
                                        </p:tav>
                                        <p:tav tm="100000">
                                          <p:val>
                                            <p:strVal val="#ppt_y"/>
                                          </p:val>
                                        </p:tav>
                                      </p:tavLst>
                                    </p:anim>
                                  </p:childTnLst>
                                </p:cTn>
                              </p:par>
                            </p:childTnLst>
                          </p:cTn>
                        </p:par>
                        <p:par>
                          <p:cTn id="30" fill="hold">
                            <p:stCondLst>
                              <p:cond delay="400"/>
                            </p:stCondLst>
                            <p:childTnLst>
                              <p:par>
                                <p:cTn id="31" presetID="2" presetClass="entr" presetSubtype="4"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100" fill="hold"/>
                                        <p:tgtEl>
                                          <p:spTgt spid="18"/>
                                        </p:tgtEl>
                                        <p:attrNameLst>
                                          <p:attrName>ppt_x</p:attrName>
                                        </p:attrNameLst>
                                      </p:cBhvr>
                                      <p:tavLst>
                                        <p:tav tm="0">
                                          <p:val>
                                            <p:strVal val="#ppt_x"/>
                                          </p:val>
                                        </p:tav>
                                        <p:tav tm="100000">
                                          <p:val>
                                            <p:strVal val="#ppt_x"/>
                                          </p:val>
                                        </p:tav>
                                      </p:tavLst>
                                    </p:anim>
                                    <p:anim calcmode="lin" valueType="num">
                                      <p:cBhvr additive="base">
                                        <p:cTn id="34" dur="100" fill="hold"/>
                                        <p:tgtEl>
                                          <p:spTgt spid="18"/>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 presetClass="entr" presetSubtype="4"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100" fill="hold"/>
                                        <p:tgtEl>
                                          <p:spTgt spid="19"/>
                                        </p:tgtEl>
                                        <p:attrNameLst>
                                          <p:attrName>ppt_x</p:attrName>
                                        </p:attrNameLst>
                                      </p:cBhvr>
                                      <p:tavLst>
                                        <p:tav tm="0">
                                          <p:val>
                                            <p:strVal val="#ppt_x"/>
                                          </p:val>
                                        </p:tav>
                                        <p:tav tm="100000">
                                          <p:val>
                                            <p:strVal val="#ppt_x"/>
                                          </p:val>
                                        </p:tav>
                                      </p:tavLst>
                                    </p:anim>
                                    <p:anim calcmode="lin" valueType="num">
                                      <p:cBhvr additive="base">
                                        <p:cTn id="39" dur="100" fill="hold"/>
                                        <p:tgtEl>
                                          <p:spTgt spid="19"/>
                                        </p:tgtEl>
                                        <p:attrNameLst>
                                          <p:attrName>ppt_y</p:attrName>
                                        </p:attrNameLst>
                                      </p:cBhvr>
                                      <p:tavLst>
                                        <p:tav tm="0">
                                          <p:val>
                                            <p:strVal val="1+#ppt_h/2"/>
                                          </p:val>
                                        </p:tav>
                                        <p:tav tm="100000">
                                          <p:val>
                                            <p:strVal val="#ppt_y"/>
                                          </p:val>
                                        </p:tav>
                                      </p:tavLst>
                                    </p:anim>
                                  </p:childTnLst>
                                </p:cTn>
                              </p:par>
                            </p:childTnLst>
                          </p:cTn>
                        </p:par>
                        <p:par>
                          <p:cTn id="40" fill="hold">
                            <p:stCondLst>
                              <p:cond delay="600"/>
                            </p:stCondLst>
                            <p:childTnLst>
                              <p:par>
                                <p:cTn id="41" presetID="2" presetClass="entr" presetSubtype="4"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100" fill="hold"/>
                                        <p:tgtEl>
                                          <p:spTgt spid="20"/>
                                        </p:tgtEl>
                                        <p:attrNameLst>
                                          <p:attrName>ppt_x</p:attrName>
                                        </p:attrNameLst>
                                      </p:cBhvr>
                                      <p:tavLst>
                                        <p:tav tm="0">
                                          <p:val>
                                            <p:strVal val="#ppt_x"/>
                                          </p:val>
                                        </p:tav>
                                        <p:tav tm="100000">
                                          <p:val>
                                            <p:strVal val="#ppt_x"/>
                                          </p:val>
                                        </p:tav>
                                      </p:tavLst>
                                    </p:anim>
                                    <p:anim calcmode="lin" valueType="num">
                                      <p:cBhvr additive="base">
                                        <p:cTn id="44" dur="100" fill="hold"/>
                                        <p:tgtEl>
                                          <p:spTgt spid="20"/>
                                        </p:tgtEl>
                                        <p:attrNameLst>
                                          <p:attrName>ppt_y</p:attrName>
                                        </p:attrNameLst>
                                      </p:cBhvr>
                                      <p:tavLst>
                                        <p:tav tm="0">
                                          <p:val>
                                            <p:strVal val="1+#ppt_h/2"/>
                                          </p:val>
                                        </p:tav>
                                        <p:tav tm="100000">
                                          <p:val>
                                            <p:strVal val="#ppt_y"/>
                                          </p:val>
                                        </p:tav>
                                      </p:tavLst>
                                    </p:anim>
                                  </p:childTnLst>
                                </p:cTn>
                              </p:par>
                            </p:childTnLst>
                          </p:cTn>
                        </p:par>
                        <p:par>
                          <p:cTn id="45" fill="hold">
                            <p:stCondLst>
                              <p:cond delay="700"/>
                            </p:stCondLst>
                            <p:childTnLst>
                              <p:par>
                                <p:cTn id="46" presetID="2" presetClass="entr" presetSubtype="4" fill="hold" grpId="0" nodeType="after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100" fill="hold"/>
                                        <p:tgtEl>
                                          <p:spTgt spid="21"/>
                                        </p:tgtEl>
                                        <p:attrNameLst>
                                          <p:attrName>ppt_x</p:attrName>
                                        </p:attrNameLst>
                                      </p:cBhvr>
                                      <p:tavLst>
                                        <p:tav tm="0">
                                          <p:val>
                                            <p:strVal val="#ppt_x"/>
                                          </p:val>
                                        </p:tav>
                                        <p:tav tm="100000">
                                          <p:val>
                                            <p:strVal val="#ppt_x"/>
                                          </p:val>
                                        </p:tav>
                                      </p:tavLst>
                                    </p:anim>
                                    <p:anim calcmode="lin" valueType="num">
                                      <p:cBhvr additive="base">
                                        <p:cTn id="49" dur="100" fill="hold"/>
                                        <p:tgtEl>
                                          <p:spTgt spid="21"/>
                                        </p:tgtEl>
                                        <p:attrNameLst>
                                          <p:attrName>ppt_y</p:attrName>
                                        </p:attrNameLst>
                                      </p:cBhvr>
                                      <p:tavLst>
                                        <p:tav tm="0">
                                          <p:val>
                                            <p:strVal val="1+#ppt_h/2"/>
                                          </p:val>
                                        </p:tav>
                                        <p:tav tm="100000">
                                          <p:val>
                                            <p:strVal val="#ppt_y"/>
                                          </p:val>
                                        </p:tav>
                                      </p:tavLst>
                                    </p:anim>
                                  </p:childTnLst>
                                </p:cTn>
                              </p:par>
                            </p:childTnLst>
                          </p:cTn>
                        </p:par>
                        <p:par>
                          <p:cTn id="50" fill="hold">
                            <p:stCondLst>
                              <p:cond delay="800"/>
                            </p:stCondLst>
                            <p:childTnLst>
                              <p:par>
                                <p:cTn id="51" presetID="2" presetClass="entr" presetSubtype="4"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100" fill="hold"/>
                                        <p:tgtEl>
                                          <p:spTgt spid="22"/>
                                        </p:tgtEl>
                                        <p:attrNameLst>
                                          <p:attrName>ppt_x</p:attrName>
                                        </p:attrNameLst>
                                      </p:cBhvr>
                                      <p:tavLst>
                                        <p:tav tm="0">
                                          <p:val>
                                            <p:strVal val="#ppt_x"/>
                                          </p:val>
                                        </p:tav>
                                        <p:tav tm="100000">
                                          <p:val>
                                            <p:strVal val="#ppt_x"/>
                                          </p:val>
                                        </p:tav>
                                      </p:tavLst>
                                    </p:anim>
                                    <p:anim calcmode="lin" valueType="num">
                                      <p:cBhvr additive="base">
                                        <p:cTn id="54" dur="100" fill="hold"/>
                                        <p:tgtEl>
                                          <p:spTgt spid="22"/>
                                        </p:tgtEl>
                                        <p:attrNameLst>
                                          <p:attrName>ppt_y</p:attrName>
                                        </p:attrNameLst>
                                      </p:cBhvr>
                                      <p:tavLst>
                                        <p:tav tm="0">
                                          <p:val>
                                            <p:strVal val="1+#ppt_h/2"/>
                                          </p:val>
                                        </p:tav>
                                        <p:tav tm="100000">
                                          <p:val>
                                            <p:strVal val="#ppt_y"/>
                                          </p:val>
                                        </p:tav>
                                      </p:tavLst>
                                    </p:anim>
                                  </p:childTnLst>
                                </p:cTn>
                              </p:par>
                            </p:childTnLst>
                          </p:cTn>
                        </p:par>
                        <p:par>
                          <p:cTn id="55" fill="hold">
                            <p:stCondLst>
                              <p:cond delay="900"/>
                            </p:stCondLst>
                            <p:childTnLst>
                              <p:par>
                                <p:cTn id="56" presetID="2" presetClass="entr" presetSubtype="4" fill="hold" grpId="0" nodeType="after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additive="base">
                                        <p:cTn id="58" dur="100" fill="hold"/>
                                        <p:tgtEl>
                                          <p:spTgt spid="23"/>
                                        </p:tgtEl>
                                        <p:attrNameLst>
                                          <p:attrName>ppt_x</p:attrName>
                                        </p:attrNameLst>
                                      </p:cBhvr>
                                      <p:tavLst>
                                        <p:tav tm="0">
                                          <p:val>
                                            <p:strVal val="#ppt_x"/>
                                          </p:val>
                                        </p:tav>
                                        <p:tav tm="100000">
                                          <p:val>
                                            <p:strVal val="#ppt_x"/>
                                          </p:val>
                                        </p:tav>
                                      </p:tavLst>
                                    </p:anim>
                                    <p:anim calcmode="lin" valueType="num">
                                      <p:cBhvr additive="base">
                                        <p:cTn id="59" dur="100" fill="hold"/>
                                        <p:tgtEl>
                                          <p:spTgt spid="23"/>
                                        </p:tgtEl>
                                        <p:attrNameLst>
                                          <p:attrName>ppt_y</p:attrName>
                                        </p:attrNameLst>
                                      </p:cBhvr>
                                      <p:tavLst>
                                        <p:tav tm="0">
                                          <p:val>
                                            <p:strVal val="1+#ppt_h/2"/>
                                          </p:val>
                                        </p:tav>
                                        <p:tav tm="100000">
                                          <p:val>
                                            <p:strVal val="#ppt_y"/>
                                          </p:val>
                                        </p:tav>
                                      </p:tavLst>
                                    </p:anim>
                                  </p:childTnLst>
                                </p:cTn>
                              </p:par>
                            </p:childTnLst>
                          </p:cTn>
                        </p:par>
                        <p:par>
                          <p:cTn id="60" fill="hold">
                            <p:stCondLst>
                              <p:cond delay="1000"/>
                            </p:stCondLst>
                            <p:childTnLst>
                              <p:par>
                                <p:cTn id="61" presetID="2" presetClass="entr" presetSubtype="4" fill="hold" grpId="0" nodeType="after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100" fill="hold"/>
                                        <p:tgtEl>
                                          <p:spTgt spid="24"/>
                                        </p:tgtEl>
                                        <p:attrNameLst>
                                          <p:attrName>ppt_x</p:attrName>
                                        </p:attrNameLst>
                                      </p:cBhvr>
                                      <p:tavLst>
                                        <p:tav tm="0">
                                          <p:val>
                                            <p:strVal val="#ppt_x"/>
                                          </p:val>
                                        </p:tav>
                                        <p:tav tm="100000">
                                          <p:val>
                                            <p:strVal val="#ppt_x"/>
                                          </p:val>
                                        </p:tav>
                                      </p:tavLst>
                                    </p:anim>
                                    <p:anim calcmode="lin" valueType="num">
                                      <p:cBhvr additive="base">
                                        <p:cTn id="64" dur="100" fill="hold"/>
                                        <p:tgtEl>
                                          <p:spTgt spid="24"/>
                                        </p:tgtEl>
                                        <p:attrNameLst>
                                          <p:attrName>ppt_y</p:attrName>
                                        </p:attrNameLst>
                                      </p:cBhvr>
                                      <p:tavLst>
                                        <p:tav tm="0">
                                          <p:val>
                                            <p:strVal val="1+#ppt_h/2"/>
                                          </p:val>
                                        </p:tav>
                                        <p:tav tm="100000">
                                          <p:val>
                                            <p:strVal val="#ppt_y"/>
                                          </p:val>
                                        </p:tav>
                                      </p:tavLst>
                                    </p:anim>
                                  </p:childTnLst>
                                </p:cTn>
                              </p:par>
                            </p:childTnLst>
                          </p:cTn>
                        </p:par>
                        <p:par>
                          <p:cTn id="65" fill="hold">
                            <p:stCondLst>
                              <p:cond delay="1100"/>
                            </p:stCondLst>
                            <p:childTnLst>
                              <p:par>
                                <p:cTn id="66" presetID="2" presetClass="entr" presetSubtype="4" fill="hold" grpId="0" nodeType="afterEffect">
                                  <p:stCondLst>
                                    <p:cond delay="0"/>
                                  </p:stCondLst>
                                  <p:childTnLst>
                                    <p:set>
                                      <p:cBhvr>
                                        <p:cTn id="67" dur="1" fill="hold">
                                          <p:stCondLst>
                                            <p:cond delay="0"/>
                                          </p:stCondLst>
                                        </p:cTn>
                                        <p:tgtEl>
                                          <p:spTgt spid="25"/>
                                        </p:tgtEl>
                                        <p:attrNameLst>
                                          <p:attrName>style.visibility</p:attrName>
                                        </p:attrNameLst>
                                      </p:cBhvr>
                                      <p:to>
                                        <p:strVal val="visible"/>
                                      </p:to>
                                    </p:set>
                                    <p:anim calcmode="lin" valueType="num">
                                      <p:cBhvr additive="base">
                                        <p:cTn id="68" dur="100" fill="hold"/>
                                        <p:tgtEl>
                                          <p:spTgt spid="25"/>
                                        </p:tgtEl>
                                        <p:attrNameLst>
                                          <p:attrName>ppt_x</p:attrName>
                                        </p:attrNameLst>
                                      </p:cBhvr>
                                      <p:tavLst>
                                        <p:tav tm="0">
                                          <p:val>
                                            <p:strVal val="#ppt_x"/>
                                          </p:val>
                                        </p:tav>
                                        <p:tav tm="100000">
                                          <p:val>
                                            <p:strVal val="#ppt_x"/>
                                          </p:val>
                                        </p:tav>
                                      </p:tavLst>
                                    </p:anim>
                                    <p:anim calcmode="lin" valueType="num">
                                      <p:cBhvr additive="base">
                                        <p:cTn id="69" dur="100" fill="hold"/>
                                        <p:tgtEl>
                                          <p:spTgt spid="25"/>
                                        </p:tgtEl>
                                        <p:attrNameLst>
                                          <p:attrName>ppt_y</p:attrName>
                                        </p:attrNameLst>
                                      </p:cBhvr>
                                      <p:tavLst>
                                        <p:tav tm="0">
                                          <p:val>
                                            <p:strVal val="1+#ppt_h/2"/>
                                          </p:val>
                                        </p:tav>
                                        <p:tav tm="100000">
                                          <p:val>
                                            <p:strVal val="#ppt_y"/>
                                          </p:val>
                                        </p:tav>
                                      </p:tavLst>
                                    </p:anim>
                                  </p:childTnLst>
                                </p:cTn>
                              </p:par>
                            </p:childTnLst>
                          </p:cTn>
                        </p:par>
                        <p:par>
                          <p:cTn id="70" fill="hold">
                            <p:stCondLst>
                              <p:cond delay="1200"/>
                            </p:stCondLst>
                            <p:childTnLst>
                              <p:par>
                                <p:cTn id="71" presetID="2" presetClass="entr" presetSubtype="4" fill="hold" grpId="0" nodeType="after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additive="base">
                                        <p:cTn id="73" dur="100" fill="hold"/>
                                        <p:tgtEl>
                                          <p:spTgt spid="26"/>
                                        </p:tgtEl>
                                        <p:attrNameLst>
                                          <p:attrName>ppt_x</p:attrName>
                                        </p:attrNameLst>
                                      </p:cBhvr>
                                      <p:tavLst>
                                        <p:tav tm="0">
                                          <p:val>
                                            <p:strVal val="#ppt_x"/>
                                          </p:val>
                                        </p:tav>
                                        <p:tav tm="100000">
                                          <p:val>
                                            <p:strVal val="#ppt_x"/>
                                          </p:val>
                                        </p:tav>
                                      </p:tavLst>
                                    </p:anim>
                                    <p:anim calcmode="lin" valueType="num">
                                      <p:cBhvr additive="base">
                                        <p:cTn id="74" dur="100" fill="hold"/>
                                        <p:tgtEl>
                                          <p:spTgt spid="26"/>
                                        </p:tgtEl>
                                        <p:attrNameLst>
                                          <p:attrName>ppt_y</p:attrName>
                                        </p:attrNameLst>
                                      </p:cBhvr>
                                      <p:tavLst>
                                        <p:tav tm="0">
                                          <p:val>
                                            <p:strVal val="1+#ppt_h/2"/>
                                          </p:val>
                                        </p:tav>
                                        <p:tav tm="100000">
                                          <p:val>
                                            <p:strVal val="#ppt_y"/>
                                          </p:val>
                                        </p:tav>
                                      </p:tavLst>
                                    </p:anim>
                                  </p:childTnLst>
                                </p:cTn>
                              </p:par>
                            </p:childTnLst>
                          </p:cTn>
                        </p:par>
                        <p:par>
                          <p:cTn id="75" fill="hold">
                            <p:stCondLst>
                              <p:cond delay="1300"/>
                            </p:stCondLst>
                            <p:childTnLst>
                              <p:par>
                                <p:cTn id="76" presetID="2" presetClass="entr" presetSubtype="4" fill="hold" grpId="0" nodeType="afterEffect">
                                  <p:stCondLst>
                                    <p:cond delay="0"/>
                                  </p:stCondLst>
                                  <p:childTnLst>
                                    <p:set>
                                      <p:cBhvr>
                                        <p:cTn id="77" dur="1" fill="hold">
                                          <p:stCondLst>
                                            <p:cond delay="0"/>
                                          </p:stCondLst>
                                        </p:cTn>
                                        <p:tgtEl>
                                          <p:spTgt spid="27"/>
                                        </p:tgtEl>
                                        <p:attrNameLst>
                                          <p:attrName>style.visibility</p:attrName>
                                        </p:attrNameLst>
                                      </p:cBhvr>
                                      <p:to>
                                        <p:strVal val="visible"/>
                                      </p:to>
                                    </p:set>
                                    <p:anim calcmode="lin" valueType="num">
                                      <p:cBhvr additive="base">
                                        <p:cTn id="78" dur="100" fill="hold"/>
                                        <p:tgtEl>
                                          <p:spTgt spid="27"/>
                                        </p:tgtEl>
                                        <p:attrNameLst>
                                          <p:attrName>ppt_x</p:attrName>
                                        </p:attrNameLst>
                                      </p:cBhvr>
                                      <p:tavLst>
                                        <p:tav tm="0">
                                          <p:val>
                                            <p:strVal val="#ppt_x"/>
                                          </p:val>
                                        </p:tav>
                                        <p:tav tm="100000">
                                          <p:val>
                                            <p:strVal val="#ppt_x"/>
                                          </p:val>
                                        </p:tav>
                                      </p:tavLst>
                                    </p:anim>
                                    <p:anim calcmode="lin" valueType="num">
                                      <p:cBhvr additive="base">
                                        <p:cTn id="79" dur="100" fill="hold"/>
                                        <p:tgtEl>
                                          <p:spTgt spid="27"/>
                                        </p:tgtEl>
                                        <p:attrNameLst>
                                          <p:attrName>ppt_y</p:attrName>
                                        </p:attrNameLst>
                                      </p:cBhvr>
                                      <p:tavLst>
                                        <p:tav tm="0">
                                          <p:val>
                                            <p:strVal val="1+#ppt_h/2"/>
                                          </p:val>
                                        </p:tav>
                                        <p:tav tm="100000">
                                          <p:val>
                                            <p:strVal val="#ppt_y"/>
                                          </p:val>
                                        </p:tav>
                                      </p:tavLst>
                                    </p:anim>
                                  </p:childTnLst>
                                </p:cTn>
                              </p:par>
                            </p:childTnLst>
                          </p:cTn>
                        </p:par>
                        <p:par>
                          <p:cTn id="80" fill="hold">
                            <p:stCondLst>
                              <p:cond delay="1400"/>
                            </p:stCondLst>
                            <p:childTnLst>
                              <p:par>
                                <p:cTn id="81" presetID="2" presetClass="entr" presetSubtype="4" fill="hold" grpId="0" nodeType="afterEffect">
                                  <p:stCondLst>
                                    <p:cond delay="0"/>
                                  </p:stCondLst>
                                  <p:childTnLst>
                                    <p:set>
                                      <p:cBhvr>
                                        <p:cTn id="82" dur="1" fill="hold">
                                          <p:stCondLst>
                                            <p:cond delay="0"/>
                                          </p:stCondLst>
                                        </p:cTn>
                                        <p:tgtEl>
                                          <p:spTgt spid="28"/>
                                        </p:tgtEl>
                                        <p:attrNameLst>
                                          <p:attrName>style.visibility</p:attrName>
                                        </p:attrNameLst>
                                      </p:cBhvr>
                                      <p:to>
                                        <p:strVal val="visible"/>
                                      </p:to>
                                    </p:set>
                                    <p:anim calcmode="lin" valueType="num">
                                      <p:cBhvr additive="base">
                                        <p:cTn id="83" dur="100" fill="hold"/>
                                        <p:tgtEl>
                                          <p:spTgt spid="28"/>
                                        </p:tgtEl>
                                        <p:attrNameLst>
                                          <p:attrName>ppt_x</p:attrName>
                                        </p:attrNameLst>
                                      </p:cBhvr>
                                      <p:tavLst>
                                        <p:tav tm="0">
                                          <p:val>
                                            <p:strVal val="#ppt_x"/>
                                          </p:val>
                                        </p:tav>
                                        <p:tav tm="100000">
                                          <p:val>
                                            <p:strVal val="#ppt_x"/>
                                          </p:val>
                                        </p:tav>
                                      </p:tavLst>
                                    </p:anim>
                                    <p:anim calcmode="lin" valueType="num">
                                      <p:cBhvr additive="base">
                                        <p:cTn id="84" dur="100" fill="hold"/>
                                        <p:tgtEl>
                                          <p:spTgt spid="28"/>
                                        </p:tgtEl>
                                        <p:attrNameLst>
                                          <p:attrName>ppt_y</p:attrName>
                                        </p:attrNameLst>
                                      </p:cBhvr>
                                      <p:tavLst>
                                        <p:tav tm="0">
                                          <p:val>
                                            <p:strVal val="1+#ppt_h/2"/>
                                          </p:val>
                                        </p:tav>
                                        <p:tav tm="100000">
                                          <p:val>
                                            <p:strVal val="#ppt_y"/>
                                          </p:val>
                                        </p:tav>
                                      </p:tavLst>
                                    </p:anim>
                                  </p:childTnLst>
                                </p:cTn>
                              </p:par>
                            </p:childTnLst>
                          </p:cTn>
                        </p:par>
                        <p:par>
                          <p:cTn id="85" fill="hold">
                            <p:stCondLst>
                              <p:cond delay="1500"/>
                            </p:stCondLst>
                            <p:childTnLst>
                              <p:par>
                                <p:cTn id="86" presetID="2" presetClass="entr" presetSubtype="4" fill="hold" grpId="0" nodeType="afterEffect">
                                  <p:stCondLst>
                                    <p:cond delay="0"/>
                                  </p:stCondLst>
                                  <p:childTnLst>
                                    <p:set>
                                      <p:cBhvr>
                                        <p:cTn id="87" dur="1" fill="hold">
                                          <p:stCondLst>
                                            <p:cond delay="0"/>
                                          </p:stCondLst>
                                        </p:cTn>
                                        <p:tgtEl>
                                          <p:spTgt spid="29"/>
                                        </p:tgtEl>
                                        <p:attrNameLst>
                                          <p:attrName>style.visibility</p:attrName>
                                        </p:attrNameLst>
                                      </p:cBhvr>
                                      <p:to>
                                        <p:strVal val="visible"/>
                                      </p:to>
                                    </p:set>
                                    <p:anim calcmode="lin" valueType="num">
                                      <p:cBhvr additive="base">
                                        <p:cTn id="88" dur="100" fill="hold"/>
                                        <p:tgtEl>
                                          <p:spTgt spid="29"/>
                                        </p:tgtEl>
                                        <p:attrNameLst>
                                          <p:attrName>ppt_x</p:attrName>
                                        </p:attrNameLst>
                                      </p:cBhvr>
                                      <p:tavLst>
                                        <p:tav tm="0">
                                          <p:val>
                                            <p:strVal val="#ppt_x"/>
                                          </p:val>
                                        </p:tav>
                                        <p:tav tm="100000">
                                          <p:val>
                                            <p:strVal val="#ppt_x"/>
                                          </p:val>
                                        </p:tav>
                                      </p:tavLst>
                                    </p:anim>
                                    <p:anim calcmode="lin" valueType="num">
                                      <p:cBhvr additive="base">
                                        <p:cTn id="89" dur="100" fill="hold"/>
                                        <p:tgtEl>
                                          <p:spTgt spid="29"/>
                                        </p:tgtEl>
                                        <p:attrNameLst>
                                          <p:attrName>ppt_y</p:attrName>
                                        </p:attrNameLst>
                                      </p:cBhvr>
                                      <p:tavLst>
                                        <p:tav tm="0">
                                          <p:val>
                                            <p:strVal val="1+#ppt_h/2"/>
                                          </p:val>
                                        </p:tav>
                                        <p:tav tm="100000">
                                          <p:val>
                                            <p:strVal val="#ppt_y"/>
                                          </p:val>
                                        </p:tav>
                                      </p:tavLst>
                                    </p:anim>
                                  </p:childTnLst>
                                </p:cTn>
                              </p:par>
                            </p:childTnLst>
                          </p:cTn>
                        </p:par>
                        <p:par>
                          <p:cTn id="90" fill="hold">
                            <p:stCondLst>
                              <p:cond delay="1600"/>
                            </p:stCondLst>
                            <p:childTnLst>
                              <p:par>
                                <p:cTn id="91" presetID="2" presetClass="entr" presetSubtype="4" fill="hold" grpId="0" nodeType="afterEffect">
                                  <p:stCondLst>
                                    <p:cond delay="0"/>
                                  </p:stCondLst>
                                  <p:childTnLst>
                                    <p:set>
                                      <p:cBhvr>
                                        <p:cTn id="92" dur="1" fill="hold">
                                          <p:stCondLst>
                                            <p:cond delay="0"/>
                                          </p:stCondLst>
                                        </p:cTn>
                                        <p:tgtEl>
                                          <p:spTgt spid="30"/>
                                        </p:tgtEl>
                                        <p:attrNameLst>
                                          <p:attrName>style.visibility</p:attrName>
                                        </p:attrNameLst>
                                      </p:cBhvr>
                                      <p:to>
                                        <p:strVal val="visible"/>
                                      </p:to>
                                    </p:set>
                                    <p:anim calcmode="lin" valueType="num">
                                      <p:cBhvr additive="base">
                                        <p:cTn id="93" dur="100" fill="hold"/>
                                        <p:tgtEl>
                                          <p:spTgt spid="30"/>
                                        </p:tgtEl>
                                        <p:attrNameLst>
                                          <p:attrName>ppt_x</p:attrName>
                                        </p:attrNameLst>
                                      </p:cBhvr>
                                      <p:tavLst>
                                        <p:tav tm="0">
                                          <p:val>
                                            <p:strVal val="#ppt_x"/>
                                          </p:val>
                                        </p:tav>
                                        <p:tav tm="100000">
                                          <p:val>
                                            <p:strVal val="#ppt_x"/>
                                          </p:val>
                                        </p:tav>
                                      </p:tavLst>
                                    </p:anim>
                                    <p:anim calcmode="lin" valueType="num">
                                      <p:cBhvr additive="base">
                                        <p:cTn id="94" dur="100" fill="hold"/>
                                        <p:tgtEl>
                                          <p:spTgt spid="30"/>
                                        </p:tgtEl>
                                        <p:attrNameLst>
                                          <p:attrName>ppt_y</p:attrName>
                                        </p:attrNameLst>
                                      </p:cBhvr>
                                      <p:tavLst>
                                        <p:tav tm="0">
                                          <p:val>
                                            <p:strVal val="1+#ppt_h/2"/>
                                          </p:val>
                                        </p:tav>
                                        <p:tav tm="100000">
                                          <p:val>
                                            <p:strVal val="#ppt_y"/>
                                          </p:val>
                                        </p:tav>
                                      </p:tavLst>
                                    </p:anim>
                                  </p:childTnLst>
                                </p:cTn>
                              </p:par>
                            </p:childTnLst>
                          </p:cTn>
                        </p:par>
                        <p:par>
                          <p:cTn id="95" fill="hold">
                            <p:stCondLst>
                              <p:cond delay="1700"/>
                            </p:stCondLst>
                            <p:childTnLst>
                              <p:par>
                                <p:cTn id="96" presetID="2" presetClass="entr" presetSubtype="4" fill="hold" grpId="0" nodeType="afterEffect">
                                  <p:stCondLst>
                                    <p:cond delay="0"/>
                                  </p:stCondLst>
                                  <p:childTnLst>
                                    <p:set>
                                      <p:cBhvr>
                                        <p:cTn id="97" dur="1" fill="hold">
                                          <p:stCondLst>
                                            <p:cond delay="0"/>
                                          </p:stCondLst>
                                        </p:cTn>
                                        <p:tgtEl>
                                          <p:spTgt spid="31"/>
                                        </p:tgtEl>
                                        <p:attrNameLst>
                                          <p:attrName>style.visibility</p:attrName>
                                        </p:attrNameLst>
                                      </p:cBhvr>
                                      <p:to>
                                        <p:strVal val="visible"/>
                                      </p:to>
                                    </p:set>
                                    <p:anim calcmode="lin" valueType="num">
                                      <p:cBhvr additive="base">
                                        <p:cTn id="98" dur="100" fill="hold"/>
                                        <p:tgtEl>
                                          <p:spTgt spid="31"/>
                                        </p:tgtEl>
                                        <p:attrNameLst>
                                          <p:attrName>ppt_x</p:attrName>
                                        </p:attrNameLst>
                                      </p:cBhvr>
                                      <p:tavLst>
                                        <p:tav tm="0">
                                          <p:val>
                                            <p:strVal val="#ppt_x"/>
                                          </p:val>
                                        </p:tav>
                                        <p:tav tm="100000">
                                          <p:val>
                                            <p:strVal val="#ppt_x"/>
                                          </p:val>
                                        </p:tav>
                                      </p:tavLst>
                                    </p:anim>
                                    <p:anim calcmode="lin" valueType="num">
                                      <p:cBhvr additive="base">
                                        <p:cTn id="99" dur="100" fill="hold"/>
                                        <p:tgtEl>
                                          <p:spTgt spid="31"/>
                                        </p:tgtEl>
                                        <p:attrNameLst>
                                          <p:attrName>ppt_y</p:attrName>
                                        </p:attrNameLst>
                                      </p:cBhvr>
                                      <p:tavLst>
                                        <p:tav tm="0">
                                          <p:val>
                                            <p:strVal val="1+#ppt_h/2"/>
                                          </p:val>
                                        </p:tav>
                                        <p:tav tm="100000">
                                          <p:val>
                                            <p:strVal val="#ppt_y"/>
                                          </p:val>
                                        </p:tav>
                                      </p:tavLst>
                                    </p:anim>
                                  </p:childTnLst>
                                </p:cTn>
                              </p:par>
                            </p:childTnLst>
                          </p:cTn>
                        </p:par>
                        <p:par>
                          <p:cTn id="100" fill="hold">
                            <p:stCondLst>
                              <p:cond delay="1800"/>
                            </p:stCondLst>
                            <p:childTnLst>
                              <p:par>
                                <p:cTn id="101" presetID="2" presetClass="entr" presetSubtype="4" fill="hold" grpId="0" nodeType="afterEffect">
                                  <p:stCondLst>
                                    <p:cond delay="0"/>
                                  </p:stCondLst>
                                  <p:childTnLst>
                                    <p:set>
                                      <p:cBhvr>
                                        <p:cTn id="102" dur="1" fill="hold">
                                          <p:stCondLst>
                                            <p:cond delay="0"/>
                                          </p:stCondLst>
                                        </p:cTn>
                                        <p:tgtEl>
                                          <p:spTgt spid="32"/>
                                        </p:tgtEl>
                                        <p:attrNameLst>
                                          <p:attrName>style.visibility</p:attrName>
                                        </p:attrNameLst>
                                      </p:cBhvr>
                                      <p:to>
                                        <p:strVal val="visible"/>
                                      </p:to>
                                    </p:set>
                                    <p:anim calcmode="lin" valueType="num">
                                      <p:cBhvr additive="base">
                                        <p:cTn id="103" dur="100" fill="hold"/>
                                        <p:tgtEl>
                                          <p:spTgt spid="32"/>
                                        </p:tgtEl>
                                        <p:attrNameLst>
                                          <p:attrName>ppt_x</p:attrName>
                                        </p:attrNameLst>
                                      </p:cBhvr>
                                      <p:tavLst>
                                        <p:tav tm="0">
                                          <p:val>
                                            <p:strVal val="#ppt_x"/>
                                          </p:val>
                                        </p:tav>
                                        <p:tav tm="100000">
                                          <p:val>
                                            <p:strVal val="#ppt_x"/>
                                          </p:val>
                                        </p:tav>
                                      </p:tavLst>
                                    </p:anim>
                                    <p:anim calcmode="lin" valueType="num">
                                      <p:cBhvr additive="base">
                                        <p:cTn id="104" dur="100" fill="hold"/>
                                        <p:tgtEl>
                                          <p:spTgt spid="32"/>
                                        </p:tgtEl>
                                        <p:attrNameLst>
                                          <p:attrName>ppt_y</p:attrName>
                                        </p:attrNameLst>
                                      </p:cBhvr>
                                      <p:tavLst>
                                        <p:tav tm="0">
                                          <p:val>
                                            <p:strVal val="1+#ppt_h/2"/>
                                          </p:val>
                                        </p:tav>
                                        <p:tav tm="100000">
                                          <p:val>
                                            <p:strVal val="#ppt_y"/>
                                          </p:val>
                                        </p:tav>
                                      </p:tavLst>
                                    </p:anim>
                                  </p:childTnLst>
                                </p:cTn>
                              </p:par>
                            </p:childTnLst>
                          </p:cTn>
                        </p:par>
                        <p:par>
                          <p:cTn id="105" fill="hold">
                            <p:stCondLst>
                              <p:cond delay="1900"/>
                            </p:stCondLst>
                            <p:childTnLst>
                              <p:par>
                                <p:cTn id="106" presetID="2" presetClass="entr" presetSubtype="4" fill="hold" grpId="0" nodeType="afterEffect">
                                  <p:stCondLst>
                                    <p:cond delay="0"/>
                                  </p:stCondLst>
                                  <p:childTnLst>
                                    <p:set>
                                      <p:cBhvr>
                                        <p:cTn id="107" dur="1" fill="hold">
                                          <p:stCondLst>
                                            <p:cond delay="0"/>
                                          </p:stCondLst>
                                        </p:cTn>
                                        <p:tgtEl>
                                          <p:spTgt spid="33"/>
                                        </p:tgtEl>
                                        <p:attrNameLst>
                                          <p:attrName>style.visibility</p:attrName>
                                        </p:attrNameLst>
                                      </p:cBhvr>
                                      <p:to>
                                        <p:strVal val="visible"/>
                                      </p:to>
                                    </p:set>
                                    <p:anim calcmode="lin" valueType="num">
                                      <p:cBhvr additive="base">
                                        <p:cTn id="108" dur="100" fill="hold"/>
                                        <p:tgtEl>
                                          <p:spTgt spid="33"/>
                                        </p:tgtEl>
                                        <p:attrNameLst>
                                          <p:attrName>ppt_x</p:attrName>
                                        </p:attrNameLst>
                                      </p:cBhvr>
                                      <p:tavLst>
                                        <p:tav tm="0">
                                          <p:val>
                                            <p:strVal val="#ppt_x"/>
                                          </p:val>
                                        </p:tav>
                                        <p:tav tm="100000">
                                          <p:val>
                                            <p:strVal val="#ppt_x"/>
                                          </p:val>
                                        </p:tav>
                                      </p:tavLst>
                                    </p:anim>
                                    <p:anim calcmode="lin" valueType="num">
                                      <p:cBhvr additive="base">
                                        <p:cTn id="109" dur="100" fill="hold"/>
                                        <p:tgtEl>
                                          <p:spTgt spid="33"/>
                                        </p:tgtEl>
                                        <p:attrNameLst>
                                          <p:attrName>ppt_y</p:attrName>
                                        </p:attrNameLst>
                                      </p:cBhvr>
                                      <p:tavLst>
                                        <p:tav tm="0">
                                          <p:val>
                                            <p:strVal val="1+#ppt_h/2"/>
                                          </p:val>
                                        </p:tav>
                                        <p:tav tm="100000">
                                          <p:val>
                                            <p:strVal val="#ppt_y"/>
                                          </p:val>
                                        </p:tav>
                                      </p:tavLst>
                                    </p:anim>
                                  </p:childTnLst>
                                </p:cTn>
                              </p:par>
                            </p:childTnLst>
                          </p:cTn>
                        </p:par>
                        <p:par>
                          <p:cTn id="110" fill="hold">
                            <p:stCondLst>
                              <p:cond delay="2000"/>
                            </p:stCondLst>
                            <p:childTnLst>
                              <p:par>
                                <p:cTn id="111" presetID="2" presetClass="entr" presetSubtype="4" fill="hold" grpId="0" nodeType="afterEffect">
                                  <p:stCondLst>
                                    <p:cond delay="0"/>
                                  </p:stCondLst>
                                  <p:childTnLst>
                                    <p:set>
                                      <p:cBhvr>
                                        <p:cTn id="112" dur="1" fill="hold">
                                          <p:stCondLst>
                                            <p:cond delay="0"/>
                                          </p:stCondLst>
                                        </p:cTn>
                                        <p:tgtEl>
                                          <p:spTgt spid="34"/>
                                        </p:tgtEl>
                                        <p:attrNameLst>
                                          <p:attrName>style.visibility</p:attrName>
                                        </p:attrNameLst>
                                      </p:cBhvr>
                                      <p:to>
                                        <p:strVal val="visible"/>
                                      </p:to>
                                    </p:set>
                                    <p:anim calcmode="lin" valueType="num">
                                      <p:cBhvr additive="base">
                                        <p:cTn id="113" dur="100" fill="hold"/>
                                        <p:tgtEl>
                                          <p:spTgt spid="34"/>
                                        </p:tgtEl>
                                        <p:attrNameLst>
                                          <p:attrName>ppt_x</p:attrName>
                                        </p:attrNameLst>
                                      </p:cBhvr>
                                      <p:tavLst>
                                        <p:tav tm="0">
                                          <p:val>
                                            <p:strVal val="#ppt_x"/>
                                          </p:val>
                                        </p:tav>
                                        <p:tav tm="100000">
                                          <p:val>
                                            <p:strVal val="#ppt_x"/>
                                          </p:val>
                                        </p:tav>
                                      </p:tavLst>
                                    </p:anim>
                                    <p:anim calcmode="lin" valueType="num">
                                      <p:cBhvr additive="base">
                                        <p:cTn id="114" dur="100" fill="hold"/>
                                        <p:tgtEl>
                                          <p:spTgt spid="34"/>
                                        </p:tgtEl>
                                        <p:attrNameLst>
                                          <p:attrName>ppt_y</p:attrName>
                                        </p:attrNameLst>
                                      </p:cBhvr>
                                      <p:tavLst>
                                        <p:tav tm="0">
                                          <p:val>
                                            <p:strVal val="1+#ppt_h/2"/>
                                          </p:val>
                                        </p:tav>
                                        <p:tav tm="100000">
                                          <p:val>
                                            <p:strVal val="#ppt_y"/>
                                          </p:val>
                                        </p:tav>
                                      </p:tavLst>
                                    </p:anim>
                                  </p:childTnLst>
                                </p:cTn>
                              </p:par>
                            </p:childTnLst>
                          </p:cTn>
                        </p:par>
                        <p:par>
                          <p:cTn id="115" fill="hold">
                            <p:stCondLst>
                              <p:cond delay="2100"/>
                            </p:stCondLst>
                            <p:childTnLst>
                              <p:par>
                                <p:cTn id="116" presetID="2" presetClass="entr" presetSubtype="4" fill="hold" grpId="0" nodeType="afterEffect">
                                  <p:stCondLst>
                                    <p:cond delay="0"/>
                                  </p:stCondLst>
                                  <p:childTnLst>
                                    <p:set>
                                      <p:cBhvr>
                                        <p:cTn id="117" dur="1" fill="hold">
                                          <p:stCondLst>
                                            <p:cond delay="0"/>
                                          </p:stCondLst>
                                        </p:cTn>
                                        <p:tgtEl>
                                          <p:spTgt spid="35"/>
                                        </p:tgtEl>
                                        <p:attrNameLst>
                                          <p:attrName>style.visibility</p:attrName>
                                        </p:attrNameLst>
                                      </p:cBhvr>
                                      <p:to>
                                        <p:strVal val="visible"/>
                                      </p:to>
                                    </p:set>
                                    <p:anim calcmode="lin" valueType="num">
                                      <p:cBhvr additive="base">
                                        <p:cTn id="118" dur="100" fill="hold"/>
                                        <p:tgtEl>
                                          <p:spTgt spid="35"/>
                                        </p:tgtEl>
                                        <p:attrNameLst>
                                          <p:attrName>ppt_x</p:attrName>
                                        </p:attrNameLst>
                                      </p:cBhvr>
                                      <p:tavLst>
                                        <p:tav tm="0">
                                          <p:val>
                                            <p:strVal val="#ppt_x"/>
                                          </p:val>
                                        </p:tav>
                                        <p:tav tm="100000">
                                          <p:val>
                                            <p:strVal val="#ppt_x"/>
                                          </p:val>
                                        </p:tav>
                                      </p:tavLst>
                                    </p:anim>
                                    <p:anim calcmode="lin" valueType="num">
                                      <p:cBhvr additive="base">
                                        <p:cTn id="119" dur="100" fill="hold"/>
                                        <p:tgtEl>
                                          <p:spTgt spid="35"/>
                                        </p:tgtEl>
                                        <p:attrNameLst>
                                          <p:attrName>ppt_y</p:attrName>
                                        </p:attrNameLst>
                                      </p:cBhvr>
                                      <p:tavLst>
                                        <p:tav tm="0">
                                          <p:val>
                                            <p:strVal val="1+#ppt_h/2"/>
                                          </p:val>
                                        </p:tav>
                                        <p:tav tm="100000">
                                          <p:val>
                                            <p:strVal val="#ppt_y"/>
                                          </p:val>
                                        </p:tav>
                                      </p:tavLst>
                                    </p:anim>
                                  </p:childTnLst>
                                </p:cTn>
                              </p:par>
                            </p:childTnLst>
                          </p:cTn>
                        </p:par>
                        <p:par>
                          <p:cTn id="120" fill="hold">
                            <p:stCondLst>
                              <p:cond delay="2200"/>
                            </p:stCondLst>
                            <p:childTnLst>
                              <p:par>
                                <p:cTn id="121" presetID="2" presetClass="entr" presetSubtype="4" fill="hold" nodeType="afterEffect">
                                  <p:stCondLst>
                                    <p:cond delay="0"/>
                                  </p:stCondLst>
                                  <p:childTnLst>
                                    <p:set>
                                      <p:cBhvr>
                                        <p:cTn id="122" dur="1" fill="hold">
                                          <p:stCondLst>
                                            <p:cond delay="0"/>
                                          </p:stCondLst>
                                        </p:cTn>
                                        <p:tgtEl>
                                          <p:spTgt spid="39"/>
                                        </p:tgtEl>
                                        <p:attrNameLst>
                                          <p:attrName>style.visibility</p:attrName>
                                        </p:attrNameLst>
                                      </p:cBhvr>
                                      <p:to>
                                        <p:strVal val="visible"/>
                                      </p:to>
                                    </p:set>
                                    <p:anim calcmode="lin" valueType="num">
                                      <p:cBhvr additive="base">
                                        <p:cTn id="123" dur="500" fill="hold"/>
                                        <p:tgtEl>
                                          <p:spTgt spid="39"/>
                                        </p:tgtEl>
                                        <p:attrNameLst>
                                          <p:attrName>ppt_x</p:attrName>
                                        </p:attrNameLst>
                                      </p:cBhvr>
                                      <p:tavLst>
                                        <p:tav tm="0">
                                          <p:val>
                                            <p:strVal val="#ppt_x"/>
                                          </p:val>
                                        </p:tav>
                                        <p:tav tm="100000">
                                          <p:val>
                                            <p:strVal val="#ppt_x"/>
                                          </p:val>
                                        </p:tav>
                                      </p:tavLst>
                                    </p:anim>
                                    <p:anim calcmode="lin" valueType="num">
                                      <p:cBhvr additive="base">
                                        <p:cTn id="12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nodeType="clickEffect">
                                  <p:stCondLst>
                                    <p:cond delay="0"/>
                                  </p:stCondLst>
                                  <p:childTnLst>
                                    <p:set>
                                      <p:cBhvr>
                                        <p:cTn id="128" dur="1" fill="hold">
                                          <p:stCondLst>
                                            <p:cond delay="0"/>
                                          </p:stCondLst>
                                        </p:cTn>
                                        <p:tgtEl>
                                          <p:spTgt spid="8">
                                            <p:txEl>
                                              <p:pRg st="2" end="2"/>
                                            </p:txEl>
                                          </p:spTgt>
                                        </p:tgtEl>
                                        <p:attrNameLst>
                                          <p:attrName>style.visibility</p:attrName>
                                        </p:attrNameLst>
                                      </p:cBhvr>
                                      <p:to>
                                        <p:strVal val="visible"/>
                                      </p:to>
                                    </p:set>
                                    <p:anim calcmode="lin" valueType="num">
                                      <p:cBhvr additive="base">
                                        <p:cTn id="12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3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xit" presetSubtype="4" fill="hold" grpId="0" nodeType="clickEffect">
                                  <p:stCondLst>
                                    <p:cond delay="0"/>
                                  </p:stCondLst>
                                  <p:childTnLst>
                                    <p:anim calcmode="lin" valueType="num">
                                      <p:cBhvr additive="base">
                                        <p:cTn id="134" dur="500"/>
                                        <p:tgtEl>
                                          <p:spTgt spid="38"/>
                                        </p:tgtEl>
                                        <p:attrNameLst>
                                          <p:attrName>ppt_x</p:attrName>
                                        </p:attrNameLst>
                                      </p:cBhvr>
                                      <p:tavLst>
                                        <p:tav tm="0">
                                          <p:val>
                                            <p:strVal val="ppt_x"/>
                                          </p:val>
                                        </p:tav>
                                        <p:tav tm="100000">
                                          <p:val>
                                            <p:strVal val="ppt_x"/>
                                          </p:val>
                                        </p:tav>
                                      </p:tavLst>
                                    </p:anim>
                                    <p:anim calcmode="lin" valueType="num">
                                      <p:cBhvr additive="base">
                                        <p:cTn id="135" dur="500"/>
                                        <p:tgtEl>
                                          <p:spTgt spid="38"/>
                                        </p:tgtEl>
                                        <p:attrNameLst>
                                          <p:attrName>ppt_y</p:attrName>
                                        </p:attrNameLst>
                                      </p:cBhvr>
                                      <p:tavLst>
                                        <p:tav tm="0">
                                          <p:val>
                                            <p:strVal val="ppt_y"/>
                                          </p:val>
                                        </p:tav>
                                        <p:tav tm="100000">
                                          <p:val>
                                            <p:strVal val="1+ppt_h/2"/>
                                          </p:val>
                                        </p:tav>
                                      </p:tavLst>
                                    </p:anim>
                                    <p:set>
                                      <p:cBhvr>
                                        <p:cTn id="136" dur="1" fill="hold">
                                          <p:stCondLst>
                                            <p:cond delay="499"/>
                                          </p:stCondLst>
                                        </p:cTn>
                                        <p:tgtEl>
                                          <p:spTgt spid="38"/>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2" presetClass="entr" presetSubtype="4" fill="hold" nodeType="clickEffect">
                                  <p:stCondLst>
                                    <p:cond delay="0"/>
                                  </p:stCondLst>
                                  <p:childTnLst>
                                    <p:set>
                                      <p:cBhvr>
                                        <p:cTn id="140" dur="1" fill="hold">
                                          <p:stCondLst>
                                            <p:cond delay="0"/>
                                          </p:stCondLst>
                                        </p:cTn>
                                        <p:tgtEl>
                                          <p:spTgt spid="8">
                                            <p:txEl>
                                              <p:pRg st="3" end="3"/>
                                            </p:txEl>
                                          </p:spTgt>
                                        </p:tgtEl>
                                        <p:attrNameLst>
                                          <p:attrName>style.visibility</p:attrName>
                                        </p:attrNameLst>
                                      </p:cBhvr>
                                      <p:to>
                                        <p:strVal val="visible"/>
                                      </p:to>
                                    </p:set>
                                    <p:anim calcmode="lin" valueType="num">
                                      <p:cBhvr additive="base">
                                        <p:cTn id="14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42"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 presetClass="exit" presetSubtype="4" fill="hold" grpId="0" nodeType="clickEffect">
                                  <p:stCondLst>
                                    <p:cond delay="0"/>
                                  </p:stCondLst>
                                  <p:childTnLst>
                                    <p:anim calcmode="lin" valueType="num">
                                      <p:cBhvr additive="base">
                                        <p:cTn id="146" dur="500"/>
                                        <p:tgtEl>
                                          <p:spTgt spid="41"/>
                                        </p:tgtEl>
                                        <p:attrNameLst>
                                          <p:attrName>ppt_x</p:attrName>
                                        </p:attrNameLst>
                                      </p:cBhvr>
                                      <p:tavLst>
                                        <p:tav tm="0">
                                          <p:val>
                                            <p:strVal val="ppt_x"/>
                                          </p:val>
                                        </p:tav>
                                        <p:tav tm="100000">
                                          <p:val>
                                            <p:strVal val="ppt_x"/>
                                          </p:val>
                                        </p:tav>
                                      </p:tavLst>
                                    </p:anim>
                                    <p:anim calcmode="lin" valueType="num">
                                      <p:cBhvr additive="base">
                                        <p:cTn id="147" dur="500"/>
                                        <p:tgtEl>
                                          <p:spTgt spid="41"/>
                                        </p:tgtEl>
                                        <p:attrNameLst>
                                          <p:attrName>ppt_y</p:attrName>
                                        </p:attrNameLst>
                                      </p:cBhvr>
                                      <p:tavLst>
                                        <p:tav tm="0">
                                          <p:val>
                                            <p:strVal val="ppt_y"/>
                                          </p:val>
                                        </p:tav>
                                        <p:tav tm="100000">
                                          <p:val>
                                            <p:strVal val="1+ppt_h/2"/>
                                          </p:val>
                                        </p:tav>
                                      </p:tavLst>
                                    </p:anim>
                                    <p:set>
                                      <p:cBhvr>
                                        <p:cTn id="148" dur="1" fill="hold">
                                          <p:stCondLst>
                                            <p:cond delay="499"/>
                                          </p:stCondLst>
                                        </p:cTn>
                                        <p:tgtEl>
                                          <p:spTgt spid="41"/>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2" presetClass="entr" presetSubtype="4" fill="hold" grpId="0" nodeType="clickEffect">
                                  <p:stCondLst>
                                    <p:cond delay="0"/>
                                  </p:stCondLst>
                                  <p:childTnLst>
                                    <p:set>
                                      <p:cBhvr>
                                        <p:cTn id="152" dur="1" fill="hold">
                                          <p:stCondLst>
                                            <p:cond delay="0"/>
                                          </p:stCondLst>
                                        </p:cTn>
                                        <p:tgtEl>
                                          <p:spTgt spid="36"/>
                                        </p:tgtEl>
                                        <p:attrNameLst>
                                          <p:attrName>style.visibility</p:attrName>
                                        </p:attrNameLst>
                                      </p:cBhvr>
                                      <p:to>
                                        <p:strVal val="visible"/>
                                      </p:to>
                                    </p:set>
                                    <p:anim calcmode="lin" valueType="num">
                                      <p:cBhvr additive="base">
                                        <p:cTn id="153" dur="500" fill="hold"/>
                                        <p:tgtEl>
                                          <p:spTgt spid="36"/>
                                        </p:tgtEl>
                                        <p:attrNameLst>
                                          <p:attrName>ppt_x</p:attrName>
                                        </p:attrNameLst>
                                      </p:cBhvr>
                                      <p:tavLst>
                                        <p:tav tm="0">
                                          <p:val>
                                            <p:strVal val="#ppt_x"/>
                                          </p:val>
                                        </p:tav>
                                        <p:tav tm="100000">
                                          <p:val>
                                            <p:strVal val="#ppt_x"/>
                                          </p:val>
                                        </p:tav>
                                      </p:tavLst>
                                    </p:anim>
                                    <p:anim calcmode="lin" valueType="num">
                                      <p:cBhvr additive="base">
                                        <p:cTn id="15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2" presetClass="exit" presetSubtype="4" fill="hold" grpId="0" nodeType="clickEffect">
                                  <p:stCondLst>
                                    <p:cond delay="0"/>
                                  </p:stCondLst>
                                  <p:childTnLst>
                                    <p:anim calcmode="lin" valueType="num">
                                      <p:cBhvr additive="base">
                                        <p:cTn id="158" dur="500"/>
                                        <p:tgtEl>
                                          <p:spTgt spid="44"/>
                                        </p:tgtEl>
                                        <p:attrNameLst>
                                          <p:attrName>ppt_x</p:attrName>
                                        </p:attrNameLst>
                                      </p:cBhvr>
                                      <p:tavLst>
                                        <p:tav tm="0">
                                          <p:val>
                                            <p:strVal val="ppt_x"/>
                                          </p:val>
                                        </p:tav>
                                        <p:tav tm="100000">
                                          <p:val>
                                            <p:strVal val="ppt_x"/>
                                          </p:val>
                                        </p:tav>
                                      </p:tavLst>
                                    </p:anim>
                                    <p:anim calcmode="lin" valueType="num">
                                      <p:cBhvr additive="base">
                                        <p:cTn id="159" dur="500"/>
                                        <p:tgtEl>
                                          <p:spTgt spid="44"/>
                                        </p:tgtEl>
                                        <p:attrNameLst>
                                          <p:attrName>ppt_y</p:attrName>
                                        </p:attrNameLst>
                                      </p:cBhvr>
                                      <p:tavLst>
                                        <p:tav tm="0">
                                          <p:val>
                                            <p:strVal val="ppt_y"/>
                                          </p:val>
                                        </p:tav>
                                        <p:tav tm="100000">
                                          <p:val>
                                            <p:strVal val="1+ppt_h/2"/>
                                          </p:val>
                                        </p:tav>
                                      </p:tavLst>
                                    </p:anim>
                                    <p:set>
                                      <p:cBhvr>
                                        <p:cTn id="160" dur="1" fill="hold">
                                          <p:stCondLst>
                                            <p:cond delay="499"/>
                                          </p:stCondLst>
                                        </p:cTn>
                                        <p:tgtEl>
                                          <p:spTgt spid="44"/>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2" presetClass="entr" presetSubtype="4" fill="hold" grpId="0" nodeType="clickEffect">
                                  <p:stCondLst>
                                    <p:cond delay="0"/>
                                  </p:stCondLst>
                                  <p:childTnLst>
                                    <p:set>
                                      <p:cBhvr>
                                        <p:cTn id="164" dur="1" fill="hold">
                                          <p:stCondLst>
                                            <p:cond delay="0"/>
                                          </p:stCondLst>
                                        </p:cTn>
                                        <p:tgtEl>
                                          <p:spTgt spid="10"/>
                                        </p:tgtEl>
                                        <p:attrNameLst>
                                          <p:attrName>style.visibility</p:attrName>
                                        </p:attrNameLst>
                                      </p:cBhvr>
                                      <p:to>
                                        <p:strVal val="visible"/>
                                      </p:to>
                                    </p:set>
                                    <p:anim calcmode="lin" valueType="num">
                                      <p:cBhvr additive="base">
                                        <p:cTn id="165" dur="500" fill="hold"/>
                                        <p:tgtEl>
                                          <p:spTgt spid="10"/>
                                        </p:tgtEl>
                                        <p:attrNameLst>
                                          <p:attrName>ppt_x</p:attrName>
                                        </p:attrNameLst>
                                      </p:cBhvr>
                                      <p:tavLst>
                                        <p:tav tm="0">
                                          <p:val>
                                            <p:strVal val="#ppt_x"/>
                                          </p:val>
                                        </p:tav>
                                        <p:tav tm="100000">
                                          <p:val>
                                            <p:strVal val="#ppt_x"/>
                                          </p:val>
                                        </p:tav>
                                      </p:tavLst>
                                    </p:anim>
                                    <p:anim calcmode="lin" valueType="num">
                                      <p:cBhvr additive="base">
                                        <p:cTn id="16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2" presetClass="exit" presetSubtype="4" fill="hold" grpId="0" nodeType="clickEffect">
                                  <p:stCondLst>
                                    <p:cond delay="0"/>
                                  </p:stCondLst>
                                  <p:childTnLst>
                                    <p:anim calcmode="lin" valueType="num">
                                      <p:cBhvr additive="base">
                                        <p:cTn id="170" dur="500"/>
                                        <p:tgtEl>
                                          <p:spTgt spid="46"/>
                                        </p:tgtEl>
                                        <p:attrNameLst>
                                          <p:attrName>ppt_x</p:attrName>
                                        </p:attrNameLst>
                                      </p:cBhvr>
                                      <p:tavLst>
                                        <p:tav tm="0">
                                          <p:val>
                                            <p:strVal val="ppt_x"/>
                                          </p:val>
                                        </p:tav>
                                        <p:tav tm="100000">
                                          <p:val>
                                            <p:strVal val="ppt_x"/>
                                          </p:val>
                                        </p:tav>
                                      </p:tavLst>
                                    </p:anim>
                                    <p:anim calcmode="lin" valueType="num">
                                      <p:cBhvr additive="base">
                                        <p:cTn id="171" dur="500"/>
                                        <p:tgtEl>
                                          <p:spTgt spid="46"/>
                                        </p:tgtEl>
                                        <p:attrNameLst>
                                          <p:attrName>ppt_y</p:attrName>
                                        </p:attrNameLst>
                                      </p:cBhvr>
                                      <p:tavLst>
                                        <p:tav tm="0">
                                          <p:val>
                                            <p:strVal val="ppt_y"/>
                                          </p:val>
                                        </p:tav>
                                        <p:tav tm="100000">
                                          <p:val>
                                            <p:strVal val="1+ppt_h/2"/>
                                          </p:val>
                                        </p:tav>
                                      </p:tavLst>
                                    </p:anim>
                                    <p:set>
                                      <p:cBhvr>
                                        <p:cTn id="172" dur="1" fill="hold">
                                          <p:stCondLst>
                                            <p:cond delay="499"/>
                                          </p:stCondLst>
                                        </p:cTn>
                                        <p:tgtEl>
                                          <p:spTgt spid="46"/>
                                        </p:tgtEl>
                                        <p:attrNameLst>
                                          <p:attrName>style.visibility</p:attrName>
                                        </p:attrNameLst>
                                      </p:cBhvr>
                                      <p:to>
                                        <p:strVal val="hidden"/>
                                      </p:to>
                                    </p:set>
                                  </p:childTnLst>
                                </p:cTn>
                              </p:par>
                              <p:par>
                                <p:cTn id="173" presetID="10" presetClass="entr" presetSubtype="0" fill="hold" nodeType="withEffect">
                                  <p:stCondLst>
                                    <p:cond delay="0"/>
                                  </p:stCondLst>
                                  <p:childTnLst>
                                    <p:set>
                                      <p:cBhvr>
                                        <p:cTn id="174" dur="1" fill="hold">
                                          <p:stCondLst>
                                            <p:cond delay="0"/>
                                          </p:stCondLst>
                                        </p:cTn>
                                        <p:tgtEl>
                                          <p:spTgt spid="42"/>
                                        </p:tgtEl>
                                        <p:attrNameLst>
                                          <p:attrName>style.visibility</p:attrName>
                                        </p:attrNameLst>
                                      </p:cBhvr>
                                      <p:to>
                                        <p:strVal val="visible"/>
                                      </p:to>
                                    </p:set>
                                    <p:animEffect transition="in" filter="fade">
                                      <p:cBhvr>
                                        <p:cTn id="175"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8" grpId="0" animBg="1"/>
      <p:bldP spid="41" grpId="0" animBg="1"/>
      <p:bldP spid="44" grpId="0" animBg="1"/>
      <p:bldP spid="4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4140877" cy="553998"/>
          </a:xfrm>
          <a:prstGeom prst="rect">
            <a:avLst/>
          </a:prstGeom>
          <a:noFill/>
        </p:spPr>
        <p:txBody>
          <a:bodyPr wrap="none" rtlCol="0">
            <a:spAutoFit/>
          </a:bodyPr>
          <a:lstStyle/>
          <a:p>
            <a:r>
              <a:rPr lang="es-ES" sz="3000" dirty="0" smtClean="0"/>
              <a:t>4. Cilindros. Desarrollo</a:t>
            </a:r>
            <a:endParaRPr lang="es-ES" sz="3000" dirty="0"/>
          </a:p>
        </p:txBody>
      </p:sp>
      <p:pic>
        <p:nvPicPr>
          <p:cNvPr id="139266" name="Picture 2" descr="http://sferrerobravo.files.wordpress.com/2007/12/desarrollo-cilindr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1612"/>
            <a:ext cx="4929190" cy="4009756"/>
          </a:xfrm>
          <a:prstGeom prst="rect">
            <a:avLst/>
          </a:prstGeom>
          <a:noFill/>
        </p:spPr>
      </p:pic>
      <p:cxnSp>
        <p:nvCxnSpPr>
          <p:cNvPr id="7" name="6 Conector recto"/>
          <p:cNvCxnSpPr/>
          <p:nvPr/>
        </p:nvCxnSpPr>
        <p:spPr>
          <a:xfrm>
            <a:off x="642910" y="4429132"/>
            <a:ext cx="3643338"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9 Conector recto de flecha"/>
          <p:cNvCxnSpPr>
            <a:stCxn id="12" idx="0"/>
          </p:cNvCxnSpPr>
          <p:nvPr/>
        </p:nvCxnSpPr>
        <p:spPr>
          <a:xfrm flipH="1" flipV="1">
            <a:off x="3714744" y="4429132"/>
            <a:ext cx="317886" cy="13509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11 Rectángulo"/>
              <p:cNvSpPr/>
              <p:nvPr/>
            </p:nvSpPr>
            <p:spPr>
              <a:xfrm>
                <a:off x="3235982" y="5780118"/>
                <a:ext cx="1593296" cy="5715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sz="2500" b="0" i="1" dirty="0" smtClean="0">
                          <a:solidFill>
                            <a:schemeClr val="tx1"/>
                          </a:solidFill>
                          <a:latin typeface="Cambria Math" panose="02040503050406030204" pitchFamily="18" charset="0"/>
                        </a:rPr>
                        <m:t>𝐿</m:t>
                      </m:r>
                      <m:r>
                        <a:rPr lang="es-ES" sz="2500" b="0" i="1" dirty="0" smtClean="0">
                          <a:solidFill>
                            <a:schemeClr val="tx1"/>
                          </a:solidFill>
                          <a:latin typeface="Cambria Math" panose="02040503050406030204" pitchFamily="18" charset="0"/>
                        </a:rPr>
                        <m:t>=2</m:t>
                      </m:r>
                      <m:r>
                        <a:rPr lang="es-ES" sz="2500" b="0" i="1" dirty="0" smtClean="0">
                          <a:solidFill>
                            <a:schemeClr val="tx1"/>
                          </a:solidFill>
                          <a:latin typeface="Cambria Math" panose="02040503050406030204" pitchFamily="18" charset="0"/>
                        </a:rPr>
                        <m:t>𝜋</m:t>
                      </m:r>
                      <m:r>
                        <a:rPr lang="es-ES" sz="2500" b="0" i="1" dirty="0" smtClean="0">
                          <a:solidFill>
                            <a:schemeClr val="tx1"/>
                          </a:solidFill>
                          <a:latin typeface="Cambria Math" panose="02040503050406030204" pitchFamily="18" charset="0"/>
                        </a:rPr>
                        <m:t>𝑟</m:t>
                      </m:r>
                    </m:oMath>
                  </m:oMathPara>
                </a14:m>
                <a:endParaRPr lang="es-ES" sz="2500" dirty="0">
                  <a:solidFill>
                    <a:schemeClr val="tx1"/>
                  </a:solidFill>
                </a:endParaRPr>
              </a:p>
            </p:txBody>
          </p:sp>
        </mc:Choice>
        <mc:Fallback xmlns="">
          <p:sp>
            <p:nvSpPr>
              <p:cNvPr id="12" name="11 Rectángulo"/>
              <p:cNvSpPr>
                <a:spLocks noRot="1" noChangeAspect="1" noMove="1" noResize="1" noEditPoints="1" noAdjustHandles="1" noChangeArrowheads="1" noChangeShapeType="1" noTextEdit="1"/>
              </p:cNvSpPr>
              <p:nvPr/>
            </p:nvSpPr>
            <p:spPr>
              <a:xfrm>
                <a:off x="3235982" y="5780118"/>
                <a:ext cx="1593296" cy="571504"/>
              </a:xfrm>
              <a:prstGeom prst="rect">
                <a:avLst/>
              </a:prstGeom>
              <a:blipFill rotWithShape="0">
                <a:blip r:embed="rId3"/>
                <a:stretch>
                  <a:fillRect/>
                </a:stretch>
              </a:blipFill>
            </p:spPr>
            <p:txBody>
              <a:bodyPr/>
              <a:lstStyle/>
              <a:p>
                <a:r>
                  <a:rPr lang="es-ES">
                    <a:noFill/>
                  </a:rPr>
                  <a:t> </a:t>
                </a:r>
              </a:p>
            </p:txBody>
          </p:sp>
        </mc:Fallback>
      </mc:AlternateContent>
      <p:pic>
        <p:nvPicPr>
          <p:cNvPr id="14" name="Picture 6" descr="http://t0.gstatic.com/images?q=tbn:ANd9GcTWVAx-B0DN70Fm7qFfARtqWNR7WqohvRhS-55c7fPBKi_HsGI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83507"/>
            <a:ext cx="1428728" cy="2174493"/>
          </a:xfrm>
          <a:prstGeom prst="rect">
            <a:avLst/>
          </a:prstGeom>
          <a:noFill/>
        </p:spPr>
      </p:pic>
      <p:pic>
        <p:nvPicPr>
          <p:cNvPr id="139269" name="Picture 5" descr="http://t3.gstatic.com/images?q=tbn:ANd9GcRLb_J1u9g7JLWaU5VKabwaTMD8ufzvO5b8JKPhCunyCCeEpbOPg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1754" y="-33903"/>
            <a:ext cx="3633099" cy="2571744"/>
          </a:xfrm>
          <a:prstGeom prst="rect">
            <a:avLst/>
          </a:prstGeom>
          <a:noFill/>
        </p:spPr>
      </p:pic>
      <p:pic>
        <p:nvPicPr>
          <p:cNvPr id="11" name="Picture 8" descr="G:\Mirabal 1213\_ 3ºEV\2ºESO\Gif\hipno.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
        <p:nvSpPr>
          <p:cNvPr id="15" name="14 Rectángulo"/>
          <p:cNvSpPr/>
          <p:nvPr/>
        </p:nvSpPr>
        <p:spPr>
          <a:xfrm>
            <a:off x="357158" y="142852"/>
            <a:ext cx="7200000" cy="360000"/>
          </a:xfrm>
          <a:prstGeom prst="rect">
            <a:avLst/>
          </a:prstGeom>
          <a:solidFill>
            <a:srgbClr val="85A7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Rectángulo"/>
          <p:cNvSpPr/>
          <p:nvPr/>
        </p:nvSpPr>
        <p:spPr>
          <a:xfrm>
            <a:off x="357158" y="142852"/>
            <a:ext cx="2880000" cy="360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8" name="7 CuadroTexto"/>
              <p:cNvSpPr txBox="1"/>
              <p:nvPr/>
            </p:nvSpPr>
            <p:spPr>
              <a:xfrm>
                <a:off x="4355976" y="2645907"/>
                <a:ext cx="4929708" cy="2939266"/>
              </a:xfrm>
              <a:prstGeom prst="rect">
                <a:avLst/>
              </a:prstGeom>
              <a:solidFill>
                <a:schemeClr val="accent1">
                  <a:lumMod val="20000"/>
                  <a:lumOff val="80000"/>
                </a:schemeClr>
              </a:solidFill>
            </p:spPr>
            <p:txBody>
              <a:bodyPr wrap="square" rtlCol="0">
                <a:spAutoFit/>
              </a:bodyPr>
              <a:lstStyle/>
              <a:p>
                <a:r>
                  <a:rPr lang="es-ES" sz="2200" dirty="0" smtClean="0"/>
                  <a:t>¿Área base?</a:t>
                </a:r>
              </a:p>
              <a:p>
                <a:r>
                  <a:rPr lang="es-ES" sz="1500" dirty="0" smtClean="0"/>
                  <a:t>Círculos: </a:t>
                </a:r>
                <a14:m>
                  <m:oMath xmlns:m="http://schemas.openxmlformats.org/officeDocument/2006/math">
                    <m:r>
                      <a:rPr lang="es-ES" sz="1500" b="0" i="1" smtClean="0">
                        <a:latin typeface="Cambria Math" panose="02040503050406030204" pitchFamily="18" charset="0"/>
                      </a:rPr>
                      <m:t>𝐴</m:t>
                    </m:r>
                    <m:r>
                      <a:rPr lang="es-ES" sz="1500" b="0" i="1" smtClean="0">
                        <a:latin typeface="Cambria Math" panose="02040503050406030204" pitchFamily="18" charset="0"/>
                      </a:rPr>
                      <m:t>=</m:t>
                    </m:r>
                    <m:r>
                      <a:rPr lang="es-ES" sz="1500" b="0" i="1" smtClean="0">
                        <a:latin typeface="Cambria Math" panose="02040503050406030204" pitchFamily="18" charset="0"/>
                      </a:rPr>
                      <m:t>𝜋</m:t>
                    </m:r>
                    <m:sSup>
                      <m:sSupPr>
                        <m:ctrlPr>
                          <a:rPr lang="es-ES" sz="1500" b="0" i="1" smtClean="0">
                            <a:latin typeface="Cambria Math" panose="02040503050406030204" pitchFamily="18" charset="0"/>
                          </a:rPr>
                        </m:ctrlPr>
                      </m:sSupPr>
                      <m:e>
                        <m:r>
                          <a:rPr lang="es-ES" sz="1500" b="0" i="1" smtClean="0">
                            <a:latin typeface="Cambria Math" panose="02040503050406030204" pitchFamily="18" charset="0"/>
                          </a:rPr>
                          <m:t>𝑟</m:t>
                        </m:r>
                      </m:e>
                      <m:sup>
                        <m:r>
                          <a:rPr lang="es-ES" sz="1500" b="0" i="1" smtClean="0">
                            <a:latin typeface="Cambria Math" panose="02040503050406030204" pitchFamily="18" charset="0"/>
                          </a:rPr>
                          <m:t>2</m:t>
                        </m:r>
                      </m:sup>
                    </m:sSup>
                    <m:r>
                      <a:rPr lang="es-ES" sz="1500" b="0" i="1" smtClean="0">
                        <a:latin typeface="Cambria Math" panose="02040503050406030204" pitchFamily="18" charset="0"/>
                      </a:rPr>
                      <m:t>=</m:t>
                    </m:r>
                    <m:r>
                      <a:rPr lang="es-ES" sz="1500" b="0" i="1" smtClean="0">
                        <a:latin typeface="Cambria Math" panose="02040503050406030204" pitchFamily="18" charset="0"/>
                      </a:rPr>
                      <m:t>𝜋</m:t>
                    </m:r>
                    <m:r>
                      <a:rPr lang="es-ES" sz="1500" b="0" i="1" smtClean="0">
                        <a:latin typeface="Cambria Math" panose="02040503050406030204" pitchFamily="18" charset="0"/>
                      </a:rPr>
                      <m:t>·</m:t>
                    </m:r>
                    <m:sSup>
                      <m:sSupPr>
                        <m:ctrlPr>
                          <a:rPr lang="es-ES" sz="1500" b="0" i="1" smtClean="0">
                            <a:latin typeface="Cambria Math" panose="02040503050406030204" pitchFamily="18" charset="0"/>
                          </a:rPr>
                        </m:ctrlPr>
                      </m:sSupPr>
                      <m:e>
                        <m:r>
                          <a:rPr lang="es-ES" sz="1500" b="0" i="1" smtClean="0">
                            <a:latin typeface="Cambria Math" panose="02040503050406030204" pitchFamily="18" charset="0"/>
                          </a:rPr>
                          <m:t>4</m:t>
                        </m:r>
                      </m:e>
                      <m:sup>
                        <m:r>
                          <a:rPr lang="es-ES" sz="1500" b="0" i="1" smtClean="0">
                            <a:latin typeface="Cambria Math" panose="02040503050406030204" pitchFamily="18" charset="0"/>
                          </a:rPr>
                          <m:t>2</m:t>
                        </m:r>
                      </m:sup>
                    </m:sSup>
                    <m:r>
                      <a:rPr lang="es-ES" sz="1500" b="0" i="1" smtClean="0">
                        <a:latin typeface="Cambria Math" panose="02040503050406030204" pitchFamily="18" charset="0"/>
                      </a:rPr>
                      <m:t>=16</m:t>
                    </m:r>
                    <m:r>
                      <a:rPr lang="es-ES" sz="1500" b="0" i="1" smtClean="0">
                        <a:latin typeface="Cambria Math" panose="02040503050406030204" pitchFamily="18" charset="0"/>
                      </a:rPr>
                      <m:t>𝜋</m:t>
                    </m:r>
                    <m:r>
                      <a:rPr lang="es-ES" sz="1500" b="0" i="1" smtClean="0">
                        <a:latin typeface="Cambria Math" panose="02040503050406030204" pitchFamily="18" charset="0"/>
                      </a:rPr>
                      <m:t> </m:t>
                    </m:r>
                    <m:r>
                      <a:rPr lang="es-ES" sz="1500" b="0" i="1" smtClean="0">
                        <a:latin typeface="Cambria Math" panose="02040503050406030204" pitchFamily="18" charset="0"/>
                      </a:rPr>
                      <m:t>𝑐</m:t>
                    </m:r>
                    <m:sSup>
                      <m:sSupPr>
                        <m:ctrlPr>
                          <a:rPr lang="es-ES" sz="1500" b="0" i="1" smtClean="0">
                            <a:latin typeface="Cambria Math" panose="02040503050406030204" pitchFamily="18" charset="0"/>
                          </a:rPr>
                        </m:ctrlPr>
                      </m:sSupPr>
                      <m:e>
                        <m:r>
                          <a:rPr lang="es-ES" sz="1500" b="0" i="1" smtClean="0">
                            <a:latin typeface="Cambria Math" panose="02040503050406030204" pitchFamily="18" charset="0"/>
                          </a:rPr>
                          <m:t>𝑚</m:t>
                        </m:r>
                      </m:e>
                      <m:sup>
                        <m:r>
                          <a:rPr lang="es-ES" sz="1500" b="0" i="1" smtClean="0">
                            <a:latin typeface="Cambria Math" panose="02040503050406030204" pitchFamily="18" charset="0"/>
                          </a:rPr>
                          <m:t>2</m:t>
                        </m:r>
                      </m:sup>
                    </m:sSup>
                  </m:oMath>
                </a14:m>
                <a:endParaRPr lang="es-ES" sz="1500" dirty="0" smtClean="0"/>
              </a:p>
              <a:p>
                <a:r>
                  <a:rPr lang="es-ES" sz="1500" dirty="0" smtClean="0"/>
                  <a:t>Son dos: </a:t>
                </a:r>
                <a14:m>
                  <m:oMath xmlns:m="http://schemas.openxmlformats.org/officeDocument/2006/math">
                    <m:sSub>
                      <m:sSubPr>
                        <m:ctrlPr>
                          <a:rPr lang="es-ES" sz="1500" b="0" i="1" smtClean="0">
                            <a:latin typeface="Cambria Math" panose="02040503050406030204" pitchFamily="18" charset="0"/>
                          </a:rPr>
                        </m:ctrlPr>
                      </m:sSubPr>
                      <m:e>
                        <m:r>
                          <a:rPr lang="es-ES" sz="1500" b="0" i="1" smtClean="0">
                            <a:latin typeface="Cambria Math" panose="02040503050406030204" pitchFamily="18" charset="0"/>
                          </a:rPr>
                          <m:t>𝐴</m:t>
                        </m:r>
                      </m:e>
                      <m:sub>
                        <m:r>
                          <a:rPr lang="es-ES" sz="1500" b="0" i="1" smtClean="0">
                            <a:latin typeface="Cambria Math" panose="02040503050406030204" pitchFamily="18" charset="0"/>
                          </a:rPr>
                          <m:t>𝑏𝑎𝑠𝑒𝑠</m:t>
                        </m:r>
                      </m:sub>
                    </m:sSub>
                    <m:r>
                      <a:rPr lang="es-ES" sz="1500" b="0" i="1" smtClean="0">
                        <a:latin typeface="Cambria Math" panose="02040503050406030204" pitchFamily="18" charset="0"/>
                      </a:rPr>
                      <m:t>=2·16</m:t>
                    </m:r>
                    <m:r>
                      <a:rPr lang="es-ES" sz="1500" b="0" i="1" smtClean="0">
                        <a:latin typeface="Cambria Math" panose="02040503050406030204" pitchFamily="18" charset="0"/>
                      </a:rPr>
                      <m:t>𝜋</m:t>
                    </m:r>
                    <m:r>
                      <a:rPr lang="es-ES" sz="1500" b="0" i="1" smtClean="0">
                        <a:latin typeface="Cambria Math" panose="02040503050406030204" pitchFamily="18" charset="0"/>
                      </a:rPr>
                      <m:t>=32</m:t>
                    </m:r>
                    <m:r>
                      <a:rPr lang="es-ES" sz="1500" b="0" i="1" smtClean="0">
                        <a:latin typeface="Cambria Math" panose="02040503050406030204" pitchFamily="18" charset="0"/>
                      </a:rPr>
                      <m:t>𝜋</m:t>
                    </m:r>
                    <m:r>
                      <a:rPr lang="es-ES" sz="1500" b="0" i="1" smtClean="0">
                        <a:latin typeface="Cambria Math" panose="02040503050406030204" pitchFamily="18" charset="0"/>
                      </a:rPr>
                      <m:t>𝑐</m:t>
                    </m:r>
                    <m:sSup>
                      <m:sSupPr>
                        <m:ctrlPr>
                          <a:rPr lang="es-ES" sz="1500" b="0" i="1" smtClean="0">
                            <a:latin typeface="Cambria Math" panose="02040503050406030204" pitchFamily="18" charset="0"/>
                          </a:rPr>
                        </m:ctrlPr>
                      </m:sSupPr>
                      <m:e>
                        <m:r>
                          <a:rPr lang="es-ES" sz="1500" b="0" i="1" smtClean="0">
                            <a:latin typeface="Cambria Math" panose="02040503050406030204" pitchFamily="18" charset="0"/>
                          </a:rPr>
                          <m:t>𝑚</m:t>
                        </m:r>
                      </m:e>
                      <m:sup>
                        <m:r>
                          <a:rPr lang="es-ES" sz="1500" b="0" i="1" smtClean="0">
                            <a:latin typeface="Cambria Math" panose="02040503050406030204" pitchFamily="18" charset="0"/>
                          </a:rPr>
                          <m:t>2</m:t>
                        </m:r>
                      </m:sup>
                    </m:sSup>
                  </m:oMath>
                </a14:m>
                <a:endParaRPr lang="es-ES" sz="1500" dirty="0" smtClean="0"/>
              </a:p>
              <a:p>
                <a:endParaRPr lang="es-ES" sz="2200" dirty="0" smtClean="0"/>
              </a:p>
              <a:p>
                <a:r>
                  <a:rPr lang="es-ES" sz="2200" dirty="0" smtClean="0"/>
                  <a:t>¿Área lateral?</a:t>
                </a:r>
              </a:p>
              <a:p>
                <a:pPr/>
                <a14:m>
                  <m:oMathPara xmlns:m="http://schemas.openxmlformats.org/officeDocument/2006/math">
                    <m:oMathParaPr>
                      <m:jc m:val="centerGroup"/>
                    </m:oMathParaPr>
                    <m:oMath xmlns:m="http://schemas.openxmlformats.org/officeDocument/2006/math">
                      <m:r>
                        <a:rPr lang="es-ES" sz="1500" i="1" dirty="0" smtClean="0">
                          <a:latin typeface="Cambria Math" panose="02040503050406030204" pitchFamily="18" charset="0"/>
                        </a:rPr>
                        <m:t>𝐴</m:t>
                      </m:r>
                      <m:r>
                        <a:rPr lang="es-ES" sz="1500" i="1" dirty="0" smtClean="0">
                          <a:latin typeface="Cambria Math" panose="02040503050406030204" pitchFamily="18" charset="0"/>
                        </a:rPr>
                        <m:t>=</m:t>
                      </m:r>
                      <m:d>
                        <m:dPr>
                          <m:ctrlPr>
                            <a:rPr lang="es-ES" sz="1500" b="0" i="1" dirty="0" smtClean="0">
                              <a:latin typeface="Cambria Math" panose="02040503050406030204" pitchFamily="18" charset="0"/>
                            </a:rPr>
                          </m:ctrlPr>
                        </m:dPr>
                        <m:e>
                          <m:r>
                            <a:rPr lang="es-ES" sz="1500" b="0" i="1" dirty="0" smtClean="0">
                              <a:latin typeface="Cambria Math" panose="02040503050406030204" pitchFamily="18" charset="0"/>
                            </a:rPr>
                            <m:t>2</m:t>
                          </m:r>
                          <m:r>
                            <a:rPr lang="es-ES" sz="1500" b="0" i="1" dirty="0" smtClean="0">
                              <a:latin typeface="Cambria Math" panose="02040503050406030204" pitchFamily="18" charset="0"/>
                            </a:rPr>
                            <m:t>𝜋</m:t>
                          </m:r>
                          <m:r>
                            <a:rPr lang="es-ES" sz="1500" b="0" i="1" dirty="0" smtClean="0">
                              <a:latin typeface="Cambria Math" panose="02040503050406030204" pitchFamily="18" charset="0"/>
                            </a:rPr>
                            <m:t>𝑟</m:t>
                          </m:r>
                        </m:e>
                      </m:d>
                      <m:r>
                        <a:rPr lang="es-ES" sz="1500" b="0" i="1" dirty="0" smtClean="0">
                          <a:latin typeface="Cambria Math" panose="02040503050406030204" pitchFamily="18" charset="0"/>
                        </a:rPr>
                        <m:t>·</m:t>
                      </m:r>
                      <m:r>
                        <a:rPr lang="es-ES" sz="1500" b="0" i="1" dirty="0" smtClean="0">
                          <a:latin typeface="Cambria Math" panose="02040503050406030204" pitchFamily="18" charset="0"/>
                        </a:rPr>
                        <m:t>h</m:t>
                      </m:r>
                      <m:r>
                        <a:rPr lang="es-ES" sz="1500" b="0" i="1" dirty="0" smtClean="0">
                          <a:latin typeface="Cambria Math" panose="02040503050406030204" pitchFamily="18" charset="0"/>
                        </a:rPr>
                        <m:t>=2</m:t>
                      </m:r>
                      <m:r>
                        <a:rPr lang="es-ES" sz="1500" b="0" i="1" dirty="0" smtClean="0">
                          <a:latin typeface="Cambria Math" panose="02040503050406030204" pitchFamily="18" charset="0"/>
                        </a:rPr>
                        <m:t>𝜋</m:t>
                      </m:r>
                      <m:r>
                        <a:rPr lang="es-ES" sz="1500" b="0" i="1" dirty="0" smtClean="0">
                          <a:latin typeface="Cambria Math" panose="02040503050406030204" pitchFamily="18" charset="0"/>
                        </a:rPr>
                        <m:t>·4·10=80</m:t>
                      </m:r>
                      <m:r>
                        <a:rPr lang="es-ES" sz="1500" b="0" i="1" dirty="0" smtClean="0">
                          <a:latin typeface="Cambria Math" panose="02040503050406030204" pitchFamily="18" charset="0"/>
                        </a:rPr>
                        <m:t>𝜋</m:t>
                      </m:r>
                      <m:r>
                        <a:rPr lang="es-ES" sz="1500" b="0" i="1" dirty="0" smtClean="0">
                          <a:latin typeface="Cambria Math" panose="02040503050406030204" pitchFamily="18" charset="0"/>
                        </a:rPr>
                        <m:t>𝑐</m:t>
                      </m:r>
                      <m:sSup>
                        <m:sSupPr>
                          <m:ctrlPr>
                            <a:rPr lang="es-ES" sz="1500" b="0" i="1" dirty="0" smtClean="0">
                              <a:latin typeface="Cambria Math" panose="02040503050406030204" pitchFamily="18" charset="0"/>
                            </a:rPr>
                          </m:ctrlPr>
                        </m:sSupPr>
                        <m:e>
                          <m:r>
                            <a:rPr lang="es-ES" sz="1500" b="0" i="1" dirty="0" smtClean="0">
                              <a:latin typeface="Cambria Math" panose="02040503050406030204" pitchFamily="18" charset="0"/>
                            </a:rPr>
                            <m:t>𝑚</m:t>
                          </m:r>
                        </m:e>
                        <m:sup>
                          <m:r>
                            <a:rPr lang="es-ES" sz="1500" b="0" i="1" dirty="0" smtClean="0">
                              <a:latin typeface="Cambria Math" panose="02040503050406030204" pitchFamily="18" charset="0"/>
                            </a:rPr>
                            <m:t>2</m:t>
                          </m:r>
                        </m:sup>
                      </m:sSup>
                    </m:oMath>
                  </m:oMathPara>
                </a14:m>
                <a:endParaRPr lang="es-ES" sz="1500" dirty="0" smtClean="0"/>
              </a:p>
              <a:p>
                <a:endParaRPr lang="es-ES" sz="2200" dirty="0"/>
              </a:p>
              <a:p>
                <a:r>
                  <a:rPr lang="es-ES" sz="2200" dirty="0" smtClean="0"/>
                  <a:t>¿Área total?</a:t>
                </a:r>
              </a:p>
              <a:p>
                <a:r>
                  <a:rPr lang="es-ES" sz="1500" dirty="0" smtClean="0"/>
                  <a:t>Suma:</a:t>
                </a:r>
              </a:p>
              <a:p>
                <a:pPr/>
                <a14:m>
                  <m:oMathPara xmlns:m="http://schemas.openxmlformats.org/officeDocument/2006/math">
                    <m:oMathParaPr>
                      <m:jc m:val="centerGroup"/>
                    </m:oMathParaPr>
                    <m:oMath xmlns:m="http://schemas.openxmlformats.org/officeDocument/2006/math">
                      <m:sSub>
                        <m:sSubPr>
                          <m:ctrlPr>
                            <a:rPr lang="es-ES" sz="1500" b="0" i="1" smtClean="0">
                              <a:latin typeface="Cambria Math" panose="02040503050406030204" pitchFamily="18" charset="0"/>
                            </a:rPr>
                          </m:ctrlPr>
                        </m:sSubPr>
                        <m:e>
                          <m:r>
                            <a:rPr lang="es-ES" sz="1500" b="0" i="1" smtClean="0">
                              <a:latin typeface="Cambria Math" panose="02040503050406030204" pitchFamily="18" charset="0"/>
                            </a:rPr>
                            <m:t>𝐴</m:t>
                          </m:r>
                        </m:e>
                        <m:sub>
                          <m:r>
                            <a:rPr lang="es-ES" sz="1500" b="0" i="1" smtClean="0">
                              <a:latin typeface="Cambria Math" panose="02040503050406030204" pitchFamily="18" charset="0"/>
                            </a:rPr>
                            <m:t>𝑡𝑜𝑡𝑎𝑙</m:t>
                          </m:r>
                        </m:sub>
                      </m:sSub>
                      <m:r>
                        <a:rPr lang="es-ES" sz="1500" b="0" i="1" smtClean="0">
                          <a:latin typeface="Cambria Math" panose="02040503050406030204" pitchFamily="18" charset="0"/>
                        </a:rPr>
                        <m:t>=</m:t>
                      </m:r>
                      <m:sSub>
                        <m:sSubPr>
                          <m:ctrlPr>
                            <a:rPr lang="es-ES" sz="1500" b="0" i="1" smtClean="0">
                              <a:latin typeface="Cambria Math" panose="02040503050406030204" pitchFamily="18" charset="0"/>
                            </a:rPr>
                          </m:ctrlPr>
                        </m:sSubPr>
                        <m:e>
                          <m:r>
                            <a:rPr lang="es-ES" sz="1500" b="0" i="1" smtClean="0">
                              <a:latin typeface="Cambria Math" panose="02040503050406030204" pitchFamily="18" charset="0"/>
                            </a:rPr>
                            <m:t>𝐴</m:t>
                          </m:r>
                        </m:e>
                        <m:sub>
                          <m:r>
                            <a:rPr lang="es-ES" sz="1500" b="0" i="1" smtClean="0">
                              <a:latin typeface="Cambria Math" panose="02040503050406030204" pitchFamily="18" charset="0"/>
                            </a:rPr>
                            <m:t>𝑙𝑎𝑡𝑒𝑟𝑎𝑙</m:t>
                          </m:r>
                        </m:sub>
                      </m:sSub>
                      <m:r>
                        <a:rPr lang="es-ES" sz="1500" b="0" i="1" smtClean="0">
                          <a:latin typeface="Cambria Math" panose="02040503050406030204" pitchFamily="18" charset="0"/>
                        </a:rPr>
                        <m:t>+</m:t>
                      </m:r>
                      <m:sSub>
                        <m:sSubPr>
                          <m:ctrlPr>
                            <a:rPr lang="es-ES" sz="1500" b="0" i="1" smtClean="0">
                              <a:latin typeface="Cambria Math" panose="02040503050406030204" pitchFamily="18" charset="0"/>
                            </a:rPr>
                          </m:ctrlPr>
                        </m:sSubPr>
                        <m:e>
                          <m:r>
                            <a:rPr lang="es-ES" sz="1500" b="0" i="1" smtClean="0">
                              <a:latin typeface="Cambria Math" panose="02040503050406030204" pitchFamily="18" charset="0"/>
                            </a:rPr>
                            <m:t>𝐴</m:t>
                          </m:r>
                        </m:e>
                        <m:sub>
                          <m:r>
                            <a:rPr lang="es-ES" sz="1500" b="0" i="1" smtClean="0">
                              <a:latin typeface="Cambria Math" panose="02040503050406030204" pitchFamily="18" charset="0"/>
                            </a:rPr>
                            <m:t>𝑏𝑎𝑠𝑒𝑠</m:t>
                          </m:r>
                        </m:sub>
                      </m:sSub>
                      <m:r>
                        <a:rPr lang="es-ES" sz="1500" b="0" i="1" smtClean="0">
                          <a:latin typeface="Cambria Math" panose="02040503050406030204" pitchFamily="18" charset="0"/>
                        </a:rPr>
                        <m:t>=80</m:t>
                      </m:r>
                      <m:r>
                        <a:rPr lang="es-ES" sz="1500" b="0" i="1" smtClean="0">
                          <a:latin typeface="Cambria Math" panose="02040503050406030204" pitchFamily="18" charset="0"/>
                        </a:rPr>
                        <m:t>𝜋</m:t>
                      </m:r>
                      <m:r>
                        <a:rPr lang="es-ES" sz="1500" b="0" i="1" smtClean="0">
                          <a:latin typeface="Cambria Math" panose="02040503050406030204" pitchFamily="18" charset="0"/>
                        </a:rPr>
                        <m:t>+32</m:t>
                      </m:r>
                      <m:r>
                        <a:rPr lang="es-ES" sz="1500" b="0" i="1" smtClean="0">
                          <a:latin typeface="Cambria Math" panose="02040503050406030204" pitchFamily="18" charset="0"/>
                        </a:rPr>
                        <m:t>𝜋</m:t>
                      </m:r>
                      <m:r>
                        <a:rPr lang="es-ES" sz="1500" b="0" i="1" smtClean="0">
                          <a:latin typeface="Cambria Math" panose="02040503050406030204" pitchFamily="18" charset="0"/>
                        </a:rPr>
                        <m:t>=112</m:t>
                      </m:r>
                      <m:r>
                        <a:rPr lang="es-ES" sz="1500" b="0" i="1" smtClean="0">
                          <a:latin typeface="Cambria Math" panose="02040503050406030204" pitchFamily="18" charset="0"/>
                        </a:rPr>
                        <m:t>𝜋</m:t>
                      </m:r>
                      <m:r>
                        <a:rPr lang="es-ES" sz="1500" b="0" i="1" smtClean="0">
                          <a:latin typeface="Cambria Math" panose="02040503050406030204" pitchFamily="18" charset="0"/>
                        </a:rPr>
                        <m:t> </m:t>
                      </m:r>
                      <m:r>
                        <a:rPr lang="es-ES" sz="1500" b="0" i="1" smtClean="0">
                          <a:latin typeface="Cambria Math" panose="02040503050406030204" pitchFamily="18" charset="0"/>
                        </a:rPr>
                        <m:t>𝑐</m:t>
                      </m:r>
                      <m:sSup>
                        <m:sSupPr>
                          <m:ctrlPr>
                            <a:rPr lang="es-ES" sz="1500" b="0" i="1" smtClean="0">
                              <a:latin typeface="Cambria Math" panose="02040503050406030204" pitchFamily="18" charset="0"/>
                            </a:rPr>
                          </m:ctrlPr>
                        </m:sSupPr>
                        <m:e>
                          <m:r>
                            <a:rPr lang="es-ES" sz="1500" b="0" i="1" smtClean="0">
                              <a:latin typeface="Cambria Math" panose="02040503050406030204" pitchFamily="18" charset="0"/>
                            </a:rPr>
                            <m:t>𝑚</m:t>
                          </m:r>
                        </m:e>
                        <m:sup>
                          <m:r>
                            <a:rPr lang="es-ES" sz="1500" b="0" i="1" smtClean="0">
                              <a:latin typeface="Cambria Math" panose="02040503050406030204" pitchFamily="18" charset="0"/>
                            </a:rPr>
                            <m:t>2</m:t>
                          </m:r>
                        </m:sup>
                      </m:sSup>
                    </m:oMath>
                  </m:oMathPara>
                </a14:m>
                <a:endParaRPr lang="es-ES" sz="1500" dirty="0"/>
              </a:p>
            </p:txBody>
          </p:sp>
        </mc:Choice>
        <mc:Fallback xmlns="">
          <p:sp>
            <p:nvSpPr>
              <p:cNvPr id="8" name="7 CuadroTexto"/>
              <p:cNvSpPr txBox="1">
                <a:spLocks noRot="1" noChangeAspect="1" noMove="1" noResize="1" noEditPoints="1" noAdjustHandles="1" noChangeArrowheads="1" noChangeShapeType="1" noTextEdit="1"/>
              </p:cNvSpPr>
              <p:nvPr/>
            </p:nvSpPr>
            <p:spPr>
              <a:xfrm>
                <a:off x="4355976" y="2645907"/>
                <a:ext cx="4929708" cy="2939266"/>
              </a:xfrm>
              <a:prstGeom prst="rect">
                <a:avLst/>
              </a:prstGeom>
              <a:blipFill rotWithShape="0">
                <a:blip r:embed="rId7"/>
                <a:stretch>
                  <a:fillRect l="-1609" t="-166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 name="CuadroTexto 1"/>
              <p:cNvSpPr txBox="1"/>
              <p:nvPr/>
            </p:nvSpPr>
            <p:spPr>
              <a:xfrm>
                <a:off x="2917473" y="1760098"/>
                <a:ext cx="7972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b="0" i="1" dirty="0" smtClean="0">
                          <a:latin typeface="Cambria Math" panose="02040503050406030204" pitchFamily="18" charset="0"/>
                        </a:rPr>
                        <m:t>𝑟</m:t>
                      </m:r>
                      <m:r>
                        <a:rPr lang="es-ES" b="0" i="1" dirty="0" smtClean="0">
                          <a:latin typeface="Cambria Math" panose="02040503050406030204" pitchFamily="18" charset="0"/>
                        </a:rPr>
                        <m:t>=4</m:t>
                      </m:r>
                    </m:oMath>
                  </m:oMathPara>
                </a14:m>
                <a:endParaRPr lang="es-ES" dirty="0"/>
              </a:p>
            </p:txBody>
          </p:sp>
        </mc:Choice>
        <mc:Fallback xmlns="">
          <p:sp>
            <p:nvSpPr>
              <p:cNvPr id="2" name="CuadroTexto 1"/>
              <p:cNvSpPr txBox="1">
                <a:spLocks noRot="1" noChangeAspect="1" noMove="1" noResize="1" noEditPoints="1" noAdjustHandles="1" noChangeArrowheads="1" noChangeShapeType="1" noTextEdit="1"/>
              </p:cNvSpPr>
              <p:nvPr/>
            </p:nvSpPr>
            <p:spPr>
              <a:xfrm>
                <a:off x="2917473" y="1760098"/>
                <a:ext cx="797270" cy="369332"/>
              </a:xfrm>
              <a:prstGeom prst="rect">
                <a:avLst/>
              </a:prstGeom>
              <a:blipFill rotWithShape="0">
                <a:blip r:embed="rId8"/>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7" name="CuadroTexto 16"/>
              <p:cNvSpPr txBox="1"/>
              <p:nvPr/>
            </p:nvSpPr>
            <p:spPr>
              <a:xfrm>
                <a:off x="608678" y="3406875"/>
                <a:ext cx="94365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b="0" i="1" dirty="0" smtClean="0">
                          <a:latin typeface="Cambria Math" panose="02040503050406030204" pitchFamily="18" charset="0"/>
                        </a:rPr>
                        <m:t>h</m:t>
                      </m:r>
                      <m:r>
                        <a:rPr lang="es-ES" b="0" i="1" dirty="0" smtClean="0">
                          <a:latin typeface="Cambria Math" panose="02040503050406030204" pitchFamily="18" charset="0"/>
                        </a:rPr>
                        <m:t>=10</m:t>
                      </m:r>
                    </m:oMath>
                  </m:oMathPara>
                </a14:m>
                <a:endParaRPr lang="es-ES" dirty="0"/>
              </a:p>
            </p:txBody>
          </p:sp>
        </mc:Choice>
        <mc:Fallback xmlns="">
          <p:sp>
            <p:nvSpPr>
              <p:cNvPr id="17" name="CuadroTexto 16"/>
              <p:cNvSpPr txBox="1">
                <a:spLocks noRot="1" noChangeAspect="1" noMove="1" noResize="1" noEditPoints="1" noAdjustHandles="1" noChangeArrowheads="1" noChangeShapeType="1" noTextEdit="1"/>
              </p:cNvSpPr>
              <p:nvPr/>
            </p:nvSpPr>
            <p:spPr>
              <a:xfrm>
                <a:off x="608678" y="3406875"/>
                <a:ext cx="943656" cy="369332"/>
              </a:xfrm>
              <a:prstGeom prst="rect">
                <a:avLst/>
              </a:prstGeom>
              <a:blipFill rotWithShape="0">
                <a:blip r:embed="rId9"/>
                <a:stretch>
                  <a:fillRect/>
                </a:stretch>
              </a:blipFill>
            </p:spPr>
            <p:txBody>
              <a:bodyPr/>
              <a:lstStyle/>
              <a:p>
                <a:r>
                  <a:rPr lang="es-ES">
                    <a:noFill/>
                  </a:rPr>
                  <a:t> </a:t>
                </a:r>
              </a:p>
            </p:txBody>
          </p:sp>
        </mc:Fallback>
      </mc:AlternateContent>
      <p:sp>
        <p:nvSpPr>
          <p:cNvPr id="19" name="Rectángulo 18"/>
          <p:cNvSpPr/>
          <p:nvPr/>
        </p:nvSpPr>
        <p:spPr>
          <a:xfrm>
            <a:off x="5601816" y="2996952"/>
            <a:ext cx="3383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p:cNvSpPr/>
          <p:nvPr/>
        </p:nvSpPr>
        <p:spPr>
          <a:xfrm>
            <a:off x="6156176" y="2996952"/>
            <a:ext cx="45660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20"/>
          <p:cNvSpPr/>
          <p:nvPr/>
        </p:nvSpPr>
        <p:spPr>
          <a:xfrm>
            <a:off x="6851700" y="2996952"/>
            <a:ext cx="816643"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Rectángulo 21"/>
          <p:cNvSpPr/>
          <p:nvPr/>
        </p:nvSpPr>
        <p:spPr>
          <a:xfrm>
            <a:off x="4803741" y="3262859"/>
            <a:ext cx="1280427" cy="217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ángulo 22"/>
          <p:cNvSpPr/>
          <p:nvPr/>
        </p:nvSpPr>
        <p:spPr>
          <a:xfrm>
            <a:off x="6246751" y="3280364"/>
            <a:ext cx="366027" cy="199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ángulo 23"/>
          <p:cNvSpPr/>
          <p:nvPr/>
        </p:nvSpPr>
        <p:spPr>
          <a:xfrm>
            <a:off x="6775361" y="3300596"/>
            <a:ext cx="781797" cy="1793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Rectángulo 27"/>
          <p:cNvSpPr/>
          <p:nvPr/>
        </p:nvSpPr>
        <p:spPr>
          <a:xfrm>
            <a:off x="5741358" y="4190225"/>
            <a:ext cx="342810" cy="1690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p:cNvSpPr/>
          <p:nvPr/>
        </p:nvSpPr>
        <p:spPr>
          <a:xfrm>
            <a:off x="6258359" y="4203929"/>
            <a:ext cx="149155" cy="155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29"/>
          <p:cNvSpPr/>
          <p:nvPr/>
        </p:nvSpPr>
        <p:spPr>
          <a:xfrm>
            <a:off x="6644219" y="4211721"/>
            <a:ext cx="808101" cy="147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ángulo 30"/>
          <p:cNvSpPr/>
          <p:nvPr/>
        </p:nvSpPr>
        <p:spPr>
          <a:xfrm>
            <a:off x="7681459" y="4190225"/>
            <a:ext cx="808101" cy="147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ángulo 32"/>
          <p:cNvSpPr/>
          <p:nvPr/>
        </p:nvSpPr>
        <p:spPr>
          <a:xfrm>
            <a:off x="5407951" y="5270597"/>
            <a:ext cx="1367409" cy="3107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ctángulo 33"/>
          <p:cNvSpPr/>
          <p:nvPr/>
        </p:nvSpPr>
        <p:spPr>
          <a:xfrm>
            <a:off x="6991335" y="5270597"/>
            <a:ext cx="893033" cy="3107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Rectángulo 34"/>
          <p:cNvSpPr/>
          <p:nvPr/>
        </p:nvSpPr>
        <p:spPr>
          <a:xfrm>
            <a:off x="8131189" y="5256692"/>
            <a:ext cx="893033" cy="3107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a:off x="4319958" y="2660397"/>
            <a:ext cx="4824041" cy="10367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Rectángulo 26"/>
          <p:cNvSpPr/>
          <p:nvPr/>
        </p:nvSpPr>
        <p:spPr>
          <a:xfrm>
            <a:off x="4303966" y="3711230"/>
            <a:ext cx="484003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Rectángulo 31"/>
          <p:cNvSpPr/>
          <p:nvPr/>
        </p:nvSpPr>
        <p:spPr>
          <a:xfrm>
            <a:off x="4293576" y="4691290"/>
            <a:ext cx="485042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39269"/>
                                        </p:tgtEl>
                                        <p:attrNameLst>
                                          <p:attrName>style.visibility</p:attrName>
                                        </p:attrNameLst>
                                      </p:cBhvr>
                                      <p:to>
                                        <p:strVal val="visible"/>
                                      </p:to>
                                    </p:set>
                                    <p:anim calcmode="lin" valueType="num">
                                      <p:cBhvr additive="base">
                                        <p:cTn id="21" dur="500" fill="hold"/>
                                        <p:tgtEl>
                                          <p:spTgt spid="139269"/>
                                        </p:tgtEl>
                                        <p:attrNameLst>
                                          <p:attrName>ppt_x</p:attrName>
                                        </p:attrNameLst>
                                      </p:cBhvr>
                                      <p:tavLst>
                                        <p:tav tm="0">
                                          <p:val>
                                            <p:strVal val="#ppt_x"/>
                                          </p:val>
                                        </p:tav>
                                        <p:tav tm="100000">
                                          <p:val>
                                            <p:strVal val="#ppt_x"/>
                                          </p:val>
                                        </p:tav>
                                      </p:tavLst>
                                    </p:anim>
                                    <p:anim calcmode="lin" valueType="num">
                                      <p:cBhvr additive="base">
                                        <p:cTn id="22" dur="500" fill="hold"/>
                                        <p:tgtEl>
                                          <p:spTgt spid="13926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0" nodeType="clickEffect">
                                  <p:stCondLst>
                                    <p:cond delay="0"/>
                                  </p:stCondLst>
                                  <p:childTnLst>
                                    <p:anim calcmode="lin" valueType="num">
                                      <p:cBhvr additive="base">
                                        <p:cTn id="26" dur="500"/>
                                        <p:tgtEl>
                                          <p:spTgt spid="18"/>
                                        </p:tgtEl>
                                        <p:attrNameLst>
                                          <p:attrName>ppt_x</p:attrName>
                                        </p:attrNameLst>
                                      </p:cBhvr>
                                      <p:tavLst>
                                        <p:tav tm="0">
                                          <p:val>
                                            <p:strVal val="ppt_x"/>
                                          </p:val>
                                        </p:tav>
                                        <p:tav tm="100000">
                                          <p:val>
                                            <p:strVal val="ppt_x"/>
                                          </p:val>
                                        </p:tav>
                                      </p:tavLst>
                                    </p:anim>
                                    <p:anim calcmode="lin" valueType="num">
                                      <p:cBhvr additive="base">
                                        <p:cTn id="27" dur="500"/>
                                        <p:tgtEl>
                                          <p:spTgt spid="18"/>
                                        </p:tgtEl>
                                        <p:attrNameLst>
                                          <p:attrName>ppt_y</p:attrName>
                                        </p:attrNameLst>
                                      </p:cBhvr>
                                      <p:tavLst>
                                        <p:tav tm="0">
                                          <p:val>
                                            <p:strVal val="ppt_y"/>
                                          </p:val>
                                        </p:tav>
                                        <p:tav tm="100000">
                                          <p:val>
                                            <p:strVal val="1+ppt_h/2"/>
                                          </p:val>
                                        </p:tav>
                                      </p:tavLst>
                                    </p:anim>
                                    <p:set>
                                      <p:cBhvr>
                                        <p:cTn id="28" dur="1" fill="hold">
                                          <p:stCondLst>
                                            <p:cond delay="499"/>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grpId="0" nodeType="clickEffect">
                                  <p:stCondLst>
                                    <p:cond delay="0"/>
                                  </p:stCondLst>
                                  <p:childTnLst>
                                    <p:anim calcmode="lin" valueType="num">
                                      <p:cBhvr additive="base">
                                        <p:cTn id="32" dur="500"/>
                                        <p:tgtEl>
                                          <p:spTgt spid="19"/>
                                        </p:tgtEl>
                                        <p:attrNameLst>
                                          <p:attrName>ppt_x</p:attrName>
                                        </p:attrNameLst>
                                      </p:cBhvr>
                                      <p:tavLst>
                                        <p:tav tm="0">
                                          <p:val>
                                            <p:strVal val="ppt_x"/>
                                          </p:val>
                                        </p:tav>
                                        <p:tav tm="100000">
                                          <p:val>
                                            <p:strVal val="ppt_x"/>
                                          </p:val>
                                        </p:tav>
                                      </p:tavLst>
                                    </p:anim>
                                    <p:anim calcmode="lin" valueType="num">
                                      <p:cBhvr additive="base">
                                        <p:cTn id="33" dur="500"/>
                                        <p:tgtEl>
                                          <p:spTgt spid="19"/>
                                        </p:tgtEl>
                                        <p:attrNameLst>
                                          <p:attrName>ppt_y</p:attrName>
                                        </p:attrNameLst>
                                      </p:cBhvr>
                                      <p:tavLst>
                                        <p:tav tm="0">
                                          <p:val>
                                            <p:strVal val="ppt_y"/>
                                          </p:val>
                                        </p:tav>
                                        <p:tav tm="100000">
                                          <p:val>
                                            <p:strVal val="1+ppt_h/2"/>
                                          </p:val>
                                        </p:tav>
                                      </p:tavLst>
                                    </p:anim>
                                    <p:set>
                                      <p:cBhvr>
                                        <p:cTn id="34" dur="1" fill="hold">
                                          <p:stCondLst>
                                            <p:cond delay="499"/>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0" nodeType="clickEffect">
                                  <p:stCondLst>
                                    <p:cond delay="0"/>
                                  </p:stCondLst>
                                  <p:childTnLst>
                                    <p:anim calcmode="lin" valueType="num">
                                      <p:cBhvr additive="base">
                                        <p:cTn id="38" dur="500"/>
                                        <p:tgtEl>
                                          <p:spTgt spid="20"/>
                                        </p:tgtEl>
                                        <p:attrNameLst>
                                          <p:attrName>ppt_x</p:attrName>
                                        </p:attrNameLst>
                                      </p:cBhvr>
                                      <p:tavLst>
                                        <p:tav tm="0">
                                          <p:val>
                                            <p:strVal val="ppt_x"/>
                                          </p:val>
                                        </p:tav>
                                        <p:tav tm="100000">
                                          <p:val>
                                            <p:strVal val="ppt_x"/>
                                          </p:val>
                                        </p:tav>
                                      </p:tavLst>
                                    </p:anim>
                                    <p:anim calcmode="lin" valueType="num">
                                      <p:cBhvr additive="base">
                                        <p:cTn id="39" dur="500"/>
                                        <p:tgtEl>
                                          <p:spTgt spid="20"/>
                                        </p:tgtEl>
                                        <p:attrNameLst>
                                          <p:attrName>ppt_y</p:attrName>
                                        </p:attrNameLst>
                                      </p:cBhvr>
                                      <p:tavLst>
                                        <p:tav tm="0">
                                          <p:val>
                                            <p:strVal val="ppt_y"/>
                                          </p:val>
                                        </p:tav>
                                        <p:tav tm="100000">
                                          <p:val>
                                            <p:strVal val="1+ppt_h/2"/>
                                          </p:val>
                                        </p:tav>
                                      </p:tavLst>
                                    </p:anim>
                                    <p:set>
                                      <p:cBhvr>
                                        <p:cTn id="40" dur="1" fill="hold">
                                          <p:stCondLst>
                                            <p:cond delay="499"/>
                                          </p:stCondLst>
                                        </p:cTn>
                                        <p:tgtEl>
                                          <p:spTgt spid="2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grpId="0" nodeType="clickEffect">
                                  <p:stCondLst>
                                    <p:cond delay="0"/>
                                  </p:stCondLst>
                                  <p:childTnLst>
                                    <p:anim calcmode="lin" valueType="num">
                                      <p:cBhvr additive="base">
                                        <p:cTn id="44" dur="500"/>
                                        <p:tgtEl>
                                          <p:spTgt spid="21"/>
                                        </p:tgtEl>
                                        <p:attrNameLst>
                                          <p:attrName>ppt_x</p:attrName>
                                        </p:attrNameLst>
                                      </p:cBhvr>
                                      <p:tavLst>
                                        <p:tav tm="0">
                                          <p:val>
                                            <p:strVal val="ppt_x"/>
                                          </p:val>
                                        </p:tav>
                                        <p:tav tm="100000">
                                          <p:val>
                                            <p:strVal val="ppt_x"/>
                                          </p:val>
                                        </p:tav>
                                      </p:tavLst>
                                    </p:anim>
                                    <p:anim calcmode="lin" valueType="num">
                                      <p:cBhvr additive="base">
                                        <p:cTn id="45" dur="500"/>
                                        <p:tgtEl>
                                          <p:spTgt spid="21"/>
                                        </p:tgtEl>
                                        <p:attrNameLst>
                                          <p:attrName>ppt_y</p:attrName>
                                        </p:attrNameLst>
                                      </p:cBhvr>
                                      <p:tavLst>
                                        <p:tav tm="0">
                                          <p:val>
                                            <p:strVal val="ppt_y"/>
                                          </p:val>
                                        </p:tav>
                                        <p:tav tm="100000">
                                          <p:val>
                                            <p:strVal val="1+ppt_h/2"/>
                                          </p:val>
                                        </p:tav>
                                      </p:tavLst>
                                    </p:anim>
                                    <p:set>
                                      <p:cBhvr>
                                        <p:cTn id="46" dur="1" fill="hold">
                                          <p:stCondLst>
                                            <p:cond delay="499"/>
                                          </p:stCondLst>
                                        </p:cTn>
                                        <p:tgtEl>
                                          <p:spTgt spid="2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grpId="0" nodeType="clickEffect">
                                  <p:stCondLst>
                                    <p:cond delay="0"/>
                                  </p:stCondLst>
                                  <p:childTnLst>
                                    <p:anim calcmode="lin" valueType="num">
                                      <p:cBhvr additive="base">
                                        <p:cTn id="50" dur="500"/>
                                        <p:tgtEl>
                                          <p:spTgt spid="22"/>
                                        </p:tgtEl>
                                        <p:attrNameLst>
                                          <p:attrName>ppt_x</p:attrName>
                                        </p:attrNameLst>
                                      </p:cBhvr>
                                      <p:tavLst>
                                        <p:tav tm="0">
                                          <p:val>
                                            <p:strVal val="ppt_x"/>
                                          </p:val>
                                        </p:tav>
                                        <p:tav tm="100000">
                                          <p:val>
                                            <p:strVal val="ppt_x"/>
                                          </p:val>
                                        </p:tav>
                                      </p:tavLst>
                                    </p:anim>
                                    <p:anim calcmode="lin" valueType="num">
                                      <p:cBhvr additive="base">
                                        <p:cTn id="51" dur="500"/>
                                        <p:tgtEl>
                                          <p:spTgt spid="22"/>
                                        </p:tgtEl>
                                        <p:attrNameLst>
                                          <p:attrName>ppt_y</p:attrName>
                                        </p:attrNameLst>
                                      </p:cBhvr>
                                      <p:tavLst>
                                        <p:tav tm="0">
                                          <p:val>
                                            <p:strVal val="ppt_y"/>
                                          </p:val>
                                        </p:tav>
                                        <p:tav tm="100000">
                                          <p:val>
                                            <p:strVal val="1+ppt_h/2"/>
                                          </p:val>
                                        </p:tav>
                                      </p:tavLst>
                                    </p:anim>
                                    <p:set>
                                      <p:cBhvr>
                                        <p:cTn id="52" dur="1" fill="hold">
                                          <p:stCondLst>
                                            <p:cond delay="499"/>
                                          </p:stCondLst>
                                        </p:cTn>
                                        <p:tgtEl>
                                          <p:spTgt spid="2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grpId="0" nodeType="clickEffect">
                                  <p:stCondLst>
                                    <p:cond delay="0"/>
                                  </p:stCondLst>
                                  <p:childTnLst>
                                    <p:anim calcmode="lin" valueType="num">
                                      <p:cBhvr additive="base">
                                        <p:cTn id="56" dur="500"/>
                                        <p:tgtEl>
                                          <p:spTgt spid="23"/>
                                        </p:tgtEl>
                                        <p:attrNameLst>
                                          <p:attrName>ppt_x</p:attrName>
                                        </p:attrNameLst>
                                      </p:cBhvr>
                                      <p:tavLst>
                                        <p:tav tm="0">
                                          <p:val>
                                            <p:strVal val="ppt_x"/>
                                          </p:val>
                                        </p:tav>
                                        <p:tav tm="100000">
                                          <p:val>
                                            <p:strVal val="ppt_x"/>
                                          </p:val>
                                        </p:tav>
                                      </p:tavLst>
                                    </p:anim>
                                    <p:anim calcmode="lin" valueType="num">
                                      <p:cBhvr additive="base">
                                        <p:cTn id="57" dur="500"/>
                                        <p:tgtEl>
                                          <p:spTgt spid="23"/>
                                        </p:tgtEl>
                                        <p:attrNameLst>
                                          <p:attrName>ppt_y</p:attrName>
                                        </p:attrNameLst>
                                      </p:cBhvr>
                                      <p:tavLst>
                                        <p:tav tm="0">
                                          <p:val>
                                            <p:strVal val="ppt_y"/>
                                          </p:val>
                                        </p:tav>
                                        <p:tav tm="100000">
                                          <p:val>
                                            <p:strVal val="1+ppt_h/2"/>
                                          </p:val>
                                        </p:tav>
                                      </p:tavLst>
                                    </p:anim>
                                    <p:set>
                                      <p:cBhvr>
                                        <p:cTn id="58" dur="1" fill="hold">
                                          <p:stCondLst>
                                            <p:cond delay="499"/>
                                          </p:stCondLst>
                                        </p:cTn>
                                        <p:tgtEl>
                                          <p:spTgt spid="2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xit" presetSubtype="4" fill="hold" grpId="0" nodeType="clickEffect">
                                  <p:stCondLst>
                                    <p:cond delay="0"/>
                                  </p:stCondLst>
                                  <p:childTnLst>
                                    <p:anim calcmode="lin" valueType="num">
                                      <p:cBhvr additive="base">
                                        <p:cTn id="62" dur="500"/>
                                        <p:tgtEl>
                                          <p:spTgt spid="24"/>
                                        </p:tgtEl>
                                        <p:attrNameLst>
                                          <p:attrName>ppt_x</p:attrName>
                                        </p:attrNameLst>
                                      </p:cBhvr>
                                      <p:tavLst>
                                        <p:tav tm="0">
                                          <p:val>
                                            <p:strVal val="ppt_x"/>
                                          </p:val>
                                        </p:tav>
                                        <p:tav tm="100000">
                                          <p:val>
                                            <p:strVal val="ppt_x"/>
                                          </p:val>
                                        </p:tav>
                                      </p:tavLst>
                                    </p:anim>
                                    <p:anim calcmode="lin" valueType="num">
                                      <p:cBhvr additive="base">
                                        <p:cTn id="63" dur="500"/>
                                        <p:tgtEl>
                                          <p:spTgt spid="24"/>
                                        </p:tgtEl>
                                        <p:attrNameLst>
                                          <p:attrName>ppt_y</p:attrName>
                                        </p:attrNameLst>
                                      </p:cBhvr>
                                      <p:tavLst>
                                        <p:tav tm="0">
                                          <p:val>
                                            <p:strVal val="ppt_y"/>
                                          </p:val>
                                        </p:tav>
                                        <p:tav tm="100000">
                                          <p:val>
                                            <p:strVal val="1+ppt_h/2"/>
                                          </p:val>
                                        </p:tav>
                                      </p:tavLst>
                                    </p:anim>
                                    <p:set>
                                      <p:cBhvr>
                                        <p:cTn id="64" dur="1" fill="hold">
                                          <p:stCondLst>
                                            <p:cond delay="499"/>
                                          </p:stCondLst>
                                        </p:cTn>
                                        <p:tgtEl>
                                          <p:spTgt spid="24"/>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 presetClass="exit" presetSubtype="4" fill="hold" grpId="0" nodeType="clickEffect">
                                  <p:stCondLst>
                                    <p:cond delay="0"/>
                                  </p:stCondLst>
                                  <p:childTnLst>
                                    <p:anim calcmode="lin" valueType="num">
                                      <p:cBhvr additive="base">
                                        <p:cTn id="68" dur="500"/>
                                        <p:tgtEl>
                                          <p:spTgt spid="27"/>
                                        </p:tgtEl>
                                        <p:attrNameLst>
                                          <p:attrName>ppt_x</p:attrName>
                                        </p:attrNameLst>
                                      </p:cBhvr>
                                      <p:tavLst>
                                        <p:tav tm="0">
                                          <p:val>
                                            <p:strVal val="ppt_x"/>
                                          </p:val>
                                        </p:tav>
                                        <p:tav tm="100000">
                                          <p:val>
                                            <p:strVal val="ppt_x"/>
                                          </p:val>
                                        </p:tav>
                                      </p:tavLst>
                                    </p:anim>
                                    <p:anim calcmode="lin" valueType="num">
                                      <p:cBhvr additive="base">
                                        <p:cTn id="69" dur="500"/>
                                        <p:tgtEl>
                                          <p:spTgt spid="27"/>
                                        </p:tgtEl>
                                        <p:attrNameLst>
                                          <p:attrName>ppt_y</p:attrName>
                                        </p:attrNameLst>
                                      </p:cBhvr>
                                      <p:tavLst>
                                        <p:tav tm="0">
                                          <p:val>
                                            <p:strVal val="ppt_y"/>
                                          </p:val>
                                        </p:tav>
                                        <p:tav tm="100000">
                                          <p:val>
                                            <p:strVal val="1+ppt_h/2"/>
                                          </p:val>
                                        </p:tav>
                                      </p:tavLst>
                                    </p:anim>
                                    <p:set>
                                      <p:cBhvr>
                                        <p:cTn id="70" dur="1" fill="hold">
                                          <p:stCondLst>
                                            <p:cond delay="499"/>
                                          </p:stCondLst>
                                        </p:cTn>
                                        <p:tgtEl>
                                          <p:spTgt spid="2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 presetClass="exit" presetSubtype="4" fill="hold" grpId="0" nodeType="clickEffect">
                                  <p:stCondLst>
                                    <p:cond delay="0"/>
                                  </p:stCondLst>
                                  <p:childTnLst>
                                    <p:anim calcmode="lin" valueType="num">
                                      <p:cBhvr additive="base">
                                        <p:cTn id="74" dur="500"/>
                                        <p:tgtEl>
                                          <p:spTgt spid="28"/>
                                        </p:tgtEl>
                                        <p:attrNameLst>
                                          <p:attrName>ppt_x</p:attrName>
                                        </p:attrNameLst>
                                      </p:cBhvr>
                                      <p:tavLst>
                                        <p:tav tm="0">
                                          <p:val>
                                            <p:strVal val="ppt_x"/>
                                          </p:val>
                                        </p:tav>
                                        <p:tav tm="100000">
                                          <p:val>
                                            <p:strVal val="ppt_x"/>
                                          </p:val>
                                        </p:tav>
                                      </p:tavLst>
                                    </p:anim>
                                    <p:anim calcmode="lin" valueType="num">
                                      <p:cBhvr additive="base">
                                        <p:cTn id="75" dur="500"/>
                                        <p:tgtEl>
                                          <p:spTgt spid="28"/>
                                        </p:tgtEl>
                                        <p:attrNameLst>
                                          <p:attrName>ppt_y</p:attrName>
                                        </p:attrNameLst>
                                      </p:cBhvr>
                                      <p:tavLst>
                                        <p:tav tm="0">
                                          <p:val>
                                            <p:strVal val="ppt_y"/>
                                          </p:val>
                                        </p:tav>
                                        <p:tav tm="100000">
                                          <p:val>
                                            <p:strVal val="1+ppt_h/2"/>
                                          </p:val>
                                        </p:tav>
                                      </p:tavLst>
                                    </p:anim>
                                    <p:set>
                                      <p:cBhvr>
                                        <p:cTn id="76" dur="1" fill="hold">
                                          <p:stCondLst>
                                            <p:cond delay="499"/>
                                          </p:stCondLst>
                                        </p:cTn>
                                        <p:tgtEl>
                                          <p:spTgt spid="28"/>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 presetClass="exit" presetSubtype="4" fill="hold" grpId="0" nodeType="clickEffect">
                                  <p:stCondLst>
                                    <p:cond delay="0"/>
                                  </p:stCondLst>
                                  <p:childTnLst>
                                    <p:anim calcmode="lin" valueType="num">
                                      <p:cBhvr additive="base">
                                        <p:cTn id="80" dur="500"/>
                                        <p:tgtEl>
                                          <p:spTgt spid="29"/>
                                        </p:tgtEl>
                                        <p:attrNameLst>
                                          <p:attrName>ppt_x</p:attrName>
                                        </p:attrNameLst>
                                      </p:cBhvr>
                                      <p:tavLst>
                                        <p:tav tm="0">
                                          <p:val>
                                            <p:strVal val="ppt_x"/>
                                          </p:val>
                                        </p:tav>
                                        <p:tav tm="100000">
                                          <p:val>
                                            <p:strVal val="ppt_x"/>
                                          </p:val>
                                        </p:tav>
                                      </p:tavLst>
                                    </p:anim>
                                    <p:anim calcmode="lin" valueType="num">
                                      <p:cBhvr additive="base">
                                        <p:cTn id="81" dur="500"/>
                                        <p:tgtEl>
                                          <p:spTgt spid="29"/>
                                        </p:tgtEl>
                                        <p:attrNameLst>
                                          <p:attrName>ppt_y</p:attrName>
                                        </p:attrNameLst>
                                      </p:cBhvr>
                                      <p:tavLst>
                                        <p:tav tm="0">
                                          <p:val>
                                            <p:strVal val="ppt_y"/>
                                          </p:val>
                                        </p:tav>
                                        <p:tav tm="100000">
                                          <p:val>
                                            <p:strVal val="1+ppt_h/2"/>
                                          </p:val>
                                        </p:tav>
                                      </p:tavLst>
                                    </p:anim>
                                    <p:set>
                                      <p:cBhvr>
                                        <p:cTn id="82" dur="1" fill="hold">
                                          <p:stCondLst>
                                            <p:cond delay="499"/>
                                          </p:stCondLst>
                                        </p:cTn>
                                        <p:tgtEl>
                                          <p:spTgt spid="2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 presetClass="exit" presetSubtype="4" fill="hold" grpId="0" nodeType="clickEffect">
                                  <p:stCondLst>
                                    <p:cond delay="0"/>
                                  </p:stCondLst>
                                  <p:childTnLst>
                                    <p:anim calcmode="lin" valueType="num">
                                      <p:cBhvr additive="base">
                                        <p:cTn id="86" dur="500"/>
                                        <p:tgtEl>
                                          <p:spTgt spid="30"/>
                                        </p:tgtEl>
                                        <p:attrNameLst>
                                          <p:attrName>ppt_x</p:attrName>
                                        </p:attrNameLst>
                                      </p:cBhvr>
                                      <p:tavLst>
                                        <p:tav tm="0">
                                          <p:val>
                                            <p:strVal val="ppt_x"/>
                                          </p:val>
                                        </p:tav>
                                        <p:tav tm="100000">
                                          <p:val>
                                            <p:strVal val="ppt_x"/>
                                          </p:val>
                                        </p:tav>
                                      </p:tavLst>
                                    </p:anim>
                                    <p:anim calcmode="lin" valueType="num">
                                      <p:cBhvr additive="base">
                                        <p:cTn id="87" dur="500"/>
                                        <p:tgtEl>
                                          <p:spTgt spid="30"/>
                                        </p:tgtEl>
                                        <p:attrNameLst>
                                          <p:attrName>ppt_y</p:attrName>
                                        </p:attrNameLst>
                                      </p:cBhvr>
                                      <p:tavLst>
                                        <p:tav tm="0">
                                          <p:val>
                                            <p:strVal val="ppt_y"/>
                                          </p:val>
                                        </p:tav>
                                        <p:tav tm="100000">
                                          <p:val>
                                            <p:strVal val="1+ppt_h/2"/>
                                          </p:val>
                                        </p:tav>
                                      </p:tavLst>
                                    </p:anim>
                                    <p:set>
                                      <p:cBhvr>
                                        <p:cTn id="88" dur="1" fill="hold">
                                          <p:stCondLst>
                                            <p:cond delay="499"/>
                                          </p:stCondLst>
                                        </p:cTn>
                                        <p:tgtEl>
                                          <p:spTgt spid="30"/>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 presetClass="exit" presetSubtype="4" fill="hold" grpId="0" nodeType="clickEffect">
                                  <p:stCondLst>
                                    <p:cond delay="0"/>
                                  </p:stCondLst>
                                  <p:childTnLst>
                                    <p:anim calcmode="lin" valueType="num">
                                      <p:cBhvr additive="base">
                                        <p:cTn id="92" dur="500"/>
                                        <p:tgtEl>
                                          <p:spTgt spid="31"/>
                                        </p:tgtEl>
                                        <p:attrNameLst>
                                          <p:attrName>ppt_x</p:attrName>
                                        </p:attrNameLst>
                                      </p:cBhvr>
                                      <p:tavLst>
                                        <p:tav tm="0">
                                          <p:val>
                                            <p:strVal val="ppt_x"/>
                                          </p:val>
                                        </p:tav>
                                        <p:tav tm="100000">
                                          <p:val>
                                            <p:strVal val="ppt_x"/>
                                          </p:val>
                                        </p:tav>
                                      </p:tavLst>
                                    </p:anim>
                                    <p:anim calcmode="lin" valueType="num">
                                      <p:cBhvr additive="base">
                                        <p:cTn id="93" dur="500"/>
                                        <p:tgtEl>
                                          <p:spTgt spid="31"/>
                                        </p:tgtEl>
                                        <p:attrNameLst>
                                          <p:attrName>ppt_y</p:attrName>
                                        </p:attrNameLst>
                                      </p:cBhvr>
                                      <p:tavLst>
                                        <p:tav tm="0">
                                          <p:val>
                                            <p:strVal val="ppt_y"/>
                                          </p:val>
                                        </p:tav>
                                        <p:tav tm="100000">
                                          <p:val>
                                            <p:strVal val="1+ppt_h/2"/>
                                          </p:val>
                                        </p:tav>
                                      </p:tavLst>
                                    </p:anim>
                                    <p:set>
                                      <p:cBhvr>
                                        <p:cTn id="94" dur="1" fill="hold">
                                          <p:stCondLst>
                                            <p:cond delay="499"/>
                                          </p:stCondLst>
                                        </p:cTn>
                                        <p:tgtEl>
                                          <p:spTgt spid="3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 presetClass="exit" presetSubtype="4" fill="hold" grpId="0" nodeType="clickEffect">
                                  <p:stCondLst>
                                    <p:cond delay="0"/>
                                  </p:stCondLst>
                                  <p:childTnLst>
                                    <p:anim calcmode="lin" valueType="num">
                                      <p:cBhvr additive="base">
                                        <p:cTn id="98" dur="500"/>
                                        <p:tgtEl>
                                          <p:spTgt spid="32"/>
                                        </p:tgtEl>
                                        <p:attrNameLst>
                                          <p:attrName>ppt_x</p:attrName>
                                        </p:attrNameLst>
                                      </p:cBhvr>
                                      <p:tavLst>
                                        <p:tav tm="0">
                                          <p:val>
                                            <p:strVal val="ppt_x"/>
                                          </p:val>
                                        </p:tav>
                                        <p:tav tm="100000">
                                          <p:val>
                                            <p:strVal val="ppt_x"/>
                                          </p:val>
                                        </p:tav>
                                      </p:tavLst>
                                    </p:anim>
                                    <p:anim calcmode="lin" valueType="num">
                                      <p:cBhvr additive="base">
                                        <p:cTn id="99" dur="500"/>
                                        <p:tgtEl>
                                          <p:spTgt spid="32"/>
                                        </p:tgtEl>
                                        <p:attrNameLst>
                                          <p:attrName>ppt_y</p:attrName>
                                        </p:attrNameLst>
                                      </p:cBhvr>
                                      <p:tavLst>
                                        <p:tav tm="0">
                                          <p:val>
                                            <p:strVal val="ppt_y"/>
                                          </p:val>
                                        </p:tav>
                                        <p:tav tm="100000">
                                          <p:val>
                                            <p:strVal val="1+ppt_h/2"/>
                                          </p:val>
                                        </p:tav>
                                      </p:tavLst>
                                    </p:anim>
                                    <p:set>
                                      <p:cBhvr>
                                        <p:cTn id="100" dur="1" fill="hold">
                                          <p:stCondLst>
                                            <p:cond delay="499"/>
                                          </p:stCondLst>
                                        </p:cTn>
                                        <p:tgtEl>
                                          <p:spTgt spid="32"/>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 presetClass="exit" presetSubtype="4" fill="hold" grpId="0" nodeType="clickEffect">
                                  <p:stCondLst>
                                    <p:cond delay="0"/>
                                  </p:stCondLst>
                                  <p:childTnLst>
                                    <p:anim calcmode="lin" valueType="num">
                                      <p:cBhvr additive="base">
                                        <p:cTn id="104" dur="500"/>
                                        <p:tgtEl>
                                          <p:spTgt spid="33"/>
                                        </p:tgtEl>
                                        <p:attrNameLst>
                                          <p:attrName>ppt_x</p:attrName>
                                        </p:attrNameLst>
                                      </p:cBhvr>
                                      <p:tavLst>
                                        <p:tav tm="0">
                                          <p:val>
                                            <p:strVal val="ppt_x"/>
                                          </p:val>
                                        </p:tav>
                                        <p:tav tm="100000">
                                          <p:val>
                                            <p:strVal val="ppt_x"/>
                                          </p:val>
                                        </p:tav>
                                      </p:tavLst>
                                    </p:anim>
                                    <p:anim calcmode="lin" valueType="num">
                                      <p:cBhvr additive="base">
                                        <p:cTn id="105" dur="500"/>
                                        <p:tgtEl>
                                          <p:spTgt spid="33"/>
                                        </p:tgtEl>
                                        <p:attrNameLst>
                                          <p:attrName>ppt_y</p:attrName>
                                        </p:attrNameLst>
                                      </p:cBhvr>
                                      <p:tavLst>
                                        <p:tav tm="0">
                                          <p:val>
                                            <p:strVal val="ppt_y"/>
                                          </p:val>
                                        </p:tav>
                                        <p:tav tm="100000">
                                          <p:val>
                                            <p:strVal val="1+ppt_h/2"/>
                                          </p:val>
                                        </p:tav>
                                      </p:tavLst>
                                    </p:anim>
                                    <p:set>
                                      <p:cBhvr>
                                        <p:cTn id="106" dur="1" fill="hold">
                                          <p:stCondLst>
                                            <p:cond delay="499"/>
                                          </p:stCondLst>
                                        </p:cTn>
                                        <p:tgtEl>
                                          <p:spTgt spid="33"/>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2" presetClass="exit" presetSubtype="4" fill="hold" grpId="0" nodeType="clickEffect">
                                  <p:stCondLst>
                                    <p:cond delay="0"/>
                                  </p:stCondLst>
                                  <p:childTnLst>
                                    <p:anim calcmode="lin" valueType="num">
                                      <p:cBhvr additive="base">
                                        <p:cTn id="110" dur="500"/>
                                        <p:tgtEl>
                                          <p:spTgt spid="34"/>
                                        </p:tgtEl>
                                        <p:attrNameLst>
                                          <p:attrName>ppt_x</p:attrName>
                                        </p:attrNameLst>
                                      </p:cBhvr>
                                      <p:tavLst>
                                        <p:tav tm="0">
                                          <p:val>
                                            <p:strVal val="ppt_x"/>
                                          </p:val>
                                        </p:tav>
                                        <p:tav tm="100000">
                                          <p:val>
                                            <p:strVal val="ppt_x"/>
                                          </p:val>
                                        </p:tav>
                                      </p:tavLst>
                                    </p:anim>
                                    <p:anim calcmode="lin" valueType="num">
                                      <p:cBhvr additive="base">
                                        <p:cTn id="111" dur="500"/>
                                        <p:tgtEl>
                                          <p:spTgt spid="34"/>
                                        </p:tgtEl>
                                        <p:attrNameLst>
                                          <p:attrName>ppt_y</p:attrName>
                                        </p:attrNameLst>
                                      </p:cBhvr>
                                      <p:tavLst>
                                        <p:tav tm="0">
                                          <p:val>
                                            <p:strVal val="ppt_y"/>
                                          </p:val>
                                        </p:tav>
                                        <p:tav tm="100000">
                                          <p:val>
                                            <p:strVal val="1+ppt_h/2"/>
                                          </p:val>
                                        </p:tav>
                                      </p:tavLst>
                                    </p:anim>
                                    <p:set>
                                      <p:cBhvr>
                                        <p:cTn id="112" dur="1" fill="hold">
                                          <p:stCondLst>
                                            <p:cond delay="499"/>
                                          </p:stCondLst>
                                        </p:cTn>
                                        <p:tgtEl>
                                          <p:spTgt spid="34"/>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2" presetClass="exit" presetSubtype="4" fill="hold" grpId="0" nodeType="clickEffect">
                                  <p:stCondLst>
                                    <p:cond delay="0"/>
                                  </p:stCondLst>
                                  <p:childTnLst>
                                    <p:anim calcmode="lin" valueType="num">
                                      <p:cBhvr additive="base">
                                        <p:cTn id="116" dur="500"/>
                                        <p:tgtEl>
                                          <p:spTgt spid="35"/>
                                        </p:tgtEl>
                                        <p:attrNameLst>
                                          <p:attrName>ppt_x</p:attrName>
                                        </p:attrNameLst>
                                      </p:cBhvr>
                                      <p:tavLst>
                                        <p:tav tm="0">
                                          <p:val>
                                            <p:strVal val="ppt_x"/>
                                          </p:val>
                                        </p:tav>
                                        <p:tav tm="100000">
                                          <p:val>
                                            <p:strVal val="ppt_x"/>
                                          </p:val>
                                        </p:tav>
                                      </p:tavLst>
                                    </p:anim>
                                    <p:anim calcmode="lin" valueType="num">
                                      <p:cBhvr additive="base">
                                        <p:cTn id="117" dur="500"/>
                                        <p:tgtEl>
                                          <p:spTgt spid="35"/>
                                        </p:tgtEl>
                                        <p:attrNameLst>
                                          <p:attrName>ppt_y</p:attrName>
                                        </p:attrNameLst>
                                      </p:cBhvr>
                                      <p:tavLst>
                                        <p:tav tm="0">
                                          <p:val>
                                            <p:strVal val="ppt_y"/>
                                          </p:val>
                                        </p:tav>
                                        <p:tav tm="100000">
                                          <p:val>
                                            <p:strVal val="1+ppt_h/2"/>
                                          </p:val>
                                        </p:tav>
                                      </p:tavLst>
                                    </p:anim>
                                    <p:set>
                                      <p:cBhvr>
                                        <p:cTn id="118" dur="1" fill="hold">
                                          <p:stCondLst>
                                            <p:cond delay="499"/>
                                          </p:stCondLst>
                                        </p:cTn>
                                        <p:tgtEl>
                                          <p:spTgt spid="35"/>
                                        </p:tgtEl>
                                        <p:attrNameLst>
                                          <p:attrName>style.visibility</p:attrName>
                                        </p:attrNameLst>
                                      </p:cBhvr>
                                      <p:to>
                                        <p:strVal val="hidden"/>
                                      </p:to>
                                    </p:set>
                                  </p:childTnLst>
                                </p:cTn>
                              </p:par>
                              <p:par>
                                <p:cTn id="119" presetID="10" presetClass="entr" presetSubtype="0" fill="hold" nodeType="withEffect">
                                  <p:stCondLst>
                                    <p:cond delay="0"/>
                                  </p:stCondLst>
                                  <p:childTnLst>
                                    <p:set>
                                      <p:cBhvr>
                                        <p:cTn id="120" dur="1" fill="hold">
                                          <p:stCondLst>
                                            <p:cond delay="0"/>
                                          </p:stCondLst>
                                        </p:cTn>
                                        <p:tgtEl>
                                          <p:spTgt spid="11"/>
                                        </p:tgtEl>
                                        <p:attrNameLst>
                                          <p:attrName>style.visibility</p:attrName>
                                        </p:attrNameLst>
                                      </p:cBhvr>
                                      <p:to>
                                        <p:strVal val="visible"/>
                                      </p:to>
                                    </p:set>
                                    <p:animEffect transition="in" filter="fade">
                                      <p:cBhvr>
                                        <p:cTn id="12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P spid="20" grpId="0" animBg="1"/>
      <p:bldP spid="21" grpId="0" animBg="1"/>
      <p:bldP spid="22" grpId="0" animBg="1"/>
      <p:bldP spid="23" grpId="0" animBg="1"/>
      <p:bldP spid="24" grpId="0" animBg="1"/>
      <p:bldP spid="28" grpId="0" animBg="1"/>
      <p:bldP spid="29" grpId="0" animBg="1"/>
      <p:bldP spid="30" grpId="0" animBg="1"/>
      <p:bldP spid="31" grpId="0" animBg="1"/>
      <p:bldP spid="33" grpId="0" animBg="1"/>
      <p:bldP spid="34" grpId="0" animBg="1"/>
      <p:bldP spid="35" grpId="0" animBg="1"/>
      <p:bldP spid="18" grpId="0" animBg="1"/>
      <p:bldP spid="27" grpId="0" animBg="1"/>
      <p:bldP spid="3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3713709" cy="553998"/>
          </a:xfrm>
          <a:prstGeom prst="rect">
            <a:avLst/>
          </a:prstGeom>
          <a:noFill/>
        </p:spPr>
        <p:txBody>
          <a:bodyPr wrap="none" rtlCol="0">
            <a:spAutoFit/>
          </a:bodyPr>
          <a:lstStyle/>
          <a:p>
            <a:r>
              <a:rPr lang="es-ES" sz="3000" dirty="0" smtClean="0"/>
              <a:t>4. Cilindro. Volumen</a:t>
            </a:r>
            <a:endParaRPr lang="es-ES" sz="3000" dirty="0"/>
          </a:p>
        </p:txBody>
      </p:sp>
      <p:sp>
        <p:nvSpPr>
          <p:cNvPr id="6" name="5 CuadroTexto"/>
          <p:cNvSpPr txBox="1"/>
          <p:nvPr/>
        </p:nvSpPr>
        <p:spPr>
          <a:xfrm>
            <a:off x="500034" y="1714488"/>
            <a:ext cx="3286148" cy="1107996"/>
          </a:xfrm>
          <a:prstGeom prst="rect">
            <a:avLst/>
          </a:prstGeom>
          <a:noFill/>
        </p:spPr>
        <p:txBody>
          <a:bodyPr wrap="square" rtlCol="0">
            <a:spAutoFit/>
          </a:bodyPr>
          <a:lstStyle/>
          <a:p>
            <a:pPr algn="just"/>
            <a:r>
              <a:rPr lang="es-ES" sz="2200" dirty="0" smtClean="0"/>
              <a:t>El volumen de una cilindro se calcula como el de un prisma</a:t>
            </a:r>
          </a:p>
        </p:txBody>
      </p:sp>
      <mc:AlternateContent xmlns:mc="http://schemas.openxmlformats.org/markup-compatibility/2006" xmlns:a14="http://schemas.microsoft.com/office/drawing/2010/main">
        <mc:Choice Requires="a14">
          <p:sp>
            <p:nvSpPr>
              <p:cNvPr id="7" name="6 Rectángulo"/>
              <p:cNvSpPr/>
              <p:nvPr/>
            </p:nvSpPr>
            <p:spPr>
              <a:xfrm>
                <a:off x="714348" y="3214686"/>
                <a:ext cx="2417492" cy="10001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sz="2500" b="0" i="1" dirty="0" smtClean="0">
                          <a:solidFill>
                            <a:schemeClr val="tx1"/>
                          </a:solidFill>
                          <a:latin typeface="Cambria Math" panose="02040503050406030204" pitchFamily="18" charset="0"/>
                        </a:rPr>
                        <m:t>𝑉</m:t>
                      </m:r>
                      <m:r>
                        <a:rPr lang="es-ES" sz="2500" b="0" i="1" dirty="0" smtClean="0">
                          <a:solidFill>
                            <a:schemeClr val="tx1"/>
                          </a:solidFill>
                          <a:latin typeface="Cambria Math" panose="02040503050406030204" pitchFamily="18" charset="0"/>
                        </a:rPr>
                        <m:t>=</m:t>
                      </m:r>
                      <m:sSub>
                        <m:sSubPr>
                          <m:ctrlPr>
                            <a:rPr lang="es-ES" sz="2500" b="0" i="1" dirty="0" smtClean="0">
                              <a:solidFill>
                                <a:schemeClr val="tx1"/>
                              </a:solidFill>
                              <a:latin typeface="Cambria Math" panose="02040503050406030204" pitchFamily="18" charset="0"/>
                            </a:rPr>
                          </m:ctrlPr>
                        </m:sSubPr>
                        <m:e>
                          <m:r>
                            <a:rPr lang="es-ES" sz="2500" b="0" i="1" dirty="0" smtClean="0">
                              <a:solidFill>
                                <a:schemeClr val="tx1"/>
                              </a:solidFill>
                              <a:latin typeface="Cambria Math" panose="02040503050406030204" pitchFamily="18" charset="0"/>
                            </a:rPr>
                            <m:t>𝐴</m:t>
                          </m:r>
                        </m:e>
                        <m:sub>
                          <m:r>
                            <a:rPr lang="es-ES" sz="2500" b="0" i="1" dirty="0" smtClean="0">
                              <a:solidFill>
                                <a:schemeClr val="tx1"/>
                              </a:solidFill>
                              <a:latin typeface="Cambria Math" panose="02040503050406030204" pitchFamily="18" charset="0"/>
                            </a:rPr>
                            <m:t>𝑏𝑎𝑠𝑒</m:t>
                          </m:r>
                        </m:sub>
                      </m:sSub>
                      <m:r>
                        <a:rPr lang="es-ES" sz="2500" b="0" i="1" dirty="0" smtClean="0">
                          <a:solidFill>
                            <a:schemeClr val="tx1"/>
                          </a:solidFill>
                          <a:latin typeface="Cambria Math" panose="02040503050406030204" pitchFamily="18" charset="0"/>
                        </a:rPr>
                        <m:t>·</m:t>
                      </m:r>
                      <m:r>
                        <a:rPr lang="es-ES" sz="2500" b="0" i="1" dirty="0" smtClean="0">
                          <a:solidFill>
                            <a:schemeClr val="tx1"/>
                          </a:solidFill>
                          <a:latin typeface="Cambria Math" panose="02040503050406030204" pitchFamily="18" charset="0"/>
                        </a:rPr>
                        <m:t>h</m:t>
                      </m:r>
                    </m:oMath>
                  </m:oMathPara>
                </a14:m>
                <a:endParaRPr lang="es-ES" sz="2500" dirty="0">
                  <a:solidFill>
                    <a:schemeClr val="tx1"/>
                  </a:solidFill>
                </a:endParaRPr>
              </a:p>
            </p:txBody>
          </p:sp>
        </mc:Choice>
        <mc:Fallback xmlns="">
          <p:sp>
            <p:nvSpPr>
              <p:cNvPr id="7" name="6 Rectángulo"/>
              <p:cNvSpPr>
                <a:spLocks noRot="1" noChangeAspect="1" noMove="1" noResize="1" noEditPoints="1" noAdjustHandles="1" noChangeArrowheads="1" noChangeShapeType="1" noTextEdit="1"/>
              </p:cNvSpPr>
              <p:nvPr/>
            </p:nvSpPr>
            <p:spPr>
              <a:xfrm>
                <a:off x="714348" y="3214686"/>
                <a:ext cx="2417492" cy="1000132"/>
              </a:xfrm>
              <a:prstGeom prst="rect">
                <a:avLst/>
              </a:prstGeom>
              <a:blipFill rotWithShape="0">
                <a:blip r:embed="rId2"/>
                <a:stretch>
                  <a:fillRect/>
                </a:stretch>
              </a:blipFill>
            </p:spPr>
            <p:txBody>
              <a:bodyPr/>
              <a:lstStyle/>
              <a:p>
                <a:r>
                  <a:rPr lang="es-ES">
                    <a:noFill/>
                  </a:rPr>
                  <a:t> </a:t>
                </a:r>
              </a:p>
            </p:txBody>
          </p:sp>
        </mc:Fallback>
      </mc:AlternateContent>
      <p:sp>
        <p:nvSpPr>
          <p:cNvPr id="8" name="7 Cilindro"/>
          <p:cNvSpPr/>
          <p:nvPr/>
        </p:nvSpPr>
        <p:spPr>
          <a:xfrm>
            <a:off x="4857752" y="2000240"/>
            <a:ext cx="3330192" cy="4429156"/>
          </a:xfrm>
          <a:prstGeom prst="ca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0" name="9 Elipse"/>
          <p:cNvSpPr/>
          <p:nvPr/>
        </p:nvSpPr>
        <p:spPr>
          <a:xfrm>
            <a:off x="4857752" y="5643578"/>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1" name="10 Elipse"/>
          <p:cNvSpPr/>
          <p:nvPr/>
        </p:nvSpPr>
        <p:spPr>
          <a:xfrm>
            <a:off x="4857752" y="5572140"/>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2" name="11 Elipse"/>
          <p:cNvSpPr/>
          <p:nvPr/>
        </p:nvSpPr>
        <p:spPr>
          <a:xfrm>
            <a:off x="4857752" y="5500702"/>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3" name="12 Elipse"/>
          <p:cNvSpPr/>
          <p:nvPr/>
        </p:nvSpPr>
        <p:spPr>
          <a:xfrm>
            <a:off x="4857752" y="5429264"/>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4" name="13 Elipse"/>
          <p:cNvSpPr/>
          <p:nvPr/>
        </p:nvSpPr>
        <p:spPr>
          <a:xfrm>
            <a:off x="4857752" y="5357826"/>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5" name="14 Elipse"/>
          <p:cNvSpPr/>
          <p:nvPr/>
        </p:nvSpPr>
        <p:spPr>
          <a:xfrm>
            <a:off x="4857752" y="5286388"/>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6" name="15 Elipse"/>
          <p:cNvSpPr/>
          <p:nvPr/>
        </p:nvSpPr>
        <p:spPr>
          <a:xfrm>
            <a:off x="4857752" y="5214950"/>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7" name="16 Elipse"/>
          <p:cNvSpPr/>
          <p:nvPr/>
        </p:nvSpPr>
        <p:spPr>
          <a:xfrm>
            <a:off x="4857752" y="5143512"/>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8" name="17 Elipse"/>
          <p:cNvSpPr/>
          <p:nvPr/>
        </p:nvSpPr>
        <p:spPr>
          <a:xfrm>
            <a:off x="4857752" y="5072074"/>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9" name="18 Elipse"/>
          <p:cNvSpPr/>
          <p:nvPr/>
        </p:nvSpPr>
        <p:spPr>
          <a:xfrm>
            <a:off x="4857752" y="5000636"/>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0" name="19 Elipse"/>
          <p:cNvSpPr/>
          <p:nvPr/>
        </p:nvSpPr>
        <p:spPr>
          <a:xfrm>
            <a:off x="4857752" y="4929198"/>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1" name="20 Elipse"/>
          <p:cNvSpPr/>
          <p:nvPr/>
        </p:nvSpPr>
        <p:spPr>
          <a:xfrm>
            <a:off x="4857752" y="4857760"/>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2" name="21 Elipse"/>
          <p:cNvSpPr/>
          <p:nvPr/>
        </p:nvSpPr>
        <p:spPr>
          <a:xfrm>
            <a:off x="4857752" y="4786322"/>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3" name="22 Elipse"/>
          <p:cNvSpPr/>
          <p:nvPr/>
        </p:nvSpPr>
        <p:spPr>
          <a:xfrm>
            <a:off x="4857752" y="4714884"/>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4" name="23 Elipse"/>
          <p:cNvSpPr/>
          <p:nvPr/>
        </p:nvSpPr>
        <p:spPr>
          <a:xfrm>
            <a:off x="4857752" y="4643446"/>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5" name="24 Elipse"/>
          <p:cNvSpPr/>
          <p:nvPr/>
        </p:nvSpPr>
        <p:spPr>
          <a:xfrm>
            <a:off x="4857752" y="4572008"/>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6" name="25 Elipse"/>
          <p:cNvSpPr/>
          <p:nvPr/>
        </p:nvSpPr>
        <p:spPr>
          <a:xfrm>
            <a:off x="4857752" y="4500570"/>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7" name="26 Elipse"/>
          <p:cNvSpPr/>
          <p:nvPr/>
        </p:nvSpPr>
        <p:spPr>
          <a:xfrm>
            <a:off x="4857752" y="4429132"/>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8" name="27 Elipse"/>
          <p:cNvSpPr/>
          <p:nvPr/>
        </p:nvSpPr>
        <p:spPr>
          <a:xfrm>
            <a:off x="4857752" y="4357694"/>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9" name="28 Elipse"/>
          <p:cNvSpPr/>
          <p:nvPr/>
        </p:nvSpPr>
        <p:spPr>
          <a:xfrm>
            <a:off x="4857752" y="4286256"/>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0" name="29 Elipse"/>
          <p:cNvSpPr/>
          <p:nvPr/>
        </p:nvSpPr>
        <p:spPr>
          <a:xfrm>
            <a:off x="4857752" y="4214818"/>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1" name="30 Elipse"/>
          <p:cNvSpPr/>
          <p:nvPr/>
        </p:nvSpPr>
        <p:spPr>
          <a:xfrm>
            <a:off x="4857752" y="4143380"/>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2" name="31 Elipse"/>
          <p:cNvSpPr/>
          <p:nvPr/>
        </p:nvSpPr>
        <p:spPr>
          <a:xfrm>
            <a:off x="4857752" y="4071942"/>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3" name="32 Elipse"/>
          <p:cNvSpPr/>
          <p:nvPr/>
        </p:nvSpPr>
        <p:spPr>
          <a:xfrm>
            <a:off x="4857752" y="4000504"/>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4" name="33 Elipse"/>
          <p:cNvSpPr/>
          <p:nvPr/>
        </p:nvSpPr>
        <p:spPr>
          <a:xfrm>
            <a:off x="4857752" y="3929066"/>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5" name="34 Elipse"/>
          <p:cNvSpPr/>
          <p:nvPr/>
        </p:nvSpPr>
        <p:spPr>
          <a:xfrm>
            <a:off x="4857752" y="3857628"/>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6" name="35 Elipse"/>
          <p:cNvSpPr/>
          <p:nvPr/>
        </p:nvSpPr>
        <p:spPr>
          <a:xfrm>
            <a:off x="4857752" y="3786190"/>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7" name="36 Elipse"/>
          <p:cNvSpPr/>
          <p:nvPr/>
        </p:nvSpPr>
        <p:spPr>
          <a:xfrm>
            <a:off x="4857752" y="3714752"/>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8" name="37 Elipse"/>
          <p:cNvSpPr/>
          <p:nvPr/>
        </p:nvSpPr>
        <p:spPr>
          <a:xfrm>
            <a:off x="4857752" y="3643314"/>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9" name="38 Elipse"/>
          <p:cNvSpPr/>
          <p:nvPr/>
        </p:nvSpPr>
        <p:spPr>
          <a:xfrm>
            <a:off x="4857752" y="3571876"/>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0" name="39 Elipse"/>
          <p:cNvSpPr/>
          <p:nvPr/>
        </p:nvSpPr>
        <p:spPr>
          <a:xfrm>
            <a:off x="4857752" y="3500438"/>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1" name="40 Elipse"/>
          <p:cNvSpPr/>
          <p:nvPr/>
        </p:nvSpPr>
        <p:spPr>
          <a:xfrm>
            <a:off x="4857752" y="3429000"/>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2" name="41 Elipse"/>
          <p:cNvSpPr/>
          <p:nvPr/>
        </p:nvSpPr>
        <p:spPr>
          <a:xfrm>
            <a:off x="4857752" y="3357562"/>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3" name="42 Elipse"/>
          <p:cNvSpPr/>
          <p:nvPr/>
        </p:nvSpPr>
        <p:spPr>
          <a:xfrm>
            <a:off x="4857752" y="3286124"/>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4" name="43 Elipse"/>
          <p:cNvSpPr/>
          <p:nvPr/>
        </p:nvSpPr>
        <p:spPr>
          <a:xfrm>
            <a:off x="4857752" y="3214686"/>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5" name="44 Elipse"/>
          <p:cNvSpPr/>
          <p:nvPr/>
        </p:nvSpPr>
        <p:spPr>
          <a:xfrm>
            <a:off x="4857752" y="3143248"/>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6" name="45 Elipse"/>
          <p:cNvSpPr/>
          <p:nvPr/>
        </p:nvSpPr>
        <p:spPr>
          <a:xfrm>
            <a:off x="4857752" y="3071810"/>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7" name="46 Elipse"/>
          <p:cNvSpPr/>
          <p:nvPr/>
        </p:nvSpPr>
        <p:spPr>
          <a:xfrm>
            <a:off x="4857752" y="3000372"/>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8" name="47 Elipse"/>
          <p:cNvSpPr/>
          <p:nvPr/>
        </p:nvSpPr>
        <p:spPr>
          <a:xfrm>
            <a:off x="4857752" y="2928934"/>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9" name="48 Elipse"/>
          <p:cNvSpPr/>
          <p:nvPr/>
        </p:nvSpPr>
        <p:spPr>
          <a:xfrm>
            <a:off x="4857752" y="2857496"/>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50" name="49 Elipse"/>
          <p:cNvSpPr/>
          <p:nvPr/>
        </p:nvSpPr>
        <p:spPr>
          <a:xfrm>
            <a:off x="4857752" y="2786058"/>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51" name="50 Elipse"/>
          <p:cNvSpPr/>
          <p:nvPr/>
        </p:nvSpPr>
        <p:spPr>
          <a:xfrm>
            <a:off x="4857752" y="2714620"/>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52" name="51 Elipse"/>
          <p:cNvSpPr/>
          <p:nvPr/>
        </p:nvSpPr>
        <p:spPr>
          <a:xfrm>
            <a:off x="4857752" y="2643182"/>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53" name="52 Elipse"/>
          <p:cNvSpPr/>
          <p:nvPr/>
        </p:nvSpPr>
        <p:spPr>
          <a:xfrm>
            <a:off x="4857752" y="2571744"/>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54" name="53 Elipse"/>
          <p:cNvSpPr/>
          <p:nvPr/>
        </p:nvSpPr>
        <p:spPr>
          <a:xfrm>
            <a:off x="4857752" y="2500306"/>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55" name="54 Elipse"/>
          <p:cNvSpPr/>
          <p:nvPr/>
        </p:nvSpPr>
        <p:spPr>
          <a:xfrm>
            <a:off x="4857752" y="2428868"/>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56" name="55 Elipse"/>
          <p:cNvSpPr/>
          <p:nvPr/>
        </p:nvSpPr>
        <p:spPr>
          <a:xfrm>
            <a:off x="4857752" y="2357430"/>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57" name="56 Elipse"/>
          <p:cNvSpPr/>
          <p:nvPr/>
        </p:nvSpPr>
        <p:spPr>
          <a:xfrm>
            <a:off x="4857752" y="2285992"/>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58" name="57 Elipse"/>
          <p:cNvSpPr/>
          <p:nvPr/>
        </p:nvSpPr>
        <p:spPr>
          <a:xfrm>
            <a:off x="4857752" y="2214554"/>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59" name="58 Elipse"/>
          <p:cNvSpPr/>
          <p:nvPr/>
        </p:nvSpPr>
        <p:spPr>
          <a:xfrm>
            <a:off x="4857752" y="2143116"/>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60" name="59 Elipse"/>
          <p:cNvSpPr/>
          <p:nvPr/>
        </p:nvSpPr>
        <p:spPr>
          <a:xfrm>
            <a:off x="4857752" y="2071678"/>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61" name="60 Elipse"/>
          <p:cNvSpPr/>
          <p:nvPr/>
        </p:nvSpPr>
        <p:spPr>
          <a:xfrm>
            <a:off x="4857752" y="2000240"/>
            <a:ext cx="328614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cxnSp>
        <p:nvCxnSpPr>
          <p:cNvPr id="63" name="62 Conector recto de flecha"/>
          <p:cNvCxnSpPr/>
          <p:nvPr/>
        </p:nvCxnSpPr>
        <p:spPr>
          <a:xfrm rot="5400000">
            <a:off x="2714612" y="4214818"/>
            <a:ext cx="3714776" cy="1588"/>
          </a:xfrm>
          <a:prstGeom prst="straightConnector1">
            <a:avLst/>
          </a:prstGeom>
          <a:ln w="381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63 CuadroTexto"/>
              <p:cNvSpPr txBox="1"/>
              <p:nvPr/>
            </p:nvSpPr>
            <p:spPr>
              <a:xfrm>
                <a:off x="4076142" y="3929066"/>
                <a:ext cx="464230" cy="4770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2500" i="1" dirty="0" smtClean="0">
                          <a:latin typeface="Cambria Math" panose="02040503050406030204" pitchFamily="18" charset="0"/>
                        </a:rPr>
                        <m:t>h</m:t>
                      </m:r>
                    </m:oMath>
                  </m:oMathPara>
                </a14:m>
                <a:endParaRPr lang="es-ES" sz="2500" dirty="0"/>
              </a:p>
            </p:txBody>
          </p:sp>
        </mc:Choice>
        <mc:Fallback xmlns="">
          <p:sp>
            <p:nvSpPr>
              <p:cNvPr id="64" name="63 CuadroTexto"/>
              <p:cNvSpPr txBox="1">
                <a:spLocks noRot="1" noChangeAspect="1" noMove="1" noResize="1" noEditPoints="1" noAdjustHandles="1" noChangeArrowheads="1" noChangeShapeType="1" noTextEdit="1"/>
              </p:cNvSpPr>
              <p:nvPr/>
            </p:nvSpPr>
            <p:spPr>
              <a:xfrm>
                <a:off x="4076142" y="3929066"/>
                <a:ext cx="464230" cy="477054"/>
              </a:xfrm>
              <a:prstGeom prst="rect">
                <a:avLst/>
              </a:prstGeom>
              <a:blipFill rotWithShape="0">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5" name="64 Rectángulo"/>
              <p:cNvSpPr/>
              <p:nvPr/>
            </p:nvSpPr>
            <p:spPr>
              <a:xfrm>
                <a:off x="714348" y="4929198"/>
                <a:ext cx="2143140" cy="10001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sz="2500" b="0" i="1" dirty="0" smtClean="0">
                          <a:solidFill>
                            <a:schemeClr val="tx1"/>
                          </a:solidFill>
                          <a:latin typeface="Cambria Math" panose="02040503050406030204" pitchFamily="18" charset="0"/>
                        </a:rPr>
                        <m:t>𝑉</m:t>
                      </m:r>
                      <m:r>
                        <a:rPr lang="es-ES" sz="2500" b="0" i="1" dirty="0" smtClean="0">
                          <a:solidFill>
                            <a:schemeClr val="tx1"/>
                          </a:solidFill>
                          <a:latin typeface="Cambria Math" panose="02040503050406030204" pitchFamily="18" charset="0"/>
                        </a:rPr>
                        <m:t>=</m:t>
                      </m:r>
                      <m:r>
                        <a:rPr lang="es-ES" sz="2500" b="0" i="1" dirty="0" smtClean="0">
                          <a:solidFill>
                            <a:schemeClr val="tx1"/>
                          </a:solidFill>
                          <a:latin typeface="Cambria Math" panose="02040503050406030204" pitchFamily="18" charset="0"/>
                        </a:rPr>
                        <m:t>𝜋</m:t>
                      </m:r>
                      <m:sSup>
                        <m:sSupPr>
                          <m:ctrlPr>
                            <a:rPr lang="es-ES" sz="2500" b="0" i="1" dirty="0" smtClean="0">
                              <a:solidFill>
                                <a:schemeClr val="tx1"/>
                              </a:solidFill>
                              <a:latin typeface="Cambria Math" panose="02040503050406030204" pitchFamily="18" charset="0"/>
                            </a:rPr>
                          </m:ctrlPr>
                        </m:sSupPr>
                        <m:e>
                          <m:r>
                            <a:rPr lang="es-ES" sz="2500" b="0" i="1" dirty="0" smtClean="0">
                              <a:solidFill>
                                <a:schemeClr val="tx1"/>
                              </a:solidFill>
                              <a:latin typeface="Cambria Math" panose="02040503050406030204" pitchFamily="18" charset="0"/>
                            </a:rPr>
                            <m:t>𝑟</m:t>
                          </m:r>
                        </m:e>
                        <m:sup>
                          <m:r>
                            <a:rPr lang="es-ES" sz="2500" b="0" i="1" dirty="0" smtClean="0">
                              <a:solidFill>
                                <a:schemeClr val="tx1"/>
                              </a:solidFill>
                              <a:latin typeface="Cambria Math" panose="02040503050406030204" pitchFamily="18" charset="0"/>
                            </a:rPr>
                            <m:t>2</m:t>
                          </m:r>
                        </m:sup>
                      </m:sSup>
                      <m:r>
                        <a:rPr lang="es-ES" sz="2500" b="0" i="1" dirty="0" smtClean="0">
                          <a:solidFill>
                            <a:schemeClr val="tx1"/>
                          </a:solidFill>
                          <a:latin typeface="Cambria Math" panose="02040503050406030204" pitchFamily="18" charset="0"/>
                        </a:rPr>
                        <m:t>h</m:t>
                      </m:r>
                    </m:oMath>
                  </m:oMathPara>
                </a14:m>
                <a:endParaRPr lang="es-ES" sz="2500" dirty="0">
                  <a:solidFill>
                    <a:schemeClr val="tx1"/>
                  </a:solidFill>
                </a:endParaRPr>
              </a:p>
            </p:txBody>
          </p:sp>
        </mc:Choice>
        <mc:Fallback xmlns="">
          <p:sp>
            <p:nvSpPr>
              <p:cNvPr id="65" name="64 Rectángulo"/>
              <p:cNvSpPr>
                <a:spLocks noRot="1" noChangeAspect="1" noMove="1" noResize="1" noEditPoints="1" noAdjustHandles="1" noChangeArrowheads="1" noChangeShapeType="1" noTextEdit="1"/>
              </p:cNvSpPr>
              <p:nvPr/>
            </p:nvSpPr>
            <p:spPr>
              <a:xfrm>
                <a:off x="714348" y="4929198"/>
                <a:ext cx="2143140" cy="1000132"/>
              </a:xfrm>
              <a:prstGeom prst="rect">
                <a:avLst/>
              </a:prstGeom>
              <a:blipFill rotWithShape="0">
                <a:blip r:embed="rId4"/>
                <a:stretch>
                  <a:fillRect/>
                </a:stretch>
              </a:blipFill>
            </p:spPr>
            <p:txBody>
              <a:bodyPr/>
              <a:lstStyle/>
              <a:p>
                <a:r>
                  <a:rPr lang="es-ES">
                    <a:noFill/>
                  </a:rPr>
                  <a:t> </a:t>
                </a:r>
              </a:p>
            </p:txBody>
          </p:sp>
        </mc:Fallback>
      </mc:AlternateContent>
      <p:pic>
        <p:nvPicPr>
          <p:cNvPr id="67" name="Picture 8" descr="G:\Mirabal 1213\_ 3ºEV\2ºESO\Gif\hipn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
        <p:nvSpPr>
          <p:cNvPr id="68" name="67 Rectángulo"/>
          <p:cNvSpPr/>
          <p:nvPr/>
        </p:nvSpPr>
        <p:spPr>
          <a:xfrm>
            <a:off x="357158" y="142852"/>
            <a:ext cx="7200000" cy="360000"/>
          </a:xfrm>
          <a:prstGeom prst="rect">
            <a:avLst/>
          </a:prstGeom>
          <a:solidFill>
            <a:srgbClr val="85A7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 name="68 Rectángulo"/>
          <p:cNvSpPr/>
          <p:nvPr/>
        </p:nvSpPr>
        <p:spPr>
          <a:xfrm>
            <a:off x="357158" y="142852"/>
            <a:ext cx="3600000" cy="360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200" fill="hold"/>
                                        <p:tgtEl>
                                          <p:spTgt spid="11"/>
                                        </p:tgtEl>
                                        <p:attrNameLst>
                                          <p:attrName>ppt_x</p:attrName>
                                        </p:attrNameLst>
                                      </p:cBhvr>
                                      <p:tavLst>
                                        <p:tav tm="0">
                                          <p:val>
                                            <p:strVal val="#ppt_x"/>
                                          </p:val>
                                        </p:tav>
                                        <p:tav tm="100000">
                                          <p:val>
                                            <p:strVal val="#ppt_x"/>
                                          </p:val>
                                        </p:tav>
                                      </p:tavLst>
                                    </p:anim>
                                    <p:anim calcmode="lin" valueType="num">
                                      <p:cBhvr additive="base">
                                        <p:cTn id="13" dur="2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7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200" fill="hold"/>
                                        <p:tgtEl>
                                          <p:spTgt spid="12"/>
                                        </p:tgtEl>
                                        <p:attrNameLst>
                                          <p:attrName>ppt_x</p:attrName>
                                        </p:attrNameLst>
                                      </p:cBhvr>
                                      <p:tavLst>
                                        <p:tav tm="0">
                                          <p:val>
                                            <p:strVal val="#ppt_x"/>
                                          </p:val>
                                        </p:tav>
                                        <p:tav tm="100000">
                                          <p:val>
                                            <p:strVal val="#ppt_x"/>
                                          </p:val>
                                        </p:tav>
                                      </p:tavLst>
                                    </p:anim>
                                    <p:anim calcmode="lin" valueType="num">
                                      <p:cBhvr additive="base">
                                        <p:cTn id="18" dur="2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900"/>
                            </p:stCondLst>
                            <p:childTnLst>
                              <p:par>
                                <p:cTn id="20" presetID="2" presetClass="entr" presetSubtype="4"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200" fill="hold"/>
                                        <p:tgtEl>
                                          <p:spTgt spid="13"/>
                                        </p:tgtEl>
                                        <p:attrNameLst>
                                          <p:attrName>ppt_x</p:attrName>
                                        </p:attrNameLst>
                                      </p:cBhvr>
                                      <p:tavLst>
                                        <p:tav tm="0">
                                          <p:val>
                                            <p:strVal val="#ppt_x"/>
                                          </p:val>
                                        </p:tav>
                                        <p:tav tm="100000">
                                          <p:val>
                                            <p:strVal val="#ppt_x"/>
                                          </p:val>
                                        </p:tav>
                                      </p:tavLst>
                                    </p:anim>
                                    <p:anim calcmode="lin" valueType="num">
                                      <p:cBhvr additive="base">
                                        <p:cTn id="23" dur="200" fill="hold"/>
                                        <p:tgtEl>
                                          <p:spTgt spid="13"/>
                                        </p:tgtEl>
                                        <p:attrNameLst>
                                          <p:attrName>ppt_y</p:attrName>
                                        </p:attrNameLst>
                                      </p:cBhvr>
                                      <p:tavLst>
                                        <p:tav tm="0">
                                          <p:val>
                                            <p:strVal val="1+#ppt_h/2"/>
                                          </p:val>
                                        </p:tav>
                                        <p:tav tm="100000">
                                          <p:val>
                                            <p:strVal val="#ppt_y"/>
                                          </p:val>
                                        </p:tav>
                                      </p:tavLst>
                                    </p:anim>
                                  </p:childTnLst>
                                </p:cTn>
                              </p:par>
                            </p:childTnLst>
                          </p:cTn>
                        </p:par>
                        <p:par>
                          <p:cTn id="24" fill="hold">
                            <p:stCondLst>
                              <p:cond delay="1100"/>
                            </p:stCondLst>
                            <p:childTnLst>
                              <p:par>
                                <p:cTn id="25" presetID="2" presetClass="entr" presetSubtype="4"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200" fill="hold"/>
                                        <p:tgtEl>
                                          <p:spTgt spid="14"/>
                                        </p:tgtEl>
                                        <p:attrNameLst>
                                          <p:attrName>ppt_x</p:attrName>
                                        </p:attrNameLst>
                                      </p:cBhvr>
                                      <p:tavLst>
                                        <p:tav tm="0">
                                          <p:val>
                                            <p:strVal val="#ppt_x"/>
                                          </p:val>
                                        </p:tav>
                                        <p:tav tm="100000">
                                          <p:val>
                                            <p:strVal val="#ppt_x"/>
                                          </p:val>
                                        </p:tav>
                                      </p:tavLst>
                                    </p:anim>
                                    <p:anim calcmode="lin" valueType="num">
                                      <p:cBhvr additive="base">
                                        <p:cTn id="28" dur="2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1300"/>
                            </p:stCondLst>
                            <p:childTnLst>
                              <p:par>
                                <p:cTn id="30" presetID="2" presetClass="entr" presetSubtype="4"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200" fill="hold"/>
                                        <p:tgtEl>
                                          <p:spTgt spid="15"/>
                                        </p:tgtEl>
                                        <p:attrNameLst>
                                          <p:attrName>ppt_x</p:attrName>
                                        </p:attrNameLst>
                                      </p:cBhvr>
                                      <p:tavLst>
                                        <p:tav tm="0">
                                          <p:val>
                                            <p:strVal val="#ppt_x"/>
                                          </p:val>
                                        </p:tav>
                                        <p:tav tm="100000">
                                          <p:val>
                                            <p:strVal val="#ppt_x"/>
                                          </p:val>
                                        </p:tav>
                                      </p:tavLst>
                                    </p:anim>
                                    <p:anim calcmode="lin" valueType="num">
                                      <p:cBhvr additive="base">
                                        <p:cTn id="33" dur="200" fill="hold"/>
                                        <p:tgtEl>
                                          <p:spTgt spid="15"/>
                                        </p:tgtEl>
                                        <p:attrNameLst>
                                          <p:attrName>ppt_y</p:attrName>
                                        </p:attrNameLst>
                                      </p:cBhvr>
                                      <p:tavLst>
                                        <p:tav tm="0">
                                          <p:val>
                                            <p:strVal val="1+#ppt_h/2"/>
                                          </p:val>
                                        </p:tav>
                                        <p:tav tm="100000">
                                          <p:val>
                                            <p:strVal val="#ppt_y"/>
                                          </p:val>
                                        </p:tav>
                                      </p:tavLst>
                                    </p:anim>
                                  </p:childTnLst>
                                </p:cTn>
                              </p:par>
                            </p:childTnLst>
                          </p:cTn>
                        </p:par>
                        <p:par>
                          <p:cTn id="34" fill="hold">
                            <p:stCondLst>
                              <p:cond delay="1500"/>
                            </p:stCondLst>
                            <p:childTnLst>
                              <p:par>
                                <p:cTn id="35" presetID="2" presetClass="entr" presetSubtype="4"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200" fill="hold"/>
                                        <p:tgtEl>
                                          <p:spTgt spid="16"/>
                                        </p:tgtEl>
                                        <p:attrNameLst>
                                          <p:attrName>ppt_x</p:attrName>
                                        </p:attrNameLst>
                                      </p:cBhvr>
                                      <p:tavLst>
                                        <p:tav tm="0">
                                          <p:val>
                                            <p:strVal val="#ppt_x"/>
                                          </p:val>
                                        </p:tav>
                                        <p:tav tm="100000">
                                          <p:val>
                                            <p:strVal val="#ppt_x"/>
                                          </p:val>
                                        </p:tav>
                                      </p:tavLst>
                                    </p:anim>
                                    <p:anim calcmode="lin" valueType="num">
                                      <p:cBhvr additive="base">
                                        <p:cTn id="38" dur="200" fill="hold"/>
                                        <p:tgtEl>
                                          <p:spTgt spid="16"/>
                                        </p:tgtEl>
                                        <p:attrNameLst>
                                          <p:attrName>ppt_y</p:attrName>
                                        </p:attrNameLst>
                                      </p:cBhvr>
                                      <p:tavLst>
                                        <p:tav tm="0">
                                          <p:val>
                                            <p:strVal val="1+#ppt_h/2"/>
                                          </p:val>
                                        </p:tav>
                                        <p:tav tm="100000">
                                          <p:val>
                                            <p:strVal val="#ppt_y"/>
                                          </p:val>
                                        </p:tav>
                                      </p:tavLst>
                                    </p:anim>
                                  </p:childTnLst>
                                </p:cTn>
                              </p:par>
                            </p:childTnLst>
                          </p:cTn>
                        </p:par>
                        <p:par>
                          <p:cTn id="39" fill="hold">
                            <p:stCondLst>
                              <p:cond delay="1700"/>
                            </p:stCondLst>
                            <p:childTnLst>
                              <p:par>
                                <p:cTn id="40" presetID="2" presetClass="entr" presetSubtype="4"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200" fill="hold"/>
                                        <p:tgtEl>
                                          <p:spTgt spid="17"/>
                                        </p:tgtEl>
                                        <p:attrNameLst>
                                          <p:attrName>ppt_x</p:attrName>
                                        </p:attrNameLst>
                                      </p:cBhvr>
                                      <p:tavLst>
                                        <p:tav tm="0">
                                          <p:val>
                                            <p:strVal val="#ppt_x"/>
                                          </p:val>
                                        </p:tav>
                                        <p:tav tm="100000">
                                          <p:val>
                                            <p:strVal val="#ppt_x"/>
                                          </p:val>
                                        </p:tav>
                                      </p:tavLst>
                                    </p:anim>
                                    <p:anim calcmode="lin" valueType="num">
                                      <p:cBhvr additive="base">
                                        <p:cTn id="43" dur="200" fill="hold"/>
                                        <p:tgtEl>
                                          <p:spTgt spid="17"/>
                                        </p:tgtEl>
                                        <p:attrNameLst>
                                          <p:attrName>ppt_y</p:attrName>
                                        </p:attrNameLst>
                                      </p:cBhvr>
                                      <p:tavLst>
                                        <p:tav tm="0">
                                          <p:val>
                                            <p:strVal val="1+#ppt_h/2"/>
                                          </p:val>
                                        </p:tav>
                                        <p:tav tm="100000">
                                          <p:val>
                                            <p:strVal val="#ppt_y"/>
                                          </p:val>
                                        </p:tav>
                                      </p:tavLst>
                                    </p:anim>
                                  </p:childTnLst>
                                </p:cTn>
                              </p:par>
                            </p:childTnLst>
                          </p:cTn>
                        </p:par>
                        <p:par>
                          <p:cTn id="44" fill="hold">
                            <p:stCondLst>
                              <p:cond delay="1900"/>
                            </p:stCondLst>
                            <p:childTnLst>
                              <p:par>
                                <p:cTn id="45" presetID="2" presetClass="entr" presetSubtype="4"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200" fill="hold"/>
                                        <p:tgtEl>
                                          <p:spTgt spid="18"/>
                                        </p:tgtEl>
                                        <p:attrNameLst>
                                          <p:attrName>ppt_x</p:attrName>
                                        </p:attrNameLst>
                                      </p:cBhvr>
                                      <p:tavLst>
                                        <p:tav tm="0">
                                          <p:val>
                                            <p:strVal val="#ppt_x"/>
                                          </p:val>
                                        </p:tav>
                                        <p:tav tm="100000">
                                          <p:val>
                                            <p:strVal val="#ppt_x"/>
                                          </p:val>
                                        </p:tav>
                                      </p:tavLst>
                                    </p:anim>
                                    <p:anim calcmode="lin" valueType="num">
                                      <p:cBhvr additive="base">
                                        <p:cTn id="48" dur="200" fill="hold"/>
                                        <p:tgtEl>
                                          <p:spTgt spid="18"/>
                                        </p:tgtEl>
                                        <p:attrNameLst>
                                          <p:attrName>ppt_y</p:attrName>
                                        </p:attrNameLst>
                                      </p:cBhvr>
                                      <p:tavLst>
                                        <p:tav tm="0">
                                          <p:val>
                                            <p:strVal val="1+#ppt_h/2"/>
                                          </p:val>
                                        </p:tav>
                                        <p:tav tm="100000">
                                          <p:val>
                                            <p:strVal val="#ppt_y"/>
                                          </p:val>
                                        </p:tav>
                                      </p:tavLst>
                                    </p:anim>
                                  </p:childTnLst>
                                </p:cTn>
                              </p:par>
                            </p:childTnLst>
                          </p:cTn>
                        </p:par>
                        <p:par>
                          <p:cTn id="49" fill="hold">
                            <p:stCondLst>
                              <p:cond delay="2100"/>
                            </p:stCondLst>
                            <p:childTnLst>
                              <p:par>
                                <p:cTn id="50" presetID="2" presetClass="entr" presetSubtype="4"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200" fill="hold"/>
                                        <p:tgtEl>
                                          <p:spTgt spid="19"/>
                                        </p:tgtEl>
                                        <p:attrNameLst>
                                          <p:attrName>ppt_x</p:attrName>
                                        </p:attrNameLst>
                                      </p:cBhvr>
                                      <p:tavLst>
                                        <p:tav tm="0">
                                          <p:val>
                                            <p:strVal val="#ppt_x"/>
                                          </p:val>
                                        </p:tav>
                                        <p:tav tm="100000">
                                          <p:val>
                                            <p:strVal val="#ppt_x"/>
                                          </p:val>
                                        </p:tav>
                                      </p:tavLst>
                                    </p:anim>
                                    <p:anim calcmode="lin" valueType="num">
                                      <p:cBhvr additive="base">
                                        <p:cTn id="53" dur="200" fill="hold"/>
                                        <p:tgtEl>
                                          <p:spTgt spid="19"/>
                                        </p:tgtEl>
                                        <p:attrNameLst>
                                          <p:attrName>ppt_y</p:attrName>
                                        </p:attrNameLst>
                                      </p:cBhvr>
                                      <p:tavLst>
                                        <p:tav tm="0">
                                          <p:val>
                                            <p:strVal val="1+#ppt_h/2"/>
                                          </p:val>
                                        </p:tav>
                                        <p:tav tm="100000">
                                          <p:val>
                                            <p:strVal val="#ppt_y"/>
                                          </p:val>
                                        </p:tav>
                                      </p:tavLst>
                                    </p:anim>
                                  </p:childTnLst>
                                </p:cTn>
                              </p:par>
                            </p:childTnLst>
                          </p:cTn>
                        </p:par>
                        <p:par>
                          <p:cTn id="54" fill="hold">
                            <p:stCondLst>
                              <p:cond delay="2300"/>
                            </p:stCondLst>
                            <p:childTnLst>
                              <p:par>
                                <p:cTn id="55" presetID="2" presetClass="entr" presetSubtype="4" fill="hold" grpId="0" nodeType="after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200" fill="hold"/>
                                        <p:tgtEl>
                                          <p:spTgt spid="20"/>
                                        </p:tgtEl>
                                        <p:attrNameLst>
                                          <p:attrName>ppt_x</p:attrName>
                                        </p:attrNameLst>
                                      </p:cBhvr>
                                      <p:tavLst>
                                        <p:tav tm="0">
                                          <p:val>
                                            <p:strVal val="#ppt_x"/>
                                          </p:val>
                                        </p:tav>
                                        <p:tav tm="100000">
                                          <p:val>
                                            <p:strVal val="#ppt_x"/>
                                          </p:val>
                                        </p:tav>
                                      </p:tavLst>
                                    </p:anim>
                                    <p:anim calcmode="lin" valueType="num">
                                      <p:cBhvr additive="base">
                                        <p:cTn id="58" dur="200" fill="hold"/>
                                        <p:tgtEl>
                                          <p:spTgt spid="20"/>
                                        </p:tgtEl>
                                        <p:attrNameLst>
                                          <p:attrName>ppt_y</p:attrName>
                                        </p:attrNameLst>
                                      </p:cBhvr>
                                      <p:tavLst>
                                        <p:tav tm="0">
                                          <p:val>
                                            <p:strVal val="1+#ppt_h/2"/>
                                          </p:val>
                                        </p:tav>
                                        <p:tav tm="100000">
                                          <p:val>
                                            <p:strVal val="#ppt_y"/>
                                          </p:val>
                                        </p:tav>
                                      </p:tavLst>
                                    </p:anim>
                                  </p:childTnLst>
                                </p:cTn>
                              </p:par>
                            </p:childTnLst>
                          </p:cTn>
                        </p:par>
                        <p:par>
                          <p:cTn id="59" fill="hold">
                            <p:stCondLst>
                              <p:cond delay="2500"/>
                            </p:stCondLst>
                            <p:childTnLst>
                              <p:par>
                                <p:cTn id="60" presetID="2" presetClass="entr" presetSubtype="4"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additive="base">
                                        <p:cTn id="62" dur="200" fill="hold"/>
                                        <p:tgtEl>
                                          <p:spTgt spid="21"/>
                                        </p:tgtEl>
                                        <p:attrNameLst>
                                          <p:attrName>ppt_x</p:attrName>
                                        </p:attrNameLst>
                                      </p:cBhvr>
                                      <p:tavLst>
                                        <p:tav tm="0">
                                          <p:val>
                                            <p:strVal val="#ppt_x"/>
                                          </p:val>
                                        </p:tav>
                                        <p:tav tm="100000">
                                          <p:val>
                                            <p:strVal val="#ppt_x"/>
                                          </p:val>
                                        </p:tav>
                                      </p:tavLst>
                                    </p:anim>
                                    <p:anim calcmode="lin" valueType="num">
                                      <p:cBhvr additive="base">
                                        <p:cTn id="63" dur="200" fill="hold"/>
                                        <p:tgtEl>
                                          <p:spTgt spid="21"/>
                                        </p:tgtEl>
                                        <p:attrNameLst>
                                          <p:attrName>ppt_y</p:attrName>
                                        </p:attrNameLst>
                                      </p:cBhvr>
                                      <p:tavLst>
                                        <p:tav tm="0">
                                          <p:val>
                                            <p:strVal val="1+#ppt_h/2"/>
                                          </p:val>
                                        </p:tav>
                                        <p:tav tm="100000">
                                          <p:val>
                                            <p:strVal val="#ppt_y"/>
                                          </p:val>
                                        </p:tav>
                                      </p:tavLst>
                                    </p:anim>
                                  </p:childTnLst>
                                </p:cTn>
                              </p:par>
                            </p:childTnLst>
                          </p:cTn>
                        </p:par>
                        <p:par>
                          <p:cTn id="64" fill="hold">
                            <p:stCondLst>
                              <p:cond delay="2700"/>
                            </p:stCondLst>
                            <p:childTnLst>
                              <p:par>
                                <p:cTn id="65" presetID="2" presetClass="entr" presetSubtype="4"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200" fill="hold"/>
                                        <p:tgtEl>
                                          <p:spTgt spid="22"/>
                                        </p:tgtEl>
                                        <p:attrNameLst>
                                          <p:attrName>ppt_x</p:attrName>
                                        </p:attrNameLst>
                                      </p:cBhvr>
                                      <p:tavLst>
                                        <p:tav tm="0">
                                          <p:val>
                                            <p:strVal val="#ppt_x"/>
                                          </p:val>
                                        </p:tav>
                                        <p:tav tm="100000">
                                          <p:val>
                                            <p:strVal val="#ppt_x"/>
                                          </p:val>
                                        </p:tav>
                                      </p:tavLst>
                                    </p:anim>
                                    <p:anim calcmode="lin" valueType="num">
                                      <p:cBhvr additive="base">
                                        <p:cTn id="68" dur="200" fill="hold"/>
                                        <p:tgtEl>
                                          <p:spTgt spid="22"/>
                                        </p:tgtEl>
                                        <p:attrNameLst>
                                          <p:attrName>ppt_y</p:attrName>
                                        </p:attrNameLst>
                                      </p:cBhvr>
                                      <p:tavLst>
                                        <p:tav tm="0">
                                          <p:val>
                                            <p:strVal val="1+#ppt_h/2"/>
                                          </p:val>
                                        </p:tav>
                                        <p:tav tm="100000">
                                          <p:val>
                                            <p:strVal val="#ppt_y"/>
                                          </p:val>
                                        </p:tav>
                                      </p:tavLst>
                                    </p:anim>
                                  </p:childTnLst>
                                </p:cTn>
                              </p:par>
                            </p:childTnLst>
                          </p:cTn>
                        </p:par>
                        <p:par>
                          <p:cTn id="69" fill="hold">
                            <p:stCondLst>
                              <p:cond delay="2900"/>
                            </p:stCondLst>
                            <p:childTnLst>
                              <p:par>
                                <p:cTn id="70" presetID="2" presetClass="entr" presetSubtype="4" fill="hold" grpId="0" nodeType="after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additive="base">
                                        <p:cTn id="72" dur="200" fill="hold"/>
                                        <p:tgtEl>
                                          <p:spTgt spid="23"/>
                                        </p:tgtEl>
                                        <p:attrNameLst>
                                          <p:attrName>ppt_x</p:attrName>
                                        </p:attrNameLst>
                                      </p:cBhvr>
                                      <p:tavLst>
                                        <p:tav tm="0">
                                          <p:val>
                                            <p:strVal val="#ppt_x"/>
                                          </p:val>
                                        </p:tav>
                                        <p:tav tm="100000">
                                          <p:val>
                                            <p:strVal val="#ppt_x"/>
                                          </p:val>
                                        </p:tav>
                                      </p:tavLst>
                                    </p:anim>
                                    <p:anim calcmode="lin" valueType="num">
                                      <p:cBhvr additive="base">
                                        <p:cTn id="73" dur="200" fill="hold"/>
                                        <p:tgtEl>
                                          <p:spTgt spid="23"/>
                                        </p:tgtEl>
                                        <p:attrNameLst>
                                          <p:attrName>ppt_y</p:attrName>
                                        </p:attrNameLst>
                                      </p:cBhvr>
                                      <p:tavLst>
                                        <p:tav tm="0">
                                          <p:val>
                                            <p:strVal val="1+#ppt_h/2"/>
                                          </p:val>
                                        </p:tav>
                                        <p:tav tm="100000">
                                          <p:val>
                                            <p:strVal val="#ppt_y"/>
                                          </p:val>
                                        </p:tav>
                                      </p:tavLst>
                                    </p:anim>
                                  </p:childTnLst>
                                </p:cTn>
                              </p:par>
                            </p:childTnLst>
                          </p:cTn>
                        </p:par>
                        <p:par>
                          <p:cTn id="74" fill="hold">
                            <p:stCondLst>
                              <p:cond delay="3100"/>
                            </p:stCondLst>
                            <p:childTnLst>
                              <p:par>
                                <p:cTn id="75" presetID="2" presetClass="entr" presetSubtype="4" fill="hold" grpId="0" nodeType="after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additive="base">
                                        <p:cTn id="77" dur="200" fill="hold"/>
                                        <p:tgtEl>
                                          <p:spTgt spid="24"/>
                                        </p:tgtEl>
                                        <p:attrNameLst>
                                          <p:attrName>ppt_x</p:attrName>
                                        </p:attrNameLst>
                                      </p:cBhvr>
                                      <p:tavLst>
                                        <p:tav tm="0">
                                          <p:val>
                                            <p:strVal val="#ppt_x"/>
                                          </p:val>
                                        </p:tav>
                                        <p:tav tm="100000">
                                          <p:val>
                                            <p:strVal val="#ppt_x"/>
                                          </p:val>
                                        </p:tav>
                                      </p:tavLst>
                                    </p:anim>
                                    <p:anim calcmode="lin" valueType="num">
                                      <p:cBhvr additive="base">
                                        <p:cTn id="78" dur="200" fill="hold"/>
                                        <p:tgtEl>
                                          <p:spTgt spid="24"/>
                                        </p:tgtEl>
                                        <p:attrNameLst>
                                          <p:attrName>ppt_y</p:attrName>
                                        </p:attrNameLst>
                                      </p:cBhvr>
                                      <p:tavLst>
                                        <p:tav tm="0">
                                          <p:val>
                                            <p:strVal val="1+#ppt_h/2"/>
                                          </p:val>
                                        </p:tav>
                                        <p:tav tm="100000">
                                          <p:val>
                                            <p:strVal val="#ppt_y"/>
                                          </p:val>
                                        </p:tav>
                                      </p:tavLst>
                                    </p:anim>
                                  </p:childTnLst>
                                </p:cTn>
                              </p:par>
                            </p:childTnLst>
                          </p:cTn>
                        </p:par>
                        <p:par>
                          <p:cTn id="79" fill="hold">
                            <p:stCondLst>
                              <p:cond delay="3300"/>
                            </p:stCondLst>
                            <p:childTnLst>
                              <p:par>
                                <p:cTn id="80" presetID="2" presetClass="entr" presetSubtype="4" fill="hold" grpId="0" nodeType="after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additive="base">
                                        <p:cTn id="82" dur="200" fill="hold"/>
                                        <p:tgtEl>
                                          <p:spTgt spid="25"/>
                                        </p:tgtEl>
                                        <p:attrNameLst>
                                          <p:attrName>ppt_x</p:attrName>
                                        </p:attrNameLst>
                                      </p:cBhvr>
                                      <p:tavLst>
                                        <p:tav tm="0">
                                          <p:val>
                                            <p:strVal val="#ppt_x"/>
                                          </p:val>
                                        </p:tav>
                                        <p:tav tm="100000">
                                          <p:val>
                                            <p:strVal val="#ppt_x"/>
                                          </p:val>
                                        </p:tav>
                                      </p:tavLst>
                                    </p:anim>
                                    <p:anim calcmode="lin" valueType="num">
                                      <p:cBhvr additive="base">
                                        <p:cTn id="83" dur="200" fill="hold"/>
                                        <p:tgtEl>
                                          <p:spTgt spid="25"/>
                                        </p:tgtEl>
                                        <p:attrNameLst>
                                          <p:attrName>ppt_y</p:attrName>
                                        </p:attrNameLst>
                                      </p:cBhvr>
                                      <p:tavLst>
                                        <p:tav tm="0">
                                          <p:val>
                                            <p:strVal val="1+#ppt_h/2"/>
                                          </p:val>
                                        </p:tav>
                                        <p:tav tm="100000">
                                          <p:val>
                                            <p:strVal val="#ppt_y"/>
                                          </p:val>
                                        </p:tav>
                                      </p:tavLst>
                                    </p:anim>
                                  </p:childTnLst>
                                </p:cTn>
                              </p:par>
                            </p:childTnLst>
                          </p:cTn>
                        </p:par>
                        <p:par>
                          <p:cTn id="84" fill="hold">
                            <p:stCondLst>
                              <p:cond delay="3500"/>
                            </p:stCondLst>
                            <p:childTnLst>
                              <p:par>
                                <p:cTn id="85" presetID="2" presetClass="entr" presetSubtype="4" fill="hold" grpId="0" nodeType="after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additive="base">
                                        <p:cTn id="87" dur="200" fill="hold"/>
                                        <p:tgtEl>
                                          <p:spTgt spid="26"/>
                                        </p:tgtEl>
                                        <p:attrNameLst>
                                          <p:attrName>ppt_x</p:attrName>
                                        </p:attrNameLst>
                                      </p:cBhvr>
                                      <p:tavLst>
                                        <p:tav tm="0">
                                          <p:val>
                                            <p:strVal val="#ppt_x"/>
                                          </p:val>
                                        </p:tav>
                                        <p:tav tm="100000">
                                          <p:val>
                                            <p:strVal val="#ppt_x"/>
                                          </p:val>
                                        </p:tav>
                                      </p:tavLst>
                                    </p:anim>
                                    <p:anim calcmode="lin" valueType="num">
                                      <p:cBhvr additive="base">
                                        <p:cTn id="88" dur="200" fill="hold"/>
                                        <p:tgtEl>
                                          <p:spTgt spid="26"/>
                                        </p:tgtEl>
                                        <p:attrNameLst>
                                          <p:attrName>ppt_y</p:attrName>
                                        </p:attrNameLst>
                                      </p:cBhvr>
                                      <p:tavLst>
                                        <p:tav tm="0">
                                          <p:val>
                                            <p:strVal val="1+#ppt_h/2"/>
                                          </p:val>
                                        </p:tav>
                                        <p:tav tm="100000">
                                          <p:val>
                                            <p:strVal val="#ppt_y"/>
                                          </p:val>
                                        </p:tav>
                                      </p:tavLst>
                                    </p:anim>
                                  </p:childTnLst>
                                </p:cTn>
                              </p:par>
                            </p:childTnLst>
                          </p:cTn>
                        </p:par>
                        <p:par>
                          <p:cTn id="89" fill="hold">
                            <p:stCondLst>
                              <p:cond delay="3700"/>
                            </p:stCondLst>
                            <p:childTnLst>
                              <p:par>
                                <p:cTn id="90" presetID="2" presetClass="entr" presetSubtype="4" fill="hold" grpId="0" nodeType="afterEffect">
                                  <p:stCondLst>
                                    <p:cond delay="0"/>
                                  </p:stCondLst>
                                  <p:childTnLst>
                                    <p:set>
                                      <p:cBhvr>
                                        <p:cTn id="91" dur="1" fill="hold">
                                          <p:stCondLst>
                                            <p:cond delay="0"/>
                                          </p:stCondLst>
                                        </p:cTn>
                                        <p:tgtEl>
                                          <p:spTgt spid="27"/>
                                        </p:tgtEl>
                                        <p:attrNameLst>
                                          <p:attrName>style.visibility</p:attrName>
                                        </p:attrNameLst>
                                      </p:cBhvr>
                                      <p:to>
                                        <p:strVal val="visible"/>
                                      </p:to>
                                    </p:set>
                                    <p:anim calcmode="lin" valueType="num">
                                      <p:cBhvr additive="base">
                                        <p:cTn id="92" dur="200" fill="hold"/>
                                        <p:tgtEl>
                                          <p:spTgt spid="27"/>
                                        </p:tgtEl>
                                        <p:attrNameLst>
                                          <p:attrName>ppt_x</p:attrName>
                                        </p:attrNameLst>
                                      </p:cBhvr>
                                      <p:tavLst>
                                        <p:tav tm="0">
                                          <p:val>
                                            <p:strVal val="#ppt_x"/>
                                          </p:val>
                                        </p:tav>
                                        <p:tav tm="100000">
                                          <p:val>
                                            <p:strVal val="#ppt_x"/>
                                          </p:val>
                                        </p:tav>
                                      </p:tavLst>
                                    </p:anim>
                                    <p:anim calcmode="lin" valueType="num">
                                      <p:cBhvr additive="base">
                                        <p:cTn id="93" dur="200" fill="hold"/>
                                        <p:tgtEl>
                                          <p:spTgt spid="27"/>
                                        </p:tgtEl>
                                        <p:attrNameLst>
                                          <p:attrName>ppt_y</p:attrName>
                                        </p:attrNameLst>
                                      </p:cBhvr>
                                      <p:tavLst>
                                        <p:tav tm="0">
                                          <p:val>
                                            <p:strVal val="1+#ppt_h/2"/>
                                          </p:val>
                                        </p:tav>
                                        <p:tav tm="100000">
                                          <p:val>
                                            <p:strVal val="#ppt_y"/>
                                          </p:val>
                                        </p:tav>
                                      </p:tavLst>
                                    </p:anim>
                                  </p:childTnLst>
                                </p:cTn>
                              </p:par>
                            </p:childTnLst>
                          </p:cTn>
                        </p:par>
                        <p:par>
                          <p:cTn id="94" fill="hold">
                            <p:stCondLst>
                              <p:cond delay="3900"/>
                            </p:stCondLst>
                            <p:childTnLst>
                              <p:par>
                                <p:cTn id="95" presetID="2" presetClass="entr" presetSubtype="4" fill="hold" grpId="0" nodeType="afterEffect">
                                  <p:stCondLst>
                                    <p:cond delay="0"/>
                                  </p:stCondLst>
                                  <p:childTnLst>
                                    <p:set>
                                      <p:cBhvr>
                                        <p:cTn id="96" dur="1" fill="hold">
                                          <p:stCondLst>
                                            <p:cond delay="0"/>
                                          </p:stCondLst>
                                        </p:cTn>
                                        <p:tgtEl>
                                          <p:spTgt spid="28"/>
                                        </p:tgtEl>
                                        <p:attrNameLst>
                                          <p:attrName>style.visibility</p:attrName>
                                        </p:attrNameLst>
                                      </p:cBhvr>
                                      <p:to>
                                        <p:strVal val="visible"/>
                                      </p:to>
                                    </p:set>
                                    <p:anim calcmode="lin" valueType="num">
                                      <p:cBhvr additive="base">
                                        <p:cTn id="97" dur="200" fill="hold"/>
                                        <p:tgtEl>
                                          <p:spTgt spid="28"/>
                                        </p:tgtEl>
                                        <p:attrNameLst>
                                          <p:attrName>ppt_x</p:attrName>
                                        </p:attrNameLst>
                                      </p:cBhvr>
                                      <p:tavLst>
                                        <p:tav tm="0">
                                          <p:val>
                                            <p:strVal val="#ppt_x"/>
                                          </p:val>
                                        </p:tav>
                                        <p:tav tm="100000">
                                          <p:val>
                                            <p:strVal val="#ppt_x"/>
                                          </p:val>
                                        </p:tav>
                                      </p:tavLst>
                                    </p:anim>
                                    <p:anim calcmode="lin" valueType="num">
                                      <p:cBhvr additive="base">
                                        <p:cTn id="98" dur="200" fill="hold"/>
                                        <p:tgtEl>
                                          <p:spTgt spid="28"/>
                                        </p:tgtEl>
                                        <p:attrNameLst>
                                          <p:attrName>ppt_y</p:attrName>
                                        </p:attrNameLst>
                                      </p:cBhvr>
                                      <p:tavLst>
                                        <p:tav tm="0">
                                          <p:val>
                                            <p:strVal val="1+#ppt_h/2"/>
                                          </p:val>
                                        </p:tav>
                                        <p:tav tm="100000">
                                          <p:val>
                                            <p:strVal val="#ppt_y"/>
                                          </p:val>
                                        </p:tav>
                                      </p:tavLst>
                                    </p:anim>
                                  </p:childTnLst>
                                </p:cTn>
                              </p:par>
                            </p:childTnLst>
                          </p:cTn>
                        </p:par>
                        <p:par>
                          <p:cTn id="99" fill="hold">
                            <p:stCondLst>
                              <p:cond delay="4100"/>
                            </p:stCondLst>
                            <p:childTnLst>
                              <p:par>
                                <p:cTn id="100" presetID="2" presetClass="entr" presetSubtype="4" fill="hold" grpId="0" nodeType="afterEffect">
                                  <p:stCondLst>
                                    <p:cond delay="0"/>
                                  </p:stCondLst>
                                  <p:childTnLst>
                                    <p:set>
                                      <p:cBhvr>
                                        <p:cTn id="101" dur="1" fill="hold">
                                          <p:stCondLst>
                                            <p:cond delay="0"/>
                                          </p:stCondLst>
                                        </p:cTn>
                                        <p:tgtEl>
                                          <p:spTgt spid="29"/>
                                        </p:tgtEl>
                                        <p:attrNameLst>
                                          <p:attrName>style.visibility</p:attrName>
                                        </p:attrNameLst>
                                      </p:cBhvr>
                                      <p:to>
                                        <p:strVal val="visible"/>
                                      </p:to>
                                    </p:set>
                                    <p:anim calcmode="lin" valueType="num">
                                      <p:cBhvr additive="base">
                                        <p:cTn id="102" dur="200" fill="hold"/>
                                        <p:tgtEl>
                                          <p:spTgt spid="29"/>
                                        </p:tgtEl>
                                        <p:attrNameLst>
                                          <p:attrName>ppt_x</p:attrName>
                                        </p:attrNameLst>
                                      </p:cBhvr>
                                      <p:tavLst>
                                        <p:tav tm="0">
                                          <p:val>
                                            <p:strVal val="#ppt_x"/>
                                          </p:val>
                                        </p:tav>
                                        <p:tav tm="100000">
                                          <p:val>
                                            <p:strVal val="#ppt_x"/>
                                          </p:val>
                                        </p:tav>
                                      </p:tavLst>
                                    </p:anim>
                                    <p:anim calcmode="lin" valueType="num">
                                      <p:cBhvr additive="base">
                                        <p:cTn id="103" dur="200" fill="hold"/>
                                        <p:tgtEl>
                                          <p:spTgt spid="29"/>
                                        </p:tgtEl>
                                        <p:attrNameLst>
                                          <p:attrName>ppt_y</p:attrName>
                                        </p:attrNameLst>
                                      </p:cBhvr>
                                      <p:tavLst>
                                        <p:tav tm="0">
                                          <p:val>
                                            <p:strVal val="1+#ppt_h/2"/>
                                          </p:val>
                                        </p:tav>
                                        <p:tav tm="100000">
                                          <p:val>
                                            <p:strVal val="#ppt_y"/>
                                          </p:val>
                                        </p:tav>
                                      </p:tavLst>
                                    </p:anim>
                                  </p:childTnLst>
                                </p:cTn>
                              </p:par>
                            </p:childTnLst>
                          </p:cTn>
                        </p:par>
                        <p:par>
                          <p:cTn id="104" fill="hold">
                            <p:stCondLst>
                              <p:cond delay="4300"/>
                            </p:stCondLst>
                            <p:childTnLst>
                              <p:par>
                                <p:cTn id="105" presetID="2" presetClass="entr" presetSubtype="4" fill="hold" grpId="0" nodeType="afterEffect">
                                  <p:stCondLst>
                                    <p:cond delay="0"/>
                                  </p:stCondLst>
                                  <p:childTnLst>
                                    <p:set>
                                      <p:cBhvr>
                                        <p:cTn id="106" dur="1" fill="hold">
                                          <p:stCondLst>
                                            <p:cond delay="0"/>
                                          </p:stCondLst>
                                        </p:cTn>
                                        <p:tgtEl>
                                          <p:spTgt spid="30"/>
                                        </p:tgtEl>
                                        <p:attrNameLst>
                                          <p:attrName>style.visibility</p:attrName>
                                        </p:attrNameLst>
                                      </p:cBhvr>
                                      <p:to>
                                        <p:strVal val="visible"/>
                                      </p:to>
                                    </p:set>
                                    <p:anim calcmode="lin" valueType="num">
                                      <p:cBhvr additive="base">
                                        <p:cTn id="107" dur="200" fill="hold"/>
                                        <p:tgtEl>
                                          <p:spTgt spid="30"/>
                                        </p:tgtEl>
                                        <p:attrNameLst>
                                          <p:attrName>ppt_x</p:attrName>
                                        </p:attrNameLst>
                                      </p:cBhvr>
                                      <p:tavLst>
                                        <p:tav tm="0">
                                          <p:val>
                                            <p:strVal val="#ppt_x"/>
                                          </p:val>
                                        </p:tav>
                                        <p:tav tm="100000">
                                          <p:val>
                                            <p:strVal val="#ppt_x"/>
                                          </p:val>
                                        </p:tav>
                                      </p:tavLst>
                                    </p:anim>
                                    <p:anim calcmode="lin" valueType="num">
                                      <p:cBhvr additive="base">
                                        <p:cTn id="108" dur="200" fill="hold"/>
                                        <p:tgtEl>
                                          <p:spTgt spid="30"/>
                                        </p:tgtEl>
                                        <p:attrNameLst>
                                          <p:attrName>ppt_y</p:attrName>
                                        </p:attrNameLst>
                                      </p:cBhvr>
                                      <p:tavLst>
                                        <p:tav tm="0">
                                          <p:val>
                                            <p:strVal val="1+#ppt_h/2"/>
                                          </p:val>
                                        </p:tav>
                                        <p:tav tm="100000">
                                          <p:val>
                                            <p:strVal val="#ppt_y"/>
                                          </p:val>
                                        </p:tav>
                                      </p:tavLst>
                                    </p:anim>
                                  </p:childTnLst>
                                </p:cTn>
                              </p:par>
                            </p:childTnLst>
                          </p:cTn>
                        </p:par>
                        <p:par>
                          <p:cTn id="109" fill="hold">
                            <p:stCondLst>
                              <p:cond delay="4500"/>
                            </p:stCondLst>
                            <p:childTnLst>
                              <p:par>
                                <p:cTn id="110" presetID="2" presetClass="entr" presetSubtype="4" fill="hold" grpId="0" nodeType="afterEffect">
                                  <p:stCondLst>
                                    <p:cond delay="0"/>
                                  </p:stCondLst>
                                  <p:childTnLst>
                                    <p:set>
                                      <p:cBhvr>
                                        <p:cTn id="111" dur="1" fill="hold">
                                          <p:stCondLst>
                                            <p:cond delay="0"/>
                                          </p:stCondLst>
                                        </p:cTn>
                                        <p:tgtEl>
                                          <p:spTgt spid="31"/>
                                        </p:tgtEl>
                                        <p:attrNameLst>
                                          <p:attrName>style.visibility</p:attrName>
                                        </p:attrNameLst>
                                      </p:cBhvr>
                                      <p:to>
                                        <p:strVal val="visible"/>
                                      </p:to>
                                    </p:set>
                                    <p:anim calcmode="lin" valueType="num">
                                      <p:cBhvr additive="base">
                                        <p:cTn id="112" dur="200" fill="hold"/>
                                        <p:tgtEl>
                                          <p:spTgt spid="31"/>
                                        </p:tgtEl>
                                        <p:attrNameLst>
                                          <p:attrName>ppt_x</p:attrName>
                                        </p:attrNameLst>
                                      </p:cBhvr>
                                      <p:tavLst>
                                        <p:tav tm="0">
                                          <p:val>
                                            <p:strVal val="#ppt_x"/>
                                          </p:val>
                                        </p:tav>
                                        <p:tav tm="100000">
                                          <p:val>
                                            <p:strVal val="#ppt_x"/>
                                          </p:val>
                                        </p:tav>
                                      </p:tavLst>
                                    </p:anim>
                                    <p:anim calcmode="lin" valueType="num">
                                      <p:cBhvr additive="base">
                                        <p:cTn id="113" dur="200" fill="hold"/>
                                        <p:tgtEl>
                                          <p:spTgt spid="31"/>
                                        </p:tgtEl>
                                        <p:attrNameLst>
                                          <p:attrName>ppt_y</p:attrName>
                                        </p:attrNameLst>
                                      </p:cBhvr>
                                      <p:tavLst>
                                        <p:tav tm="0">
                                          <p:val>
                                            <p:strVal val="1+#ppt_h/2"/>
                                          </p:val>
                                        </p:tav>
                                        <p:tav tm="100000">
                                          <p:val>
                                            <p:strVal val="#ppt_y"/>
                                          </p:val>
                                        </p:tav>
                                      </p:tavLst>
                                    </p:anim>
                                  </p:childTnLst>
                                </p:cTn>
                              </p:par>
                            </p:childTnLst>
                          </p:cTn>
                        </p:par>
                        <p:par>
                          <p:cTn id="114" fill="hold">
                            <p:stCondLst>
                              <p:cond delay="4700"/>
                            </p:stCondLst>
                            <p:childTnLst>
                              <p:par>
                                <p:cTn id="115" presetID="2" presetClass="entr" presetSubtype="4" fill="hold" grpId="0" nodeType="afterEffect">
                                  <p:stCondLst>
                                    <p:cond delay="0"/>
                                  </p:stCondLst>
                                  <p:childTnLst>
                                    <p:set>
                                      <p:cBhvr>
                                        <p:cTn id="116" dur="1" fill="hold">
                                          <p:stCondLst>
                                            <p:cond delay="0"/>
                                          </p:stCondLst>
                                        </p:cTn>
                                        <p:tgtEl>
                                          <p:spTgt spid="32"/>
                                        </p:tgtEl>
                                        <p:attrNameLst>
                                          <p:attrName>style.visibility</p:attrName>
                                        </p:attrNameLst>
                                      </p:cBhvr>
                                      <p:to>
                                        <p:strVal val="visible"/>
                                      </p:to>
                                    </p:set>
                                    <p:anim calcmode="lin" valueType="num">
                                      <p:cBhvr additive="base">
                                        <p:cTn id="117" dur="200" fill="hold"/>
                                        <p:tgtEl>
                                          <p:spTgt spid="32"/>
                                        </p:tgtEl>
                                        <p:attrNameLst>
                                          <p:attrName>ppt_x</p:attrName>
                                        </p:attrNameLst>
                                      </p:cBhvr>
                                      <p:tavLst>
                                        <p:tav tm="0">
                                          <p:val>
                                            <p:strVal val="#ppt_x"/>
                                          </p:val>
                                        </p:tav>
                                        <p:tav tm="100000">
                                          <p:val>
                                            <p:strVal val="#ppt_x"/>
                                          </p:val>
                                        </p:tav>
                                      </p:tavLst>
                                    </p:anim>
                                    <p:anim calcmode="lin" valueType="num">
                                      <p:cBhvr additive="base">
                                        <p:cTn id="118" dur="200" fill="hold"/>
                                        <p:tgtEl>
                                          <p:spTgt spid="32"/>
                                        </p:tgtEl>
                                        <p:attrNameLst>
                                          <p:attrName>ppt_y</p:attrName>
                                        </p:attrNameLst>
                                      </p:cBhvr>
                                      <p:tavLst>
                                        <p:tav tm="0">
                                          <p:val>
                                            <p:strVal val="1+#ppt_h/2"/>
                                          </p:val>
                                        </p:tav>
                                        <p:tav tm="100000">
                                          <p:val>
                                            <p:strVal val="#ppt_y"/>
                                          </p:val>
                                        </p:tav>
                                      </p:tavLst>
                                    </p:anim>
                                  </p:childTnLst>
                                </p:cTn>
                              </p:par>
                            </p:childTnLst>
                          </p:cTn>
                        </p:par>
                        <p:par>
                          <p:cTn id="119" fill="hold">
                            <p:stCondLst>
                              <p:cond delay="4900"/>
                            </p:stCondLst>
                            <p:childTnLst>
                              <p:par>
                                <p:cTn id="120" presetID="2" presetClass="entr" presetSubtype="4" fill="hold" grpId="0" nodeType="afterEffect">
                                  <p:stCondLst>
                                    <p:cond delay="0"/>
                                  </p:stCondLst>
                                  <p:childTnLst>
                                    <p:set>
                                      <p:cBhvr>
                                        <p:cTn id="121" dur="1" fill="hold">
                                          <p:stCondLst>
                                            <p:cond delay="0"/>
                                          </p:stCondLst>
                                        </p:cTn>
                                        <p:tgtEl>
                                          <p:spTgt spid="33"/>
                                        </p:tgtEl>
                                        <p:attrNameLst>
                                          <p:attrName>style.visibility</p:attrName>
                                        </p:attrNameLst>
                                      </p:cBhvr>
                                      <p:to>
                                        <p:strVal val="visible"/>
                                      </p:to>
                                    </p:set>
                                    <p:anim calcmode="lin" valueType="num">
                                      <p:cBhvr additive="base">
                                        <p:cTn id="122" dur="200" fill="hold"/>
                                        <p:tgtEl>
                                          <p:spTgt spid="33"/>
                                        </p:tgtEl>
                                        <p:attrNameLst>
                                          <p:attrName>ppt_x</p:attrName>
                                        </p:attrNameLst>
                                      </p:cBhvr>
                                      <p:tavLst>
                                        <p:tav tm="0">
                                          <p:val>
                                            <p:strVal val="#ppt_x"/>
                                          </p:val>
                                        </p:tav>
                                        <p:tav tm="100000">
                                          <p:val>
                                            <p:strVal val="#ppt_x"/>
                                          </p:val>
                                        </p:tav>
                                      </p:tavLst>
                                    </p:anim>
                                    <p:anim calcmode="lin" valueType="num">
                                      <p:cBhvr additive="base">
                                        <p:cTn id="123" dur="200" fill="hold"/>
                                        <p:tgtEl>
                                          <p:spTgt spid="33"/>
                                        </p:tgtEl>
                                        <p:attrNameLst>
                                          <p:attrName>ppt_y</p:attrName>
                                        </p:attrNameLst>
                                      </p:cBhvr>
                                      <p:tavLst>
                                        <p:tav tm="0">
                                          <p:val>
                                            <p:strVal val="1+#ppt_h/2"/>
                                          </p:val>
                                        </p:tav>
                                        <p:tav tm="100000">
                                          <p:val>
                                            <p:strVal val="#ppt_y"/>
                                          </p:val>
                                        </p:tav>
                                      </p:tavLst>
                                    </p:anim>
                                  </p:childTnLst>
                                </p:cTn>
                              </p:par>
                            </p:childTnLst>
                          </p:cTn>
                        </p:par>
                        <p:par>
                          <p:cTn id="124" fill="hold">
                            <p:stCondLst>
                              <p:cond delay="5100"/>
                            </p:stCondLst>
                            <p:childTnLst>
                              <p:par>
                                <p:cTn id="125" presetID="2" presetClass="entr" presetSubtype="4" fill="hold" grpId="0" nodeType="afterEffect">
                                  <p:stCondLst>
                                    <p:cond delay="0"/>
                                  </p:stCondLst>
                                  <p:childTnLst>
                                    <p:set>
                                      <p:cBhvr>
                                        <p:cTn id="126" dur="1" fill="hold">
                                          <p:stCondLst>
                                            <p:cond delay="0"/>
                                          </p:stCondLst>
                                        </p:cTn>
                                        <p:tgtEl>
                                          <p:spTgt spid="34"/>
                                        </p:tgtEl>
                                        <p:attrNameLst>
                                          <p:attrName>style.visibility</p:attrName>
                                        </p:attrNameLst>
                                      </p:cBhvr>
                                      <p:to>
                                        <p:strVal val="visible"/>
                                      </p:to>
                                    </p:set>
                                    <p:anim calcmode="lin" valueType="num">
                                      <p:cBhvr additive="base">
                                        <p:cTn id="127" dur="200" fill="hold"/>
                                        <p:tgtEl>
                                          <p:spTgt spid="34"/>
                                        </p:tgtEl>
                                        <p:attrNameLst>
                                          <p:attrName>ppt_x</p:attrName>
                                        </p:attrNameLst>
                                      </p:cBhvr>
                                      <p:tavLst>
                                        <p:tav tm="0">
                                          <p:val>
                                            <p:strVal val="#ppt_x"/>
                                          </p:val>
                                        </p:tav>
                                        <p:tav tm="100000">
                                          <p:val>
                                            <p:strVal val="#ppt_x"/>
                                          </p:val>
                                        </p:tav>
                                      </p:tavLst>
                                    </p:anim>
                                    <p:anim calcmode="lin" valueType="num">
                                      <p:cBhvr additive="base">
                                        <p:cTn id="128" dur="200" fill="hold"/>
                                        <p:tgtEl>
                                          <p:spTgt spid="34"/>
                                        </p:tgtEl>
                                        <p:attrNameLst>
                                          <p:attrName>ppt_y</p:attrName>
                                        </p:attrNameLst>
                                      </p:cBhvr>
                                      <p:tavLst>
                                        <p:tav tm="0">
                                          <p:val>
                                            <p:strVal val="1+#ppt_h/2"/>
                                          </p:val>
                                        </p:tav>
                                        <p:tav tm="100000">
                                          <p:val>
                                            <p:strVal val="#ppt_y"/>
                                          </p:val>
                                        </p:tav>
                                      </p:tavLst>
                                    </p:anim>
                                  </p:childTnLst>
                                </p:cTn>
                              </p:par>
                            </p:childTnLst>
                          </p:cTn>
                        </p:par>
                        <p:par>
                          <p:cTn id="129" fill="hold">
                            <p:stCondLst>
                              <p:cond delay="5300"/>
                            </p:stCondLst>
                            <p:childTnLst>
                              <p:par>
                                <p:cTn id="130" presetID="2" presetClass="entr" presetSubtype="4" fill="hold" grpId="0" nodeType="afterEffect">
                                  <p:stCondLst>
                                    <p:cond delay="0"/>
                                  </p:stCondLst>
                                  <p:childTnLst>
                                    <p:set>
                                      <p:cBhvr>
                                        <p:cTn id="131" dur="1" fill="hold">
                                          <p:stCondLst>
                                            <p:cond delay="0"/>
                                          </p:stCondLst>
                                        </p:cTn>
                                        <p:tgtEl>
                                          <p:spTgt spid="35"/>
                                        </p:tgtEl>
                                        <p:attrNameLst>
                                          <p:attrName>style.visibility</p:attrName>
                                        </p:attrNameLst>
                                      </p:cBhvr>
                                      <p:to>
                                        <p:strVal val="visible"/>
                                      </p:to>
                                    </p:set>
                                    <p:anim calcmode="lin" valueType="num">
                                      <p:cBhvr additive="base">
                                        <p:cTn id="132" dur="200" fill="hold"/>
                                        <p:tgtEl>
                                          <p:spTgt spid="35"/>
                                        </p:tgtEl>
                                        <p:attrNameLst>
                                          <p:attrName>ppt_x</p:attrName>
                                        </p:attrNameLst>
                                      </p:cBhvr>
                                      <p:tavLst>
                                        <p:tav tm="0">
                                          <p:val>
                                            <p:strVal val="#ppt_x"/>
                                          </p:val>
                                        </p:tav>
                                        <p:tav tm="100000">
                                          <p:val>
                                            <p:strVal val="#ppt_x"/>
                                          </p:val>
                                        </p:tav>
                                      </p:tavLst>
                                    </p:anim>
                                    <p:anim calcmode="lin" valueType="num">
                                      <p:cBhvr additive="base">
                                        <p:cTn id="133" dur="200" fill="hold"/>
                                        <p:tgtEl>
                                          <p:spTgt spid="35"/>
                                        </p:tgtEl>
                                        <p:attrNameLst>
                                          <p:attrName>ppt_y</p:attrName>
                                        </p:attrNameLst>
                                      </p:cBhvr>
                                      <p:tavLst>
                                        <p:tav tm="0">
                                          <p:val>
                                            <p:strVal val="1+#ppt_h/2"/>
                                          </p:val>
                                        </p:tav>
                                        <p:tav tm="100000">
                                          <p:val>
                                            <p:strVal val="#ppt_y"/>
                                          </p:val>
                                        </p:tav>
                                      </p:tavLst>
                                    </p:anim>
                                  </p:childTnLst>
                                </p:cTn>
                              </p:par>
                            </p:childTnLst>
                          </p:cTn>
                        </p:par>
                        <p:par>
                          <p:cTn id="134" fill="hold">
                            <p:stCondLst>
                              <p:cond delay="5500"/>
                            </p:stCondLst>
                            <p:childTnLst>
                              <p:par>
                                <p:cTn id="135" presetID="2" presetClass="entr" presetSubtype="4" fill="hold" grpId="0" nodeType="afterEffect">
                                  <p:stCondLst>
                                    <p:cond delay="0"/>
                                  </p:stCondLst>
                                  <p:childTnLst>
                                    <p:set>
                                      <p:cBhvr>
                                        <p:cTn id="136" dur="1" fill="hold">
                                          <p:stCondLst>
                                            <p:cond delay="0"/>
                                          </p:stCondLst>
                                        </p:cTn>
                                        <p:tgtEl>
                                          <p:spTgt spid="36"/>
                                        </p:tgtEl>
                                        <p:attrNameLst>
                                          <p:attrName>style.visibility</p:attrName>
                                        </p:attrNameLst>
                                      </p:cBhvr>
                                      <p:to>
                                        <p:strVal val="visible"/>
                                      </p:to>
                                    </p:set>
                                    <p:anim calcmode="lin" valueType="num">
                                      <p:cBhvr additive="base">
                                        <p:cTn id="137" dur="200" fill="hold"/>
                                        <p:tgtEl>
                                          <p:spTgt spid="36"/>
                                        </p:tgtEl>
                                        <p:attrNameLst>
                                          <p:attrName>ppt_x</p:attrName>
                                        </p:attrNameLst>
                                      </p:cBhvr>
                                      <p:tavLst>
                                        <p:tav tm="0">
                                          <p:val>
                                            <p:strVal val="#ppt_x"/>
                                          </p:val>
                                        </p:tav>
                                        <p:tav tm="100000">
                                          <p:val>
                                            <p:strVal val="#ppt_x"/>
                                          </p:val>
                                        </p:tav>
                                      </p:tavLst>
                                    </p:anim>
                                    <p:anim calcmode="lin" valueType="num">
                                      <p:cBhvr additive="base">
                                        <p:cTn id="138" dur="200" fill="hold"/>
                                        <p:tgtEl>
                                          <p:spTgt spid="36"/>
                                        </p:tgtEl>
                                        <p:attrNameLst>
                                          <p:attrName>ppt_y</p:attrName>
                                        </p:attrNameLst>
                                      </p:cBhvr>
                                      <p:tavLst>
                                        <p:tav tm="0">
                                          <p:val>
                                            <p:strVal val="1+#ppt_h/2"/>
                                          </p:val>
                                        </p:tav>
                                        <p:tav tm="100000">
                                          <p:val>
                                            <p:strVal val="#ppt_y"/>
                                          </p:val>
                                        </p:tav>
                                      </p:tavLst>
                                    </p:anim>
                                  </p:childTnLst>
                                </p:cTn>
                              </p:par>
                            </p:childTnLst>
                          </p:cTn>
                        </p:par>
                        <p:par>
                          <p:cTn id="139" fill="hold">
                            <p:stCondLst>
                              <p:cond delay="5700"/>
                            </p:stCondLst>
                            <p:childTnLst>
                              <p:par>
                                <p:cTn id="140" presetID="2" presetClass="entr" presetSubtype="4" fill="hold" grpId="0" nodeType="afterEffect">
                                  <p:stCondLst>
                                    <p:cond delay="0"/>
                                  </p:stCondLst>
                                  <p:childTnLst>
                                    <p:set>
                                      <p:cBhvr>
                                        <p:cTn id="141" dur="1" fill="hold">
                                          <p:stCondLst>
                                            <p:cond delay="0"/>
                                          </p:stCondLst>
                                        </p:cTn>
                                        <p:tgtEl>
                                          <p:spTgt spid="37"/>
                                        </p:tgtEl>
                                        <p:attrNameLst>
                                          <p:attrName>style.visibility</p:attrName>
                                        </p:attrNameLst>
                                      </p:cBhvr>
                                      <p:to>
                                        <p:strVal val="visible"/>
                                      </p:to>
                                    </p:set>
                                    <p:anim calcmode="lin" valueType="num">
                                      <p:cBhvr additive="base">
                                        <p:cTn id="142" dur="200" fill="hold"/>
                                        <p:tgtEl>
                                          <p:spTgt spid="37"/>
                                        </p:tgtEl>
                                        <p:attrNameLst>
                                          <p:attrName>ppt_x</p:attrName>
                                        </p:attrNameLst>
                                      </p:cBhvr>
                                      <p:tavLst>
                                        <p:tav tm="0">
                                          <p:val>
                                            <p:strVal val="#ppt_x"/>
                                          </p:val>
                                        </p:tav>
                                        <p:tav tm="100000">
                                          <p:val>
                                            <p:strVal val="#ppt_x"/>
                                          </p:val>
                                        </p:tav>
                                      </p:tavLst>
                                    </p:anim>
                                    <p:anim calcmode="lin" valueType="num">
                                      <p:cBhvr additive="base">
                                        <p:cTn id="143" dur="200" fill="hold"/>
                                        <p:tgtEl>
                                          <p:spTgt spid="37"/>
                                        </p:tgtEl>
                                        <p:attrNameLst>
                                          <p:attrName>ppt_y</p:attrName>
                                        </p:attrNameLst>
                                      </p:cBhvr>
                                      <p:tavLst>
                                        <p:tav tm="0">
                                          <p:val>
                                            <p:strVal val="1+#ppt_h/2"/>
                                          </p:val>
                                        </p:tav>
                                        <p:tav tm="100000">
                                          <p:val>
                                            <p:strVal val="#ppt_y"/>
                                          </p:val>
                                        </p:tav>
                                      </p:tavLst>
                                    </p:anim>
                                  </p:childTnLst>
                                </p:cTn>
                              </p:par>
                            </p:childTnLst>
                          </p:cTn>
                        </p:par>
                        <p:par>
                          <p:cTn id="144" fill="hold">
                            <p:stCondLst>
                              <p:cond delay="5900"/>
                            </p:stCondLst>
                            <p:childTnLst>
                              <p:par>
                                <p:cTn id="145" presetID="2" presetClass="entr" presetSubtype="4" fill="hold" grpId="0" nodeType="afterEffect">
                                  <p:stCondLst>
                                    <p:cond delay="0"/>
                                  </p:stCondLst>
                                  <p:childTnLst>
                                    <p:set>
                                      <p:cBhvr>
                                        <p:cTn id="146" dur="1" fill="hold">
                                          <p:stCondLst>
                                            <p:cond delay="0"/>
                                          </p:stCondLst>
                                        </p:cTn>
                                        <p:tgtEl>
                                          <p:spTgt spid="38"/>
                                        </p:tgtEl>
                                        <p:attrNameLst>
                                          <p:attrName>style.visibility</p:attrName>
                                        </p:attrNameLst>
                                      </p:cBhvr>
                                      <p:to>
                                        <p:strVal val="visible"/>
                                      </p:to>
                                    </p:set>
                                    <p:anim calcmode="lin" valueType="num">
                                      <p:cBhvr additive="base">
                                        <p:cTn id="147" dur="200" fill="hold"/>
                                        <p:tgtEl>
                                          <p:spTgt spid="38"/>
                                        </p:tgtEl>
                                        <p:attrNameLst>
                                          <p:attrName>ppt_x</p:attrName>
                                        </p:attrNameLst>
                                      </p:cBhvr>
                                      <p:tavLst>
                                        <p:tav tm="0">
                                          <p:val>
                                            <p:strVal val="#ppt_x"/>
                                          </p:val>
                                        </p:tav>
                                        <p:tav tm="100000">
                                          <p:val>
                                            <p:strVal val="#ppt_x"/>
                                          </p:val>
                                        </p:tav>
                                      </p:tavLst>
                                    </p:anim>
                                    <p:anim calcmode="lin" valueType="num">
                                      <p:cBhvr additive="base">
                                        <p:cTn id="148" dur="200" fill="hold"/>
                                        <p:tgtEl>
                                          <p:spTgt spid="38"/>
                                        </p:tgtEl>
                                        <p:attrNameLst>
                                          <p:attrName>ppt_y</p:attrName>
                                        </p:attrNameLst>
                                      </p:cBhvr>
                                      <p:tavLst>
                                        <p:tav tm="0">
                                          <p:val>
                                            <p:strVal val="1+#ppt_h/2"/>
                                          </p:val>
                                        </p:tav>
                                        <p:tav tm="100000">
                                          <p:val>
                                            <p:strVal val="#ppt_y"/>
                                          </p:val>
                                        </p:tav>
                                      </p:tavLst>
                                    </p:anim>
                                  </p:childTnLst>
                                </p:cTn>
                              </p:par>
                            </p:childTnLst>
                          </p:cTn>
                        </p:par>
                        <p:par>
                          <p:cTn id="149" fill="hold">
                            <p:stCondLst>
                              <p:cond delay="6100"/>
                            </p:stCondLst>
                            <p:childTnLst>
                              <p:par>
                                <p:cTn id="150" presetID="2" presetClass="entr" presetSubtype="4" fill="hold" grpId="0" nodeType="afterEffect">
                                  <p:stCondLst>
                                    <p:cond delay="0"/>
                                  </p:stCondLst>
                                  <p:childTnLst>
                                    <p:set>
                                      <p:cBhvr>
                                        <p:cTn id="151" dur="1" fill="hold">
                                          <p:stCondLst>
                                            <p:cond delay="0"/>
                                          </p:stCondLst>
                                        </p:cTn>
                                        <p:tgtEl>
                                          <p:spTgt spid="39"/>
                                        </p:tgtEl>
                                        <p:attrNameLst>
                                          <p:attrName>style.visibility</p:attrName>
                                        </p:attrNameLst>
                                      </p:cBhvr>
                                      <p:to>
                                        <p:strVal val="visible"/>
                                      </p:to>
                                    </p:set>
                                    <p:anim calcmode="lin" valueType="num">
                                      <p:cBhvr additive="base">
                                        <p:cTn id="152" dur="200" fill="hold"/>
                                        <p:tgtEl>
                                          <p:spTgt spid="39"/>
                                        </p:tgtEl>
                                        <p:attrNameLst>
                                          <p:attrName>ppt_x</p:attrName>
                                        </p:attrNameLst>
                                      </p:cBhvr>
                                      <p:tavLst>
                                        <p:tav tm="0">
                                          <p:val>
                                            <p:strVal val="#ppt_x"/>
                                          </p:val>
                                        </p:tav>
                                        <p:tav tm="100000">
                                          <p:val>
                                            <p:strVal val="#ppt_x"/>
                                          </p:val>
                                        </p:tav>
                                      </p:tavLst>
                                    </p:anim>
                                    <p:anim calcmode="lin" valueType="num">
                                      <p:cBhvr additive="base">
                                        <p:cTn id="153" dur="200" fill="hold"/>
                                        <p:tgtEl>
                                          <p:spTgt spid="39"/>
                                        </p:tgtEl>
                                        <p:attrNameLst>
                                          <p:attrName>ppt_y</p:attrName>
                                        </p:attrNameLst>
                                      </p:cBhvr>
                                      <p:tavLst>
                                        <p:tav tm="0">
                                          <p:val>
                                            <p:strVal val="1+#ppt_h/2"/>
                                          </p:val>
                                        </p:tav>
                                        <p:tav tm="100000">
                                          <p:val>
                                            <p:strVal val="#ppt_y"/>
                                          </p:val>
                                        </p:tav>
                                      </p:tavLst>
                                    </p:anim>
                                  </p:childTnLst>
                                </p:cTn>
                              </p:par>
                            </p:childTnLst>
                          </p:cTn>
                        </p:par>
                        <p:par>
                          <p:cTn id="154" fill="hold">
                            <p:stCondLst>
                              <p:cond delay="6300"/>
                            </p:stCondLst>
                            <p:childTnLst>
                              <p:par>
                                <p:cTn id="155" presetID="2" presetClass="entr" presetSubtype="4" fill="hold" grpId="0" nodeType="afterEffect">
                                  <p:stCondLst>
                                    <p:cond delay="0"/>
                                  </p:stCondLst>
                                  <p:childTnLst>
                                    <p:set>
                                      <p:cBhvr>
                                        <p:cTn id="156" dur="1" fill="hold">
                                          <p:stCondLst>
                                            <p:cond delay="0"/>
                                          </p:stCondLst>
                                        </p:cTn>
                                        <p:tgtEl>
                                          <p:spTgt spid="40"/>
                                        </p:tgtEl>
                                        <p:attrNameLst>
                                          <p:attrName>style.visibility</p:attrName>
                                        </p:attrNameLst>
                                      </p:cBhvr>
                                      <p:to>
                                        <p:strVal val="visible"/>
                                      </p:to>
                                    </p:set>
                                    <p:anim calcmode="lin" valueType="num">
                                      <p:cBhvr additive="base">
                                        <p:cTn id="157" dur="200" fill="hold"/>
                                        <p:tgtEl>
                                          <p:spTgt spid="40"/>
                                        </p:tgtEl>
                                        <p:attrNameLst>
                                          <p:attrName>ppt_x</p:attrName>
                                        </p:attrNameLst>
                                      </p:cBhvr>
                                      <p:tavLst>
                                        <p:tav tm="0">
                                          <p:val>
                                            <p:strVal val="#ppt_x"/>
                                          </p:val>
                                        </p:tav>
                                        <p:tav tm="100000">
                                          <p:val>
                                            <p:strVal val="#ppt_x"/>
                                          </p:val>
                                        </p:tav>
                                      </p:tavLst>
                                    </p:anim>
                                    <p:anim calcmode="lin" valueType="num">
                                      <p:cBhvr additive="base">
                                        <p:cTn id="158" dur="200" fill="hold"/>
                                        <p:tgtEl>
                                          <p:spTgt spid="40"/>
                                        </p:tgtEl>
                                        <p:attrNameLst>
                                          <p:attrName>ppt_y</p:attrName>
                                        </p:attrNameLst>
                                      </p:cBhvr>
                                      <p:tavLst>
                                        <p:tav tm="0">
                                          <p:val>
                                            <p:strVal val="1+#ppt_h/2"/>
                                          </p:val>
                                        </p:tav>
                                        <p:tav tm="100000">
                                          <p:val>
                                            <p:strVal val="#ppt_y"/>
                                          </p:val>
                                        </p:tav>
                                      </p:tavLst>
                                    </p:anim>
                                  </p:childTnLst>
                                </p:cTn>
                              </p:par>
                            </p:childTnLst>
                          </p:cTn>
                        </p:par>
                        <p:par>
                          <p:cTn id="159" fill="hold">
                            <p:stCondLst>
                              <p:cond delay="6500"/>
                            </p:stCondLst>
                            <p:childTnLst>
                              <p:par>
                                <p:cTn id="160" presetID="2" presetClass="entr" presetSubtype="4" fill="hold" grpId="0" nodeType="afterEffect">
                                  <p:stCondLst>
                                    <p:cond delay="0"/>
                                  </p:stCondLst>
                                  <p:childTnLst>
                                    <p:set>
                                      <p:cBhvr>
                                        <p:cTn id="161" dur="1" fill="hold">
                                          <p:stCondLst>
                                            <p:cond delay="0"/>
                                          </p:stCondLst>
                                        </p:cTn>
                                        <p:tgtEl>
                                          <p:spTgt spid="41"/>
                                        </p:tgtEl>
                                        <p:attrNameLst>
                                          <p:attrName>style.visibility</p:attrName>
                                        </p:attrNameLst>
                                      </p:cBhvr>
                                      <p:to>
                                        <p:strVal val="visible"/>
                                      </p:to>
                                    </p:set>
                                    <p:anim calcmode="lin" valueType="num">
                                      <p:cBhvr additive="base">
                                        <p:cTn id="162" dur="200" fill="hold"/>
                                        <p:tgtEl>
                                          <p:spTgt spid="41"/>
                                        </p:tgtEl>
                                        <p:attrNameLst>
                                          <p:attrName>ppt_x</p:attrName>
                                        </p:attrNameLst>
                                      </p:cBhvr>
                                      <p:tavLst>
                                        <p:tav tm="0">
                                          <p:val>
                                            <p:strVal val="#ppt_x"/>
                                          </p:val>
                                        </p:tav>
                                        <p:tav tm="100000">
                                          <p:val>
                                            <p:strVal val="#ppt_x"/>
                                          </p:val>
                                        </p:tav>
                                      </p:tavLst>
                                    </p:anim>
                                    <p:anim calcmode="lin" valueType="num">
                                      <p:cBhvr additive="base">
                                        <p:cTn id="163" dur="200" fill="hold"/>
                                        <p:tgtEl>
                                          <p:spTgt spid="41"/>
                                        </p:tgtEl>
                                        <p:attrNameLst>
                                          <p:attrName>ppt_y</p:attrName>
                                        </p:attrNameLst>
                                      </p:cBhvr>
                                      <p:tavLst>
                                        <p:tav tm="0">
                                          <p:val>
                                            <p:strVal val="1+#ppt_h/2"/>
                                          </p:val>
                                        </p:tav>
                                        <p:tav tm="100000">
                                          <p:val>
                                            <p:strVal val="#ppt_y"/>
                                          </p:val>
                                        </p:tav>
                                      </p:tavLst>
                                    </p:anim>
                                  </p:childTnLst>
                                </p:cTn>
                              </p:par>
                            </p:childTnLst>
                          </p:cTn>
                        </p:par>
                        <p:par>
                          <p:cTn id="164" fill="hold">
                            <p:stCondLst>
                              <p:cond delay="6700"/>
                            </p:stCondLst>
                            <p:childTnLst>
                              <p:par>
                                <p:cTn id="165" presetID="2" presetClass="entr" presetSubtype="4" fill="hold" grpId="0" nodeType="afterEffect">
                                  <p:stCondLst>
                                    <p:cond delay="0"/>
                                  </p:stCondLst>
                                  <p:childTnLst>
                                    <p:set>
                                      <p:cBhvr>
                                        <p:cTn id="166" dur="1" fill="hold">
                                          <p:stCondLst>
                                            <p:cond delay="0"/>
                                          </p:stCondLst>
                                        </p:cTn>
                                        <p:tgtEl>
                                          <p:spTgt spid="42"/>
                                        </p:tgtEl>
                                        <p:attrNameLst>
                                          <p:attrName>style.visibility</p:attrName>
                                        </p:attrNameLst>
                                      </p:cBhvr>
                                      <p:to>
                                        <p:strVal val="visible"/>
                                      </p:to>
                                    </p:set>
                                    <p:anim calcmode="lin" valueType="num">
                                      <p:cBhvr additive="base">
                                        <p:cTn id="167" dur="200" fill="hold"/>
                                        <p:tgtEl>
                                          <p:spTgt spid="42"/>
                                        </p:tgtEl>
                                        <p:attrNameLst>
                                          <p:attrName>ppt_x</p:attrName>
                                        </p:attrNameLst>
                                      </p:cBhvr>
                                      <p:tavLst>
                                        <p:tav tm="0">
                                          <p:val>
                                            <p:strVal val="#ppt_x"/>
                                          </p:val>
                                        </p:tav>
                                        <p:tav tm="100000">
                                          <p:val>
                                            <p:strVal val="#ppt_x"/>
                                          </p:val>
                                        </p:tav>
                                      </p:tavLst>
                                    </p:anim>
                                    <p:anim calcmode="lin" valueType="num">
                                      <p:cBhvr additive="base">
                                        <p:cTn id="168" dur="200" fill="hold"/>
                                        <p:tgtEl>
                                          <p:spTgt spid="42"/>
                                        </p:tgtEl>
                                        <p:attrNameLst>
                                          <p:attrName>ppt_y</p:attrName>
                                        </p:attrNameLst>
                                      </p:cBhvr>
                                      <p:tavLst>
                                        <p:tav tm="0">
                                          <p:val>
                                            <p:strVal val="1+#ppt_h/2"/>
                                          </p:val>
                                        </p:tav>
                                        <p:tav tm="100000">
                                          <p:val>
                                            <p:strVal val="#ppt_y"/>
                                          </p:val>
                                        </p:tav>
                                      </p:tavLst>
                                    </p:anim>
                                  </p:childTnLst>
                                </p:cTn>
                              </p:par>
                            </p:childTnLst>
                          </p:cTn>
                        </p:par>
                        <p:par>
                          <p:cTn id="169" fill="hold">
                            <p:stCondLst>
                              <p:cond delay="6900"/>
                            </p:stCondLst>
                            <p:childTnLst>
                              <p:par>
                                <p:cTn id="170" presetID="2" presetClass="entr" presetSubtype="4" fill="hold" grpId="0" nodeType="afterEffect">
                                  <p:stCondLst>
                                    <p:cond delay="0"/>
                                  </p:stCondLst>
                                  <p:childTnLst>
                                    <p:set>
                                      <p:cBhvr>
                                        <p:cTn id="171" dur="1" fill="hold">
                                          <p:stCondLst>
                                            <p:cond delay="0"/>
                                          </p:stCondLst>
                                        </p:cTn>
                                        <p:tgtEl>
                                          <p:spTgt spid="43"/>
                                        </p:tgtEl>
                                        <p:attrNameLst>
                                          <p:attrName>style.visibility</p:attrName>
                                        </p:attrNameLst>
                                      </p:cBhvr>
                                      <p:to>
                                        <p:strVal val="visible"/>
                                      </p:to>
                                    </p:set>
                                    <p:anim calcmode="lin" valueType="num">
                                      <p:cBhvr additive="base">
                                        <p:cTn id="172" dur="200" fill="hold"/>
                                        <p:tgtEl>
                                          <p:spTgt spid="43"/>
                                        </p:tgtEl>
                                        <p:attrNameLst>
                                          <p:attrName>ppt_x</p:attrName>
                                        </p:attrNameLst>
                                      </p:cBhvr>
                                      <p:tavLst>
                                        <p:tav tm="0">
                                          <p:val>
                                            <p:strVal val="#ppt_x"/>
                                          </p:val>
                                        </p:tav>
                                        <p:tav tm="100000">
                                          <p:val>
                                            <p:strVal val="#ppt_x"/>
                                          </p:val>
                                        </p:tav>
                                      </p:tavLst>
                                    </p:anim>
                                    <p:anim calcmode="lin" valueType="num">
                                      <p:cBhvr additive="base">
                                        <p:cTn id="173" dur="200" fill="hold"/>
                                        <p:tgtEl>
                                          <p:spTgt spid="43"/>
                                        </p:tgtEl>
                                        <p:attrNameLst>
                                          <p:attrName>ppt_y</p:attrName>
                                        </p:attrNameLst>
                                      </p:cBhvr>
                                      <p:tavLst>
                                        <p:tav tm="0">
                                          <p:val>
                                            <p:strVal val="1+#ppt_h/2"/>
                                          </p:val>
                                        </p:tav>
                                        <p:tav tm="100000">
                                          <p:val>
                                            <p:strVal val="#ppt_y"/>
                                          </p:val>
                                        </p:tav>
                                      </p:tavLst>
                                    </p:anim>
                                  </p:childTnLst>
                                </p:cTn>
                              </p:par>
                            </p:childTnLst>
                          </p:cTn>
                        </p:par>
                        <p:par>
                          <p:cTn id="174" fill="hold">
                            <p:stCondLst>
                              <p:cond delay="7100"/>
                            </p:stCondLst>
                            <p:childTnLst>
                              <p:par>
                                <p:cTn id="175" presetID="2" presetClass="entr" presetSubtype="4" fill="hold" grpId="0" nodeType="afterEffect">
                                  <p:stCondLst>
                                    <p:cond delay="0"/>
                                  </p:stCondLst>
                                  <p:childTnLst>
                                    <p:set>
                                      <p:cBhvr>
                                        <p:cTn id="176" dur="1" fill="hold">
                                          <p:stCondLst>
                                            <p:cond delay="0"/>
                                          </p:stCondLst>
                                        </p:cTn>
                                        <p:tgtEl>
                                          <p:spTgt spid="44"/>
                                        </p:tgtEl>
                                        <p:attrNameLst>
                                          <p:attrName>style.visibility</p:attrName>
                                        </p:attrNameLst>
                                      </p:cBhvr>
                                      <p:to>
                                        <p:strVal val="visible"/>
                                      </p:to>
                                    </p:set>
                                    <p:anim calcmode="lin" valueType="num">
                                      <p:cBhvr additive="base">
                                        <p:cTn id="177" dur="200" fill="hold"/>
                                        <p:tgtEl>
                                          <p:spTgt spid="44"/>
                                        </p:tgtEl>
                                        <p:attrNameLst>
                                          <p:attrName>ppt_x</p:attrName>
                                        </p:attrNameLst>
                                      </p:cBhvr>
                                      <p:tavLst>
                                        <p:tav tm="0">
                                          <p:val>
                                            <p:strVal val="#ppt_x"/>
                                          </p:val>
                                        </p:tav>
                                        <p:tav tm="100000">
                                          <p:val>
                                            <p:strVal val="#ppt_x"/>
                                          </p:val>
                                        </p:tav>
                                      </p:tavLst>
                                    </p:anim>
                                    <p:anim calcmode="lin" valueType="num">
                                      <p:cBhvr additive="base">
                                        <p:cTn id="178" dur="200" fill="hold"/>
                                        <p:tgtEl>
                                          <p:spTgt spid="44"/>
                                        </p:tgtEl>
                                        <p:attrNameLst>
                                          <p:attrName>ppt_y</p:attrName>
                                        </p:attrNameLst>
                                      </p:cBhvr>
                                      <p:tavLst>
                                        <p:tav tm="0">
                                          <p:val>
                                            <p:strVal val="1+#ppt_h/2"/>
                                          </p:val>
                                        </p:tav>
                                        <p:tav tm="100000">
                                          <p:val>
                                            <p:strVal val="#ppt_y"/>
                                          </p:val>
                                        </p:tav>
                                      </p:tavLst>
                                    </p:anim>
                                  </p:childTnLst>
                                </p:cTn>
                              </p:par>
                            </p:childTnLst>
                          </p:cTn>
                        </p:par>
                        <p:par>
                          <p:cTn id="179" fill="hold">
                            <p:stCondLst>
                              <p:cond delay="7300"/>
                            </p:stCondLst>
                            <p:childTnLst>
                              <p:par>
                                <p:cTn id="180" presetID="2" presetClass="entr" presetSubtype="4" fill="hold" grpId="0" nodeType="afterEffect">
                                  <p:stCondLst>
                                    <p:cond delay="0"/>
                                  </p:stCondLst>
                                  <p:childTnLst>
                                    <p:set>
                                      <p:cBhvr>
                                        <p:cTn id="181" dur="1" fill="hold">
                                          <p:stCondLst>
                                            <p:cond delay="0"/>
                                          </p:stCondLst>
                                        </p:cTn>
                                        <p:tgtEl>
                                          <p:spTgt spid="45"/>
                                        </p:tgtEl>
                                        <p:attrNameLst>
                                          <p:attrName>style.visibility</p:attrName>
                                        </p:attrNameLst>
                                      </p:cBhvr>
                                      <p:to>
                                        <p:strVal val="visible"/>
                                      </p:to>
                                    </p:set>
                                    <p:anim calcmode="lin" valueType="num">
                                      <p:cBhvr additive="base">
                                        <p:cTn id="182" dur="200" fill="hold"/>
                                        <p:tgtEl>
                                          <p:spTgt spid="45"/>
                                        </p:tgtEl>
                                        <p:attrNameLst>
                                          <p:attrName>ppt_x</p:attrName>
                                        </p:attrNameLst>
                                      </p:cBhvr>
                                      <p:tavLst>
                                        <p:tav tm="0">
                                          <p:val>
                                            <p:strVal val="#ppt_x"/>
                                          </p:val>
                                        </p:tav>
                                        <p:tav tm="100000">
                                          <p:val>
                                            <p:strVal val="#ppt_x"/>
                                          </p:val>
                                        </p:tav>
                                      </p:tavLst>
                                    </p:anim>
                                    <p:anim calcmode="lin" valueType="num">
                                      <p:cBhvr additive="base">
                                        <p:cTn id="183" dur="200" fill="hold"/>
                                        <p:tgtEl>
                                          <p:spTgt spid="45"/>
                                        </p:tgtEl>
                                        <p:attrNameLst>
                                          <p:attrName>ppt_y</p:attrName>
                                        </p:attrNameLst>
                                      </p:cBhvr>
                                      <p:tavLst>
                                        <p:tav tm="0">
                                          <p:val>
                                            <p:strVal val="1+#ppt_h/2"/>
                                          </p:val>
                                        </p:tav>
                                        <p:tav tm="100000">
                                          <p:val>
                                            <p:strVal val="#ppt_y"/>
                                          </p:val>
                                        </p:tav>
                                      </p:tavLst>
                                    </p:anim>
                                  </p:childTnLst>
                                </p:cTn>
                              </p:par>
                            </p:childTnLst>
                          </p:cTn>
                        </p:par>
                        <p:par>
                          <p:cTn id="184" fill="hold">
                            <p:stCondLst>
                              <p:cond delay="7500"/>
                            </p:stCondLst>
                            <p:childTnLst>
                              <p:par>
                                <p:cTn id="185" presetID="2" presetClass="entr" presetSubtype="4" fill="hold" grpId="0" nodeType="afterEffect">
                                  <p:stCondLst>
                                    <p:cond delay="0"/>
                                  </p:stCondLst>
                                  <p:childTnLst>
                                    <p:set>
                                      <p:cBhvr>
                                        <p:cTn id="186" dur="1" fill="hold">
                                          <p:stCondLst>
                                            <p:cond delay="0"/>
                                          </p:stCondLst>
                                        </p:cTn>
                                        <p:tgtEl>
                                          <p:spTgt spid="46"/>
                                        </p:tgtEl>
                                        <p:attrNameLst>
                                          <p:attrName>style.visibility</p:attrName>
                                        </p:attrNameLst>
                                      </p:cBhvr>
                                      <p:to>
                                        <p:strVal val="visible"/>
                                      </p:to>
                                    </p:set>
                                    <p:anim calcmode="lin" valueType="num">
                                      <p:cBhvr additive="base">
                                        <p:cTn id="187" dur="200" fill="hold"/>
                                        <p:tgtEl>
                                          <p:spTgt spid="46"/>
                                        </p:tgtEl>
                                        <p:attrNameLst>
                                          <p:attrName>ppt_x</p:attrName>
                                        </p:attrNameLst>
                                      </p:cBhvr>
                                      <p:tavLst>
                                        <p:tav tm="0">
                                          <p:val>
                                            <p:strVal val="#ppt_x"/>
                                          </p:val>
                                        </p:tav>
                                        <p:tav tm="100000">
                                          <p:val>
                                            <p:strVal val="#ppt_x"/>
                                          </p:val>
                                        </p:tav>
                                      </p:tavLst>
                                    </p:anim>
                                    <p:anim calcmode="lin" valueType="num">
                                      <p:cBhvr additive="base">
                                        <p:cTn id="188" dur="200" fill="hold"/>
                                        <p:tgtEl>
                                          <p:spTgt spid="46"/>
                                        </p:tgtEl>
                                        <p:attrNameLst>
                                          <p:attrName>ppt_y</p:attrName>
                                        </p:attrNameLst>
                                      </p:cBhvr>
                                      <p:tavLst>
                                        <p:tav tm="0">
                                          <p:val>
                                            <p:strVal val="1+#ppt_h/2"/>
                                          </p:val>
                                        </p:tav>
                                        <p:tav tm="100000">
                                          <p:val>
                                            <p:strVal val="#ppt_y"/>
                                          </p:val>
                                        </p:tav>
                                      </p:tavLst>
                                    </p:anim>
                                  </p:childTnLst>
                                </p:cTn>
                              </p:par>
                            </p:childTnLst>
                          </p:cTn>
                        </p:par>
                        <p:par>
                          <p:cTn id="189" fill="hold">
                            <p:stCondLst>
                              <p:cond delay="7700"/>
                            </p:stCondLst>
                            <p:childTnLst>
                              <p:par>
                                <p:cTn id="190" presetID="2" presetClass="entr" presetSubtype="4" fill="hold" grpId="0" nodeType="afterEffect">
                                  <p:stCondLst>
                                    <p:cond delay="0"/>
                                  </p:stCondLst>
                                  <p:childTnLst>
                                    <p:set>
                                      <p:cBhvr>
                                        <p:cTn id="191" dur="1" fill="hold">
                                          <p:stCondLst>
                                            <p:cond delay="0"/>
                                          </p:stCondLst>
                                        </p:cTn>
                                        <p:tgtEl>
                                          <p:spTgt spid="47"/>
                                        </p:tgtEl>
                                        <p:attrNameLst>
                                          <p:attrName>style.visibility</p:attrName>
                                        </p:attrNameLst>
                                      </p:cBhvr>
                                      <p:to>
                                        <p:strVal val="visible"/>
                                      </p:to>
                                    </p:set>
                                    <p:anim calcmode="lin" valueType="num">
                                      <p:cBhvr additive="base">
                                        <p:cTn id="192" dur="200" fill="hold"/>
                                        <p:tgtEl>
                                          <p:spTgt spid="47"/>
                                        </p:tgtEl>
                                        <p:attrNameLst>
                                          <p:attrName>ppt_x</p:attrName>
                                        </p:attrNameLst>
                                      </p:cBhvr>
                                      <p:tavLst>
                                        <p:tav tm="0">
                                          <p:val>
                                            <p:strVal val="#ppt_x"/>
                                          </p:val>
                                        </p:tav>
                                        <p:tav tm="100000">
                                          <p:val>
                                            <p:strVal val="#ppt_x"/>
                                          </p:val>
                                        </p:tav>
                                      </p:tavLst>
                                    </p:anim>
                                    <p:anim calcmode="lin" valueType="num">
                                      <p:cBhvr additive="base">
                                        <p:cTn id="193" dur="200" fill="hold"/>
                                        <p:tgtEl>
                                          <p:spTgt spid="47"/>
                                        </p:tgtEl>
                                        <p:attrNameLst>
                                          <p:attrName>ppt_y</p:attrName>
                                        </p:attrNameLst>
                                      </p:cBhvr>
                                      <p:tavLst>
                                        <p:tav tm="0">
                                          <p:val>
                                            <p:strVal val="1+#ppt_h/2"/>
                                          </p:val>
                                        </p:tav>
                                        <p:tav tm="100000">
                                          <p:val>
                                            <p:strVal val="#ppt_y"/>
                                          </p:val>
                                        </p:tav>
                                      </p:tavLst>
                                    </p:anim>
                                  </p:childTnLst>
                                </p:cTn>
                              </p:par>
                            </p:childTnLst>
                          </p:cTn>
                        </p:par>
                        <p:par>
                          <p:cTn id="194" fill="hold">
                            <p:stCondLst>
                              <p:cond delay="7900"/>
                            </p:stCondLst>
                            <p:childTnLst>
                              <p:par>
                                <p:cTn id="195" presetID="2" presetClass="entr" presetSubtype="4" fill="hold" grpId="0" nodeType="afterEffect">
                                  <p:stCondLst>
                                    <p:cond delay="0"/>
                                  </p:stCondLst>
                                  <p:childTnLst>
                                    <p:set>
                                      <p:cBhvr>
                                        <p:cTn id="196" dur="1" fill="hold">
                                          <p:stCondLst>
                                            <p:cond delay="0"/>
                                          </p:stCondLst>
                                        </p:cTn>
                                        <p:tgtEl>
                                          <p:spTgt spid="48"/>
                                        </p:tgtEl>
                                        <p:attrNameLst>
                                          <p:attrName>style.visibility</p:attrName>
                                        </p:attrNameLst>
                                      </p:cBhvr>
                                      <p:to>
                                        <p:strVal val="visible"/>
                                      </p:to>
                                    </p:set>
                                    <p:anim calcmode="lin" valueType="num">
                                      <p:cBhvr additive="base">
                                        <p:cTn id="197" dur="200" fill="hold"/>
                                        <p:tgtEl>
                                          <p:spTgt spid="48"/>
                                        </p:tgtEl>
                                        <p:attrNameLst>
                                          <p:attrName>ppt_x</p:attrName>
                                        </p:attrNameLst>
                                      </p:cBhvr>
                                      <p:tavLst>
                                        <p:tav tm="0">
                                          <p:val>
                                            <p:strVal val="#ppt_x"/>
                                          </p:val>
                                        </p:tav>
                                        <p:tav tm="100000">
                                          <p:val>
                                            <p:strVal val="#ppt_x"/>
                                          </p:val>
                                        </p:tav>
                                      </p:tavLst>
                                    </p:anim>
                                    <p:anim calcmode="lin" valueType="num">
                                      <p:cBhvr additive="base">
                                        <p:cTn id="198" dur="200" fill="hold"/>
                                        <p:tgtEl>
                                          <p:spTgt spid="48"/>
                                        </p:tgtEl>
                                        <p:attrNameLst>
                                          <p:attrName>ppt_y</p:attrName>
                                        </p:attrNameLst>
                                      </p:cBhvr>
                                      <p:tavLst>
                                        <p:tav tm="0">
                                          <p:val>
                                            <p:strVal val="1+#ppt_h/2"/>
                                          </p:val>
                                        </p:tav>
                                        <p:tav tm="100000">
                                          <p:val>
                                            <p:strVal val="#ppt_y"/>
                                          </p:val>
                                        </p:tav>
                                      </p:tavLst>
                                    </p:anim>
                                  </p:childTnLst>
                                </p:cTn>
                              </p:par>
                            </p:childTnLst>
                          </p:cTn>
                        </p:par>
                        <p:par>
                          <p:cTn id="199" fill="hold">
                            <p:stCondLst>
                              <p:cond delay="8100"/>
                            </p:stCondLst>
                            <p:childTnLst>
                              <p:par>
                                <p:cTn id="200" presetID="2" presetClass="entr" presetSubtype="4" fill="hold" grpId="0" nodeType="afterEffect">
                                  <p:stCondLst>
                                    <p:cond delay="0"/>
                                  </p:stCondLst>
                                  <p:childTnLst>
                                    <p:set>
                                      <p:cBhvr>
                                        <p:cTn id="201" dur="1" fill="hold">
                                          <p:stCondLst>
                                            <p:cond delay="0"/>
                                          </p:stCondLst>
                                        </p:cTn>
                                        <p:tgtEl>
                                          <p:spTgt spid="49"/>
                                        </p:tgtEl>
                                        <p:attrNameLst>
                                          <p:attrName>style.visibility</p:attrName>
                                        </p:attrNameLst>
                                      </p:cBhvr>
                                      <p:to>
                                        <p:strVal val="visible"/>
                                      </p:to>
                                    </p:set>
                                    <p:anim calcmode="lin" valueType="num">
                                      <p:cBhvr additive="base">
                                        <p:cTn id="202" dur="200" fill="hold"/>
                                        <p:tgtEl>
                                          <p:spTgt spid="49"/>
                                        </p:tgtEl>
                                        <p:attrNameLst>
                                          <p:attrName>ppt_x</p:attrName>
                                        </p:attrNameLst>
                                      </p:cBhvr>
                                      <p:tavLst>
                                        <p:tav tm="0">
                                          <p:val>
                                            <p:strVal val="#ppt_x"/>
                                          </p:val>
                                        </p:tav>
                                        <p:tav tm="100000">
                                          <p:val>
                                            <p:strVal val="#ppt_x"/>
                                          </p:val>
                                        </p:tav>
                                      </p:tavLst>
                                    </p:anim>
                                    <p:anim calcmode="lin" valueType="num">
                                      <p:cBhvr additive="base">
                                        <p:cTn id="203" dur="200" fill="hold"/>
                                        <p:tgtEl>
                                          <p:spTgt spid="49"/>
                                        </p:tgtEl>
                                        <p:attrNameLst>
                                          <p:attrName>ppt_y</p:attrName>
                                        </p:attrNameLst>
                                      </p:cBhvr>
                                      <p:tavLst>
                                        <p:tav tm="0">
                                          <p:val>
                                            <p:strVal val="1+#ppt_h/2"/>
                                          </p:val>
                                        </p:tav>
                                        <p:tav tm="100000">
                                          <p:val>
                                            <p:strVal val="#ppt_y"/>
                                          </p:val>
                                        </p:tav>
                                      </p:tavLst>
                                    </p:anim>
                                  </p:childTnLst>
                                </p:cTn>
                              </p:par>
                            </p:childTnLst>
                          </p:cTn>
                        </p:par>
                        <p:par>
                          <p:cTn id="204" fill="hold">
                            <p:stCondLst>
                              <p:cond delay="8300"/>
                            </p:stCondLst>
                            <p:childTnLst>
                              <p:par>
                                <p:cTn id="205" presetID="2" presetClass="entr" presetSubtype="4" fill="hold" grpId="0" nodeType="afterEffect">
                                  <p:stCondLst>
                                    <p:cond delay="0"/>
                                  </p:stCondLst>
                                  <p:childTnLst>
                                    <p:set>
                                      <p:cBhvr>
                                        <p:cTn id="206" dur="1" fill="hold">
                                          <p:stCondLst>
                                            <p:cond delay="0"/>
                                          </p:stCondLst>
                                        </p:cTn>
                                        <p:tgtEl>
                                          <p:spTgt spid="50"/>
                                        </p:tgtEl>
                                        <p:attrNameLst>
                                          <p:attrName>style.visibility</p:attrName>
                                        </p:attrNameLst>
                                      </p:cBhvr>
                                      <p:to>
                                        <p:strVal val="visible"/>
                                      </p:to>
                                    </p:set>
                                    <p:anim calcmode="lin" valueType="num">
                                      <p:cBhvr additive="base">
                                        <p:cTn id="207" dur="200" fill="hold"/>
                                        <p:tgtEl>
                                          <p:spTgt spid="50"/>
                                        </p:tgtEl>
                                        <p:attrNameLst>
                                          <p:attrName>ppt_x</p:attrName>
                                        </p:attrNameLst>
                                      </p:cBhvr>
                                      <p:tavLst>
                                        <p:tav tm="0">
                                          <p:val>
                                            <p:strVal val="#ppt_x"/>
                                          </p:val>
                                        </p:tav>
                                        <p:tav tm="100000">
                                          <p:val>
                                            <p:strVal val="#ppt_x"/>
                                          </p:val>
                                        </p:tav>
                                      </p:tavLst>
                                    </p:anim>
                                    <p:anim calcmode="lin" valueType="num">
                                      <p:cBhvr additive="base">
                                        <p:cTn id="208" dur="200" fill="hold"/>
                                        <p:tgtEl>
                                          <p:spTgt spid="50"/>
                                        </p:tgtEl>
                                        <p:attrNameLst>
                                          <p:attrName>ppt_y</p:attrName>
                                        </p:attrNameLst>
                                      </p:cBhvr>
                                      <p:tavLst>
                                        <p:tav tm="0">
                                          <p:val>
                                            <p:strVal val="1+#ppt_h/2"/>
                                          </p:val>
                                        </p:tav>
                                        <p:tav tm="100000">
                                          <p:val>
                                            <p:strVal val="#ppt_y"/>
                                          </p:val>
                                        </p:tav>
                                      </p:tavLst>
                                    </p:anim>
                                  </p:childTnLst>
                                </p:cTn>
                              </p:par>
                            </p:childTnLst>
                          </p:cTn>
                        </p:par>
                        <p:par>
                          <p:cTn id="209" fill="hold">
                            <p:stCondLst>
                              <p:cond delay="8500"/>
                            </p:stCondLst>
                            <p:childTnLst>
                              <p:par>
                                <p:cTn id="210" presetID="2" presetClass="entr" presetSubtype="4" fill="hold" grpId="0" nodeType="afterEffect">
                                  <p:stCondLst>
                                    <p:cond delay="0"/>
                                  </p:stCondLst>
                                  <p:childTnLst>
                                    <p:set>
                                      <p:cBhvr>
                                        <p:cTn id="211" dur="1" fill="hold">
                                          <p:stCondLst>
                                            <p:cond delay="0"/>
                                          </p:stCondLst>
                                        </p:cTn>
                                        <p:tgtEl>
                                          <p:spTgt spid="51"/>
                                        </p:tgtEl>
                                        <p:attrNameLst>
                                          <p:attrName>style.visibility</p:attrName>
                                        </p:attrNameLst>
                                      </p:cBhvr>
                                      <p:to>
                                        <p:strVal val="visible"/>
                                      </p:to>
                                    </p:set>
                                    <p:anim calcmode="lin" valueType="num">
                                      <p:cBhvr additive="base">
                                        <p:cTn id="212" dur="200" fill="hold"/>
                                        <p:tgtEl>
                                          <p:spTgt spid="51"/>
                                        </p:tgtEl>
                                        <p:attrNameLst>
                                          <p:attrName>ppt_x</p:attrName>
                                        </p:attrNameLst>
                                      </p:cBhvr>
                                      <p:tavLst>
                                        <p:tav tm="0">
                                          <p:val>
                                            <p:strVal val="#ppt_x"/>
                                          </p:val>
                                        </p:tav>
                                        <p:tav tm="100000">
                                          <p:val>
                                            <p:strVal val="#ppt_x"/>
                                          </p:val>
                                        </p:tav>
                                      </p:tavLst>
                                    </p:anim>
                                    <p:anim calcmode="lin" valueType="num">
                                      <p:cBhvr additive="base">
                                        <p:cTn id="213" dur="200" fill="hold"/>
                                        <p:tgtEl>
                                          <p:spTgt spid="51"/>
                                        </p:tgtEl>
                                        <p:attrNameLst>
                                          <p:attrName>ppt_y</p:attrName>
                                        </p:attrNameLst>
                                      </p:cBhvr>
                                      <p:tavLst>
                                        <p:tav tm="0">
                                          <p:val>
                                            <p:strVal val="1+#ppt_h/2"/>
                                          </p:val>
                                        </p:tav>
                                        <p:tav tm="100000">
                                          <p:val>
                                            <p:strVal val="#ppt_y"/>
                                          </p:val>
                                        </p:tav>
                                      </p:tavLst>
                                    </p:anim>
                                  </p:childTnLst>
                                </p:cTn>
                              </p:par>
                            </p:childTnLst>
                          </p:cTn>
                        </p:par>
                        <p:par>
                          <p:cTn id="214" fill="hold">
                            <p:stCondLst>
                              <p:cond delay="8700"/>
                            </p:stCondLst>
                            <p:childTnLst>
                              <p:par>
                                <p:cTn id="215" presetID="2" presetClass="entr" presetSubtype="4" fill="hold" grpId="0" nodeType="afterEffect">
                                  <p:stCondLst>
                                    <p:cond delay="0"/>
                                  </p:stCondLst>
                                  <p:childTnLst>
                                    <p:set>
                                      <p:cBhvr>
                                        <p:cTn id="216" dur="1" fill="hold">
                                          <p:stCondLst>
                                            <p:cond delay="0"/>
                                          </p:stCondLst>
                                        </p:cTn>
                                        <p:tgtEl>
                                          <p:spTgt spid="52"/>
                                        </p:tgtEl>
                                        <p:attrNameLst>
                                          <p:attrName>style.visibility</p:attrName>
                                        </p:attrNameLst>
                                      </p:cBhvr>
                                      <p:to>
                                        <p:strVal val="visible"/>
                                      </p:to>
                                    </p:set>
                                    <p:anim calcmode="lin" valueType="num">
                                      <p:cBhvr additive="base">
                                        <p:cTn id="217" dur="200" fill="hold"/>
                                        <p:tgtEl>
                                          <p:spTgt spid="52"/>
                                        </p:tgtEl>
                                        <p:attrNameLst>
                                          <p:attrName>ppt_x</p:attrName>
                                        </p:attrNameLst>
                                      </p:cBhvr>
                                      <p:tavLst>
                                        <p:tav tm="0">
                                          <p:val>
                                            <p:strVal val="#ppt_x"/>
                                          </p:val>
                                        </p:tav>
                                        <p:tav tm="100000">
                                          <p:val>
                                            <p:strVal val="#ppt_x"/>
                                          </p:val>
                                        </p:tav>
                                      </p:tavLst>
                                    </p:anim>
                                    <p:anim calcmode="lin" valueType="num">
                                      <p:cBhvr additive="base">
                                        <p:cTn id="218" dur="200" fill="hold"/>
                                        <p:tgtEl>
                                          <p:spTgt spid="52"/>
                                        </p:tgtEl>
                                        <p:attrNameLst>
                                          <p:attrName>ppt_y</p:attrName>
                                        </p:attrNameLst>
                                      </p:cBhvr>
                                      <p:tavLst>
                                        <p:tav tm="0">
                                          <p:val>
                                            <p:strVal val="1+#ppt_h/2"/>
                                          </p:val>
                                        </p:tav>
                                        <p:tav tm="100000">
                                          <p:val>
                                            <p:strVal val="#ppt_y"/>
                                          </p:val>
                                        </p:tav>
                                      </p:tavLst>
                                    </p:anim>
                                  </p:childTnLst>
                                </p:cTn>
                              </p:par>
                            </p:childTnLst>
                          </p:cTn>
                        </p:par>
                        <p:par>
                          <p:cTn id="219" fill="hold">
                            <p:stCondLst>
                              <p:cond delay="8900"/>
                            </p:stCondLst>
                            <p:childTnLst>
                              <p:par>
                                <p:cTn id="220" presetID="2" presetClass="entr" presetSubtype="4" fill="hold" grpId="0" nodeType="afterEffect">
                                  <p:stCondLst>
                                    <p:cond delay="0"/>
                                  </p:stCondLst>
                                  <p:childTnLst>
                                    <p:set>
                                      <p:cBhvr>
                                        <p:cTn id="221" dur="1" fill="hold">
                                          <p:stCondLst>
                                            <p:cond delay="0"/>
                                          </p:stCondLst>
                                        </p:cTn>
                                        <p:tgtEl>
                                          <p:spTgt spid="53"/>
                                        </p:tgtEl>
                                        <p:attrNameLst>
                                          <p:attrName>style.visibility</p:attrName>
                                        </p:attrNameLst>
                                      </p:cBhvr>
                                      <p:to>
                                        <p:strVal val="visible"/>
                                      </p:to>
                                    </p:set>
                                    <p:anim calcmode="lin" valueType="num">
                                      <p:cBhvr additive="base">
                                        <p:cTn id="222" dur="200" fill="hold"/>
                                        <p:tgtEl>
                                          <p:spTgt spid="53"/>
                                        </p:tgtEl>
                                        <p:attrNameLst>
                                          <p:attrName>ppt_x</p:attrName>
                                        </p:attrNameLst>
                                      </p:cBhvr>
                                      <p:tavLst>
                                        <p:tav tm="0">
                                          <p:val>
                                            <p:strVal val="#ppt_x"/>
                                          </p:val>
                                        </p:tav>
                                        <p:tav tm="100000">
                                          <p:val>
                                            <p:strVal val="#ppt_x"/>
                                          </p:val>
                                        </p:tav>
                                      </p:tavLst>
                                    </p:anim>
                                    <p:anim calcmode="lin" valueType="num">
                                      <p:cBhvr additive="base">
                                        <p:cTn id="223" dur="200" fill="hold"/>
                                        <p:tgtEl>
                                          <p:spTgt spid="53"/>
                                        </p:tgtEl>
                                        <p:attrNameLst>
                                          <p:attrName>ppt_y</p:attrName>
                                        </p:attrNameLst>
                                      </p:cBhvr>
                                      <p:tavLst>
                                        <p:tav tm="0">
                                          <p:val>
                                            <p:strVal val="1+#ppt_h/2"/>
                                          </p:val>
                                        </p:tav>
                                        <p:tav tm="100000">
                                          <p:val>
                                            <p:strVal val="#ppt_y"/>
                                          </p:val>
                                        </p:tav>
                                      </p:tavLst>
                                    </p:anim>
                                  </p:childTnLst>
                                </p:cTn>
                              </p:par>
                            </p:childTnLst>
                          </p:cTn>
                        </p:par>
                        <p:par>
                          <p:cTn id="224" fill="hold">
                            <p:stCondLst>
                              <p:cond delay="9100"/>
                            </p:stCondLst>
                            <p:childTnLst>
                              <p:par>
                                <p:cTn id="225" presetID="2" presetClass="entr" presetSubtype="4" fill="hold" grpId="0" nodeType="afterEffect">
                                  <p:stCondLst>
                                    <p:cond delay="0"/>
                                  </p:stCondLst>
                                  <p:childTnLst>
                                    <p:set>
                                      <p:cBhvr>
                                        <p:cTn id="226" dur="1" fill="hold">
                                          <p:stCondLst>
                                            <p:cond delay="0"/>
                                          </p:stCondLst>
                                        </p:cTn>
                                        <p:tgtEl>
                                          <p:spTgt spid="54"/>
                                        </p:tgtEl>
                                        <p:attrNameLst>
                                          <p:attrName>style.visibility</p:attrName>
                                        </p:attrNameLst>
                                      </p:cBhvr>
                                      <p:to>
                                        <p:strVal val="visible"/>
                                      </p:to>
                                    </p:set>
                                    <p:anim calcmode="lin" valueType="num">
                                      <p:cBhvr additive="base">
                                        <p:cTn id="227" dur="200" fill="hold"/>
                                        <p:tgtEl>
                                          <p:spTgt spid="54"/>
                                        </p:tgtEl>
                                        <p:attrNameLst>
                                          <p:attrName>ppt_x</p:attrName>
                                        </p:attrNameLst>
                                      </p:cBhvr>
                                      <p:tavLst>
                                        <p:tav tm="0">
                                          <p:val>
                                            <p:strVal val="#ppt_x"/>
                                          </p:val>
                                        </p:tav>
                                        <p:tav tm="100000">
                                          <p:val>
                                            <p:strVal val="#ppt_x"/>
                                          </p:val>
                                        </p:tav>
                                      </p:tavLst>
                                    </p:anim>
                                    <p:anim calcmode="lin" valueType="num">
                                      <p:cBhvr additive="base">
                                        <p:cTn id="228" dur="200" fill="hold"/>
                                        <p:tgtEl>
                                          <p:spTgt spid="54"/>
                                        </p:tgtEl>
                                        <p:attrNameLst>
                                          <p:attrName>ppt_y</p:attrName>
                                        </p:attrNameLst>
                                      </p:cBhvr>
                                      <p:tavLst>
                                        <p:tav tm="0">
                                          <p:val>
                                            <p:strVal val="1+#ppt_h/2"/>
                                          </p:val>
                                        </p:tav>
                                        <p:tav tm="100000">
                                          <p:val>
                                            <p:strVal val="#ppt_y"/>
                                          </p:val>
                                        </p:tav>
                                      </p:tavLst>
                                    </p:anim>
                                  </p:childTnLst>
                                </p:cTn>
                              </p:par>
                            </p:childTnLst>
                          </p:cTn>
                        </p:par>
                        <p:par>
                          <p:cTn id="229" fill="hold">
                            <p:stCondLst>
                              <p:cond delay="9300"/>
                            </p:stCondLst>
                            <p:childTnLst>
                              <p:par>
                                <p:cTn id="230" presetID="2" presetClass="entr" presetSubtype="4" fill="hold" grpId="0" nodeType="afterEffect">
                                  <p:stCondLst>
                                    <p:cond delay="0"/>
                                  </p:stCondLst>
                                  <p:childTnLst>
                                    <p:set>
                                      <p:cBhvr>
                                        <p:cTn id="231" dur="1" fill="hold">
                                          <p:stCondLst>
                                            <p:cond delay="0"/>
                                          </p:stCondLst>
                                        </p:cTn>
                                        <p:tgtEl>
                                          <p:spTgt spid="55"/>
                                        </p:tgtEl>
                                        <p:attrNameLst>
                                          <p:attrName>style.visibility</p:attrName>
                                        </p:attrNameLst>
                                      </p:cBhvr>
                                      <p:to>
                                        <p:strVal val="visible"/>
                                      </p:to>
                                    </p:set>
                                    <p:anim calcmode="lin" valueType="num">
                                      <p:cBhvr additive="base">
                                        <p:cTn id="232" dur="200" fill="hold"/>
                                        <p:tgtEl>
                                          <p:spTgt spid="55"/>
                                        </p:tgtEl>
                                        <p:attrNameLst>
                                          <p:attrName>ppt_x</p:attrName>
                                        </p:attrNameLst>
                                      </p:cBhvr>
                                      <p:tavLst>
                                        <p:tav tm="0">
                                          <p:val>
                                            <p:strVal val="#ppt_x"/>
                                          </p:val>
                                        </p:tav>
                                        <p:tav tm="100000">
                                          <p:val>
                                            <p:strVal val="#ppt_x"/>
                                          </p:val>
                                        </p:tav>
                                      </p:tavLst>
                                    </p:anim>
                                    <p:anim calcmode="lin" valueType="num">
                                      <p:cBhvr additive="base">
                                        <p:cTn id="233" dur="200" fill="hold"/>
                                        <p:tgtEl>
                                          <p:spTgt spid="55"/>
                                        </p:tgtEl>
                                        <p:attrNameLst>
                                          <p:attrName>ppt_y</p:attrName>
                                        </p:attrNameLst>
                                      </p:cBhvr>
                                      <p:tavLst>
                                        <p:tav tm="0">
                                          <p:val>
                                            <p:strVal val="1+#ppt_h/2"/>
                                          </p:val>
                                        </p:tav>
                                        <p:tav tm="100000">
                                          <p:val>
                                            <p:strVal val="#ppt_y"/>
                                          </p:val>
                                        </p:tav>
                                      </p:tavLst>
                                    </p:anim>
                                  </p:childTnLst>
                                </p:cTn>
                              </p:par>
                            </p:childTnLst>
                          </p:cTn>
                        </p:par>
                        <p:par>
                          <p:cTn id="234" fill="hold">
                            <p:stCondLst>
                              <p:cond delay="9500"/>
                            </p:stCondLst>
                            <p:childTnLst>
                              <p:par>
                                <p:cTn id="235" presetID="2" presetClass="entr" presetSubtype="4" fill="hold" grpId="0" nodeType="afterEffect">
                                  <p:stCondLst>
                                    <p:cond delay="0"/>
                                  </p:stCondLst>
                                  <p:childTnLst>
                                    <p:set>
                                      <p:cBhvr>
                                        <p:cTn id="236" dur="1" fill="hold">
                                          <p:stCondLst>
                                            <p:cond delay="0"/>
                                          </p:stCondLst>
                                        </p:cTn>
                                        <p:tgtEl>
                                          <p:spTgt spid="56"/>
                                        </p:tgtEl>
                                        <p:attrNameLst>
                                          <p:attrName>style.visibility</p:attrName>
                                        </p:attrNameLst>
                                      </p:cBhvr>
                                      <p:to>
                                        <p:strVal val="visible"/>
                                      </p:to>
                                    </p:set>
                                    <p:anim calcmode="lin" valueType="num">
                                      <p:cBhvr additive="base">
                                        <p:cTn id="237" dur="200" fill="hold"/>
                                        <p:tgtEl>
                                          <p:spTgt spid="56"/>
                                        </p:tgtEl>
                                        <p:attrNameLst>
                                          <p:attrName>ppt_x</p:attrName>
                                        </p:attrNameLst>
                                      </p:cBhvr>
                                      <p:tavLst>
                                        <p:tav tm="0">
                                          <p:val>
                                            <p:strVal val="#ppt_x"/>
                                          </p:val>
                                        </p:tav>
                                        <p:tav tm="100000">
                                          <p:val>
                                            <p:strVal val="#ppt_x"/>
                                          </p:val>
                                        </p:tav>
                                      </p:tavLst>
                                    </p:anim>
                                    <p:anim calcmode="lin" valueType="num">
                                      <p:cBhvr additive="base">
                                        <p:cTn id="238" dur="200" fill="hold"/>
                                        <p:tgtEl>
                                          <p:spTgt spid="56"/>
                                        </p:tgtEl>
                                        <p:attrNameLst>
                                          <p:attrName>ppt_y</p:attrName>
                                        </p:attrNameLst>
                                      </p:cBhvr>
                                      <p:tavLst>
                                        <p:tav tm="0">
                                          <p:val>
                                            <p:strVal val="1+#ppt_h/2"/>
                                          </p:val>
                                        </p:tav>
                                        <p:tav tm="100000">
                                          <p:val>
                                            <p:strVal val="#ppt_y"/>
                                          </p:val>
                                        </p:tav>
                                      </p:tavLst>
                                    </p:anim>
                                  </p:childTnLst>
                                </p:cTn>
                              </p:par>
                            </p:childTnLst>
                          </p:cTn>
                        </p:par>
                        <p:par>
                          <p:cTn id="239" fill="hold">
                            <p:stCondLst>
                              <p:cond delay="9700"/>
                            </p:stCondLst>
                            <p:childTnLst>
                              <p:par>
                                <p:cTn id="240" presetID="2" presetClass="entr" presetSubtype="4" fill="hold" grpId="0" nodeType="afterEffect">
                                  <p:stCondLst>
                                    <p:cond delay="0"/>
                                  </p:stCondLst>
                                  <p:childTnLst>
                                    <p:set>
                                      <p:cBhvr>
                                        <p:cTn id="241" dur="1" fill="hold">
                                          <p:stCondLst>
                                            <p:cond delay="0"/>
                                          </p:stCondLst>
                                        </p:cTn>
                                        <p:tgtEl>
                                          <p:spTgt spid="57"/>
                                        </p:tgtEl>
                                        <p:attrNameLst>
                                          <p:attrName>style.visibility</p:attrName>
                                        </p:attrNameLst>
                                      </p:cBhvr>
                                      <p:to>
                                        <p:strVal val="visible"/>
                                      </p:to>
                                    </p:set>
                                    <p:anim calcmode="lin" valueType="num">
                                      <p:cBhvr additive="base">
                                        <p:cTn id="242" dur="200" fill="hold"/>
                                        <p:tgtEl>
                                          <p:spTgt spid="57"/>
                                        </p:tgtEl>
                                        <p:attrNameLst>
                                          <p:attrName>ppt_x</p:attrName>
                                        </p:attrNameLst>
                                      </p:cBhvr>
                                      <p:tavLst>
                                        <p:tav tm="0">
                                          <p:val>
                                            <p:strVal val="#ppt_x"/>
                                          </p:val>
                                        </p:tav>
                                        <p:tav tm="100000">
                                          <p:val>
                                            <p:strVal val="#ppt_x"/>
                                          </p:val>
                                        </p:tav>
                                      </p:tavLst>
                                    </p:anim>
                                    <p:anim calcmode="lin" valueType="num">
                                      <p:cBhvr additive="base">
                                        <p:cTn id="243" dur="200" fill="hold"/>
                                        <p:tgtEl>
                                          <p:spTgt spid="57"/>
                                        </p:tgtEl>
                                        <p:attrNameLst>
                                          <p:attrName>ppt_y</p:attrName>
                                        </p:attrNameLst>
                                      </p:cBhvr>
                                      <p:tavLst>
                                        <p:tav tm="0">
                                          <p:val>
                                            <p:strVal val="1+#ppt_h/2"/>
                                          </p:val>
                                        </p:tav>
                                        <p:tav tm="100000">
                                          <p:val>
                                            <p:strVal val="#ppt_y"/>
                                          </p:val>
                                        </p:tav>
                                      </p:tavLst>
                                    </p:anim>
                                  </p:childTnLst>
                                </p:cTn>
                              </p:par>
                            </p:childTnLst>
                          </p:cTn>
                        </p:par>
                        <p:par>
                          <p:cTn id="244" fill="hold">
                            <p:stCondLst>
                              <p:cond delay="9900"/>
                            </p:stCondLst>
                            <p:childTnLst>
                              <p:par>
                                <p:cTn id="245" presetID="2" presetClass="entr" presetSubtype="4" fill="hold" grpId="0" nodeType="afterEffect">
                                  <p:stCondLst>
                                    <p:cond delay="0"/>
                                  </p:stCondLst>
                                  <p:childTnLst>
                                    <p:set>
                                      <p:cBhvr>
                                        <p:cTn id="246" dur="1" fill="hold">
                                          <p:stCondLst>
                                            <p:cond delay="0"/>
                                          </p:stCondLst>
                                        </p:cTn>
                                        <p:tgtEl>
                                          <p:spTgt spid="58"/>
                                        </p:tgtEl>
                                        <p:attrNameLst>
                                          <p:attrName>style.visibility</p:attrName>
                                        </p:attrNameLst>
                                      </p:cBhvr>
                                      <p:to>
                                        <p:strVal val="visible"/>
                                      </p:to>
                                    </p:set>
                                    <p:anim calcmode="lin" valueType="num">
                                      <p:cBhvr additive="base">
                                        <p:cTn id="247" dur="200" fill="hold"/>
                                        <p:tgtEl>
                                          <p:spTgt spid="58"/>
                                        </p:tgtEl>
                                        <p:attrNameLst>
                                          <p:attrName>ppt_x</p:attrName>
                                        </p:attrNameLst>
                                      </p:cBhvr>
                                      <p:tavLst>
                                        <p:tav tm="0">
                                          <p:val>
                                            <p:strVal val="#ppt_x"/>
                                          </p:val>
                                        </p:tav>
                                        <p:tav tm="100000">
                                          <p:val>
                                            <p:strVal val="#ppt_x"/>
                                          </p:val>
                                        </p:tav>
                                      </p:tavLst>
                                    </p:anim>
                                    <p:anim calcmode="lin" valueType="num">
                                      <p:cBhvr additive="base">
                                        <p:cTn id="248" dur="200" fill="hold"/>
                                        <p:tgtEl>
                                          <p:spTgt spid="58"/>
                                        </p:tgtEl>
                                        <p:attrNameLst>
                                          <p:attrName>ppt_y</p:attrName>
                                        </p:attrNameLst>
                                      </p:cBhvr>
                                      <p:tavLst>
                                        <p:tav tm="0">
                                          <p:val>
                                            <p:strVal val="1+#ppt_h/2"/>
                                          </p:val>
                                        </p:tav>
                                        <p:tav tm="100000">
                                          <p:val>
                                            <p:strVal val="#ppt_y"/>
                                          </p:val>
                                        </p:tav>
                                      </p:tavLst>
                                    </p:anim>
                                  </p:childTnLst>
                                </p:cTn>
                              </p:par>
                            </p:childTnLst>
                          </p:cTn>
                        </p:par>
                        <p:par>
                          <p:cTn id="249" fill="hold">
                            <p:stCondLst>
                              <p:cond delay="10100"/>
                            </p:stCondLst>
                            <p:childTnLst>
                              <p:par>
                                <p:cTn id="250" presetID="2" presetClass="entr" presetSubtype="4" fill="hold" grpId="0" nodeType="afterEffect">
                                  <p:stCondLst>
                                    <p:cond delay="0"/>
                                  </p:stCondLst>
                                  <p:childTnLst>
                                    <p:set>
                                      <p:cBhvr>
                                        <p:cTn id="251" dur="1" fill="hold">
                                          <p:stCondLst>
                                            <p:cond delay="0"/>
                                          </p:stCondLst>
                                        </p:cTn>
                                        <p:tgtEl>
                                          <p:spTgt spid="59"/>
                                        </p:tgtEl>
                                        <p:attrNameLst>
                                          <p:attrName>style.visibility</p:attrName>
                                        </p:attrNameLst>
                                      </p:cBhvr>
                                      <p:to>
                                        <p:strVal val="visible"/>
                                      </p:to>
                                    </p:set>
                                    <p:anim calcmode="lin" valueType="num">
                                      <p:cBhvr additive="base">
                                        <p:cTn id="252" dur="200" fill="hold"/>
                                        <p:tgtEl>
                                          <p:spTgt spid="59"/>
                                        </p:tgtEl>
                                        <p:attrNameLst>
                                          <p:attrName>ppt_x</p:attrName>
                                        </p:attrNameLst>
                                      </p:cBhvr>
                                      <p:tavLst>
                                        <p:tav tm="0">
                                          <p:val>
                                            <p:strVal val="#ppt_x"/>
                                          </p:val>
                                        </p:tav>
                                        <p:tav tm="100000">
                                          <p:val>
                                            <p:strVal val="#ppt_x"/>
                                          </p:val>
                                        </p:tav>
                                      </p:tavLst>
                                    </p:anim>
                                    <p:anim calcmode="lin" valueType="num">
                                      <p:cBhvr additive="base">
                                        <p:cTn id="253" dur="200" fill="hold"/>
                                        <p:tgtEl>
                                          <p:spTgt spid="59"/>
                                        </p:tgtEl>
                                        <p:attrNameLst>
                                          <p:attrName>ppt_y</p:attrName>
                                        </p:attrNameLst>
                                      </p:cBhvr>
                                      <p:tavLst>
                                        <p:tav tm="0">
                                          <p:val>
                                            <p:strVal val="1+#ppt_h/2"/>
                                          </p:val>
                                        </p:tav>
                                        <p:tav tm="100000">
                                          <p:val>
                                            <p:strVal val="#ppt_y"/>
                                          </p:val>
                                        </p:tav>
                                      </p:tavLst>
                                    </p:anim>
                                  </p:childTnLst>
                                </p:cTn>
                              </p:par>
                            </p:childTnLst>
                          </p:cTn>
                        </p:par>
                        <p:par>
                          <p:cTn id="254" fill="hold">
                            <p:stCondLst>
                              <p:cond delay="10300"/>
                            </p:stCondLst>
                            <p:childTnLst>
                              <p:par>
                                <p:cTn id="255" presetID="2" presetClass="entr" presetSubtype="4" fill="hold" grpId="0" nodeType="afterEffect">
                                  <p:stCondLst>
                                    <p:cond delay="0"/>
                                  </p:stCondLst>
                                  <p:childTnLst>
                                    <p:set>
                                      <p:cBhvr>
                                        <p:cTn id="256" dur="1" fill="hold">
                                          <p:stCondLst>
                                            <p:cond delay="0"/>
                                          </p:stCondLst>
                                        </p:cTn>
                                        <p:tgtEl>
                                          <p:spTgt spid="60"/>
                                        </p:tgtEl>
                                        <p:attrNameLst>
                                          <p:attrName>style.visibility</p:attrName>
                                        </p:attrNameLst>
                                      </p:cBhvr>
                                      <p:to>
                                        <p:strVal val="visible"/>
                                      </p:to>
                                    </p:set>
                                    <p:anim calcmode="lin" valueType="num">
                                      <p:cBhvr additive="base">
                                        <p:cTn id="257" dur="200" fill="hold"/>
                                        <p:tgtEl>
                                          <p:spTgt spid="60"/>
                                        </p:tgtEl>
                                        <p:attrNameLst>
                                          <p:attrName>ppt_x</p:attrName>
                                        </p:attrNameLst>
                                      </p:cBhvr>
                                      <p:tavLst>
                                        <p:tav tm="0">
                                          <p:val>
                                            <p:strVal val="#ppt_x"/>
                                          </p:val>
                                        </p:tav>
                                        <p:tav tm="100000">
                                          <p:val>
                                            <p:strVal val="#ppt_x"/>
                                          </p:val>
                                        </p:tav>
                                      </p:tavLst>
                                    </p:anim>
                                    <p:anim calcmode="lin" valueType="num">
                                      <p:cBhvr additive="base">
                                        <p:cTn id="258" dur="200" fill="hold"/>
                                        <p:tgtEl>
                                          <p:spTgt spid="60"/>
                                        </p:tgtEl>
                                        <p:attrNameLst>
                                          <p:attrName>ppt_y</p:attrName>
                                        </p:attrNameLst>
                                      </p:cBhvr>
                                      <p:tavLst>
                                        <p:tav tm="0">
                                          <p:val>
                                            <p:strVal val="1+#ppt_h/2"/>
                                          </p:val>
                                        </p:tav>
                                        <p:tav tm="100000">
                                          <p:val>
                                            <p:strVal val="#ppt_y"/>
                                          </p:val>
                                        </p:tav>
                                      </p:tavLst>
                                    </p:anim>
                                  </p:childTnLst>
                                </p:cTn>
                              </p:par>
                            </p:childTnLst>
                          </p:cTn>
                        </p:par>
                        <p:par>
                          <p:cTn id="259" fill="hold">
                            <p:stCondLst>
                              <p:cond delay="10500"/>
                            </p:stCondLst>
                            <p:childTnLst>
                              <p:par>
                                <p:cTn id="260" presetID="2" presetClass="entr" presetSubtype="4" fill="hold" grpId="0" nodeType="afterEffect">
                                  <p:stCondLst>
                                    <p:cond delay="0"/>
                                  </p:stCondLst>
                                  <p:childTnLst>
                                    <p:set>
                                      <p:cBhvr>
                                        <p:cTn id="261" dur="1" fill="hold">
                                          <p:stCondLst>
                                            <p:cond delay="0"/>
                                          </p:stCondLst>
                                        </p:cTn>
                                        <p:tgtEl>
                                          <p:spTgt spid="61"/>
                                        </p:tgtEl>
                                        <p:attrNameLst>
                                          <p:attrName>style.visibility</p:attrName>
                                        </p:attrNameLst>
                                      </p:cBhvr>
                                      <p:to>
                                        <p:strVal val="visible"/>
                                      </p:to>
                                    </p:set>
                                    <p:anim calcmode="lin" valueType="num">
                                      <p:cBhvr additive="base">
                                        <p:cTn id="262" dur="200" fill="hold"/>
                                        <p:tgtEl>
                                          <p:spTgt spid="61"/>
                                        </p:tgtEl>
                                        <p:attrNameLst>
                                          <p:attrName>ppt_x</p:attrName>
                                        </p:attrNameLst>
                                      </p:cBhvr>
                                      <p:tavLst>
                                        <p:tav tm="0">
                                          <p:val>
                                            <p:strVal val="#ppt_x"/>
                                          </p:val>
                                        </p:tav>
                                        <p:tav tm="100000">
                                          <p:val>
                                            <p:strVal val="#ppt_x"/>
                                          </p:val>
                                        </p:tav>
                                      </p:tavLst>
                                    </p:anim>
                                    <p:anim calcmode="lin" valueType="num">
                                      <p:cBhvr additive="base">
                                        <p:cTn id="263" dur="2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264" fill="hold">
                      <p:stCondLst>
                        <p:cond delay="indefinite"/>
                      </p:stCondLst>
                      <p:childTnLst>
                        <p:par>
                          <p:cTn id="265" fill="hold">
                            <p:stCondLst>
                              <p:cond delay="0"/>
                            </p:stCondLst>
                            <p:childTnLst>
                              <p:par>
                                <p:cTn id="266" presetID="2" presetClass="entr" presetSubtype="4" fill="hold" grpId="0" nodeType="clickEffect">
                                  <p:stCondLst>
                                    <p:cond delay="0"/>
                                  </p:stCondLst>
                                  <p:childTnLst>
                                    <p:set>
                                      <p:cBhvr>
                                        <p:cTn id="267" dur="1" fill="hold">
                                          <p:stCondLst>
                                            <p:cond delay="0"/>
                                          </p:stCondLst>
                                        </p:cTn>
                                        <p:tgtEl>
                                          <p:spTgt spid="7"/>
                                        </p:tgtEl>
                                        <p:attrNameLst>
                                          <p:attrName>style.visibility</p:attrName>
                                        </p:attrNameLst>
                                      </p:cBhvr>
                                      <p:to>
                                        <p:strVal val="visible"/>
                                      </p:to>
                                    </p:set>
                                    <p:anim calcmode="lin" valueType="num">
                                      <p:cBhvr additive="base">
                                        <p:cTn id="268" dur="500" fill="hold"/>
                                        <p:tgtEl>
                                          <p:spTgt spid="7"/>
                                        </p:tgtEl>
                                        <p:attrNameLst>
                                          <p:attrName>ppt_x</p:attrName>
                                        </p:attrNameLst>
                                      </p:cBhvr>
                                      <p:tavLst>
                                        <p:tav tm="0">
                                          <p:val>
                                            <p:strVal val="#ppt_x"/>
                                          </p:val>
                                        </p:tav>
                                        <p:tav tm="100000">
                                          <p:val>
                                            <p:strVal val="#ppt_x"/>
                                          </p:val>
                                        </p:tav>
                                      </p:tavLst>
                                    </p:anim>
                                    <p:anim calcmode="lin" valueType="num">
                                      <p:cBhvr additive="base">
                                        <p:cTn id="26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0" fill="hold">
                      <p:stCondLst>
                        <p:cond delay="indefinite"/>
                      </p:stCondLst>
                      <p:childTnLst>
                        <p:par>
                          <p:cTn id="271" fill="hold">
                            <p:stCondLst>
                              <p:cond delay="0"/>
                            </p:stCondLst>
                            <p:childTnLst>
                              <p:par>
                                <p:cTn id="272" presetID="2" presetClass="entr" presetSubtype="4" fill="hold" grpId="0" nodeType="clickEffect">
                                  <p:stCondLst>
                                    <p:cond delay="0"/>
                                  </p:stCondLst>
                                  <p:childTnLst>
                                    <p:set>
                                      <p:cBhvr>
                                        <p:cTn id="273" dur="1" fill="hold">
                                          <p:stCondLst>
                                            <p:cond delay="0"/>
                                          </p:stCondLst>
                                        </p:cTn>
                                        <p:tgtEl>
                                          <p:spTgt spid="65"/>
                                        </p:tgtEl>
                                        <p:attrNameLst>
                                          <p:attrName>style.visibility</p:attrName>
                                        </p:attrNameLst>
                                      </p:cBhvr>
                                      <p:to>
                                        <p:strVal val="visible"/>
                                      </p:to>
                                    </p:set>
                                    <p:anim calcmode="lin" valueType="num">
                                      <p:cBhvr additive="base">
                                        <p:cTn id="274" dur="500" fill="hold"/>
                                        <p:tgtEl>
                                          <p:spTgt spid="65"/>
                                        </p:tgtEl>
                                        <p:attrNameLst>
                                          <p:attrName>ppt_x</p:attrName>
                                        </p:attrNameLst>
                                      </p:cBhvr>
                                      <p:tavLst>
                                        <p:tav tm="0">
                                          <p:val>
                                            <p:strVal val="#ppt_x"/>
                                          </p:val>
                                        </p:tav>
                                        <p:tav tm="100000">
                                          <p:val>
                                            <p:strVal val="#ppt_x"/>
                                          </p:val>
                                        </p:tav>
                                      </p:tavLst>
                                    </p:anim>
                                    <p:anim calcmode="lin" valueType="num">
                                      <p:cBhvr additive="base">
                                        <p:cTn id="275" dur="500" fill="hold"/>
                                        <p:tgtEl>
                                          <p:spTgt spid="65"/>
                                        </p:tgtEl>
                                        <p:attrNameLst>
                                          <p:attrName>ppt_y</p:attrName>
                                        </p:attrNameLst>
                                      </p:cBhvr>
                                      <p:tavLst>
                                        <p:tav tm="0">
                                          <p:val>
                                            <p:strVal val="1+#ppt_h/2"/>
                                          </p:val>
                                        </p:tav>
                                        <p:tav tm="100000">
                                          <p:val>
                                            <p:strVal val="#ppt_y"/>
                                          </p:val>
                                        </p:tav>
                                      </p:tavLst>
                                    </p:anim>
                                  </p:childTnLst>
                                </p:cTn>
                              </p:par>
                              <p:par>
                                <p:cTn id="276" presetID="10" presetClass="entr" presetSubtype="0" fill="hold" nodeType="withEffect">
                                  <p:stCondLst>
                                    <p:cond delay="0"/>
                                  </p:stCondLst>
                                  <p:childTnLst>
                                    <p:set>
                                      <p:cBhvr>
                                        <p:cTn id="277" dur="1" fill="hold">
                                          <p:stCondLst>
                                            <p:cond delay="0"/>
                                          </p:stCondLst>
                                        </p:cTn>
                                        <p:tgtEl>
                                          <p:spTgt spid="67"/>
                                        </p:tgtEl>
                                        <p:attrNameLst>
                                          <p:attrName>style.visibility</p:attrName>
                                        </p:attrNameLst>
                                      </p:cBhvr>
                                      <p:to>
                                        <p:strVal val="visible"/>
                                      </p:to>
                                    </p:set>
                                    <p:animEffect transition="in" filter="fade">
                                      <p:cBhvr>
                                        <p:cTn id="278" dur="2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37 Rectángulo"/>
          <p:cNvSpPr/>
          <p:nvPr/>
        </p:nvSpPr>
        <p:spPr>
          <a:xfrm>
            <a:off x="357158" y="4357694"/>
            <a:ext cx="8001056" cy="25003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3" name="42 Rectángulo"/>
          <p:cNvSpPr/>
          <p:nvPr/>
        </p:nvSpPr>
        <p:spPr>
          <a:xfrm>
            <a:off x="4429124" y="2714620"/>
            <a:ext cx="4714908" cy="7858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1" name="40 Rectángulo"/>
          <p:cNvSpPr/>
          <p:nvPr/>
        </p:nvSpPr>
        <p:spPr>
          <a:xfrm>
            <a:off x="4429124" y="1928802"/>
            <a:ext cx="4714876" cy="7143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143368" name="Picture 8" descr="http://t1.gstatic.com/images?q=tbn:ANd9GcSSnkSvUJhuOEIFfi1YubBxrqvahWNqX_SkCeKl9oq3Aau8BU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471" y="1714488"/>
            <a:ext cx="3725357" cy="2357454"/>
          </a:xfrm>
          <a:prstGeom prst="rect">
            <a:avLst/>
          </a:prstGeom>
          <a:noFill/>
        </p:spPr>
      </p:pic>
      <mc:AlternateContent xmlns:mc="http://schemas.openxmlformats.org/markup-compatibility/2006" xmlns:a14="http://schemas.microsoft.com/office/drawing/2010/main">
        <mc:Choice Requires="a14">
          <p:sp>
            <p:nvSpPr>
              <p:cNvPr id="31" name="CuadroTexto 30"/>
              <p:cNvSpPr txBox="1"/>
              <p:nvPr/>
            </p:nvSpPr>
            <p:spPr>
              <a:xfrm>
                <a:off x="4088372" y="5446770"/>
                <a:ext cx="3181640" cy="6339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2200" b="0" i="1" smtClean="0">
                          <a:latin typeface="Cambria Math" panose="02040503050406030204" pitchFamily="18" charset="0"/>
                        </a:rPr>
                        <m:t>0,339</m:t>
                      </m:r>
                      <m:r>
                        <a:rPr lang="es-ES" sz="2200" b="0" i="1" smtClean="0">
                          <a:latin typeface="Cambria Math" panose="02040503050406030204" pitchFamily="18" charset="0"/>
                        </a:rPr>
                        <m:t>𝐿</m:t>
                      </m:r>
                      <m:r>
                        <a:rPr lang="es-ES" sz="2200" b="0" i="1" smtClean="0">
                          <a:latin typeface="Cambria Math" panose="02040503050406030204" pitchFamily="18" charset="0"/>
                        </a:rPr>
                        <m:t>·</m:t>
                      </m:r>
                      <m:f>
                        <m:fPr>
                          <m:ctrlPr>
                            <a:rPr lang="es-ES" sz="2200" b="0" i="1" smtClean="0">
                              <a:latin typeface="Cambria Math" panose="02040503050406030204" pitchFamily="18" charset="0"/>
                            </a:rPr>
                          </m:ctrlPr>
                        </m:fPr>
                        <m:num>
                          <m:r>
                            <a:rPr lang="es-ES" sz="2200" b="0" i="1" smtClean="0">
                              <a:latin typeface="Cambria Math" panose="02040503050406030204" pitchFamily="18" charset="0"/>
                            </a:rPr>
                            <m:t>100 </m:t>
                          </m:r>
                          <m:r>
                            <a:rPr lang="es-ES" sz="2200" b="0" i="1" smtClean="0">
                              <a:latin typeface="Cambria Math" panose="02040503050406030204" pitchFamily="18" charset="0"/>
                            </a:rPr>
                            <m:t>𝑐𝐿</m:t>
                          </m:r>
                        </m:num>
                        <m:den>
                          <m:r>
                            <a:rPr lang="es-ES" sz="2200" b="0" i="1" smtClean="0">
                              <a:latin typeface="Cambria Math" panose="02040503050406030204" pitchFamily="18" charset="0"/>
                            </a:rPr>
                            <m:t>1 </m:t>
                          </m:r>
                          <m:r>
                            <a:rPr lang="es-ES" sz="2200" b="0" i="1" smtClean="0">
                              <a:latin typeface="Cambria Math" panose="02040503050406030204" pitchFamily="18" charset="0"/>
                            </a:rPr>
                            <m:t>𝐿</m:t>
                          </m:r>
                        </m:den>
                      </m:f>
                      <m:r>
                        <a:rPr lang="es-ES" sz="2200" b="0" i="1" smtClean="0">
                          <a:latin typeface="Cambria Math" panose="02040503050406030204" pitchFamily="18" charset="0"/>
                        </a:rPr>
                        <m:t>=33,9 </m:t>
                      </m:r>
                      <m:r>
                        <a:rPr lang="es-ES" sz="2200" b="0" i="1" smtClean="0">
                          <a:latin typeface="Cambria Math" panose="02040503050406030204" pitchFamily="18" charset="0"/>
                        </a:rPr>
                        <m:t>𝑐𝐿</m:t>
                      </m:r>
                    </m:oMath>
                  </m:oMathPara>
                </a14:m>
                <a:endParaRPr lang="es-ES" sz="2200" dirty="0"/>
              </a:p>
            </p:txBody>
          </p:sp>
        </mc:Choice>
        <mc:Fallback xmlns="">
          <p:sp>
            <p:nvSpPr>
              <p:cNvPr id="31" name="CuadroTexto 30"/>
              <p:cNvSpPr txBox="1">
                <a:spLocks noRot="1" noChangeAspect="1" noMove="1" noResize="1" noEditPoints="1" noAdjustHandles="1" noChangeArrowheads="1" noChangeShapeType="1" noTextEdit="1"/>
              </p:cNvSpPr>
              <p:nvPr/>
            </p:nvSpPr>
            <p:spPr>
              <a:xfrm>
                <a:off x="4088372" y="5446770"/>
                <a:ext cx="3181640" cy="633956"/>
              </a:xfrm>
              <a:prstGeom prst="rect">
                <a:avLst/>
              </a:prstGeom>
              <a:blipFill rotWithShape="0">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 name="CuadroTexto 5"/>
              <p:cNvSpPr txBox="1"/>
              <p:nvPr/>
            </p:nvSpPr>
            <p:spPr>
              <a:xfrm>
                <a:off x="368985" y="5408948"/>
                <a:ext cx="3480825" cy="6360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2200" b="0" i="1" smtClean="0">
                          <a:latin typeface="Cambria Math" panose="02040503050406030204" pitchFamily="18" charset="0"/>
                        </a:rPr>
                        <m:t>0,339</m:t>
                      </m:r>
                      <m:r>
                        <a:rPr lang="es-ES" sz="2200" b="0" i="1" smtClean="0">
                          <a:latin typeface="Cambria Math" panose="02040503050406030204" pitchFamily="18" charset="0"/>
                        </a:rPr>
                        <m:t>𝑑</m:t>
                      </m:r>
                      <m:sSup>
                        <m:sSupPr>
                          <m:ctrlPr>
                            <a:rPr lang="es-ES" sz="2200" b="0" i="1" smtClean="0">
                              <a:latin typeface="Cambria Math" panose="02040503050406030204" pitchFamily="18" charset="0"/>
                            </a:rPr>
                          </m:ctrlPr>
                        </m:sSupPr>
                        <m:e>
                          <m:r>
                            <a:rPr lang="es-ES" sz="2200" b="0" i="1" smtClean="0">
                              <a:latin typeface="Cambria Math" panose="02040503050406030204" pitchFamily="18" charset="0"/>
                            </a:rPr>
                            <m:t>𝑚</m:t>
                          </m:r>
                        </m:e>
                        <m:sup>
                          <m:r>
                            <a:rPr lang="es-ES" sz="2200" b="0" i="1" smtClean="0">
                              <a:latin typeface="Cambria Math" panose="02040503050406030204" pitchFamily="18" charset="0"/>
                            </a:rPr>
                            <m:t>3</m:t>
                          </m:r>
                        </m:sup>
                      </m:sSup>
                      <m:r>
                        <a:rPr lang="es-ES" sz="2200" b="0" i="1" smtClean="0">
                          <a:latin typeface="Cambria Math" panose="02040503050406030204" pitchFamily="18" charset="0"/>
                        </a:rPr>
                        <m:t>·</m:t>
                      </m:r>
                      <m:f>
                        <m:fPr>
                          <m:ctrlPr>
                            <a:rPr lang="es-ES" sz="2200" b="0" i="1" smtClean="0">
                              <a:latin typeface="Cambria Math" panose="02040503050406030204" pitchFamily="18" charset="0"/>
                            </a:rPr>
                          </m:ctrlPr>
                        </m:fPr>
                        <m:num>
                          <m:r>
                            <a:rPr lang="es-ES" sz="2200" b="0" i="1" smtClean="0">
                              <a:latin typeface="Cambria Math" panose="02040503050406030204" pitchFamily="18" charset="0"/>
                            </a:rPr>
                            <m:t>1</m:t>
                          </m:r>
                          <m:r>
                            <a:rPr lang="es-ES" sz="2200" b="0" i="1" smtClean="0">
                              <a:latin typeface="Cambria Math" panose="02040503050406030204" pitchFamily="18" charset="0"/>
                            </a:rPr>
                            <m:t>𝐿</m:t>
                          </m:r>
                        </m:num>
                        <m:den>
                          <m:r>
                            <a:rPr lang="es-ES" sz="2200" b="0" i="1" smtClean="0">
                              <a:latin typeface="Cambria Math" panose="02040503050406030204" pitchFamily="18" charset="0"/>
                            </a:rPr>
                            <m:t>1 </m:t>
                          </m:r>
                          <m:r>
                            <a:rPr lang="es-ES" sz="2200" b="0" i="1" smtClean="0">
                              <a:latin typeface="Cambria Math" panose="02040503050406030204" pitchFamily="18" charset="0"/>
                            </a:rPr>
                            <m:t>𝑑</m:t>
                          </m:r>
                          <m:sSup>
                            <m:sSupPr>
                              <m:ctrlPr>
                                <a:rPr lang="es-ES" sz="2200" b="0" i="1" smtClean="0">
                                  <a:latin typeface="Cambria Math" panose="02040503050406030204" pitchFamily="18" charset="0"/>
                                </a:rPr>
                              </m:ctrlPr>
                            </m:sSupPr>
                            <m:e>
                              <m:r>
                                <a:rPr lang="es-ES" sz="2200" b="0" i="1" smtClean="0">
                                  <a:latin typeface="Cambria Math" panose="02040503050406030204" pitchFamily="18" charset="0"/>
                                </a:rPr>
                                <m:t>𝑚</m:t>
                              </m:r>
                            </m:e>
                            <m:sup>
                              <m:r>
                                <a:rPr lang="es-ES" sz="2200" b="0" i="1" smtClean="0">
                                  <a:latin typeface="Cambria Math" panose="02040503050406030204" pitchFamily="18" charset="0"/>
                                </a:rPr>
                                <m:t>3</m:t>
                              </m:r>
                            </m:sup>
                          </m:sSup>
                        </m:den>
                      </m:f>
                      <m:r>
                        <a:rPr lang="es-ES" sz="2200" b="0" i="1" smtClean="0">
                          <a:latin typeface="Cambria Math" panose="02040503050406030204" pitchFamily="18" charset="0"/>
                        </a:rPr>
                        <m:t>=0,339</m:t>
                      </m:r>
                      <m:r>
                        <a:rPr lang="es-ES" sz="2200" b="0" i="1" smtClean="0">
                          <a:latin typeface="Cambria Math" panose="02040503050406030204" pitchFamily="18" charset="0"/>
                        </a:rPr>
                        <m:t>𝐿</m:t>
                      </m:r>
                    </m:oMath>
                  </m:oMathPara>
                </a14:m>
                <a:endParaRPr lang="es-ES" sz="2200" dirty="0"/>
              </a:p>
            </p:txBody>
          </p:sp>
        </mc:Choice>
        <mc:Fallback xmlns="">
          <p:sp>
            <p:nvSpPr>
              <p:cNvPr id="6" name="CuadroTexto 5"/>
              <p:cNvSpPr txBox="1">
                <a:spLocks noRot="1" noChangeAspect="1" noMove="1" noResize="1" noEditPoints="1" noAdjustHandles="1" noChangeArrowheads="1" noChangeShapeType="1" noTextEdit="1"/>
              </p:cNvSpPr>
              <p:nvPr/>
            </p:nvSpPr>
            <p:spPr>
              <a:xfrm>
                <a:off x="368985" y="5408948"/>
                <a:ext cx="3480825" cy="636072"/>
              </a:xfrm>
              <a:prstGeom prst="rect">
                <a:avLst/>
              </a:prstGeom>
              <a:blipFill rotWithShape="0">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5" name="CuadroTexto 4"/>
              <p:cNvSpPr txBox="1"/>
              <p:nvPr/>
            </p:nvSpPr>
            <p:spPr>
              <a:xfrm>
                <a:off x="407998" y="4446638"/>
                <a:ext cx="6732805" cy="7305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2500" b="0" i="1" smtClean="0">
                          <a:latin typeface="Cambria Math" panose="02040503050406030204" pitchFamily="18" charset="0"/>
                        </a:rPr>
                        <m:t>339,12 </m:t>
                      </m:r>
                      <m:r>
                        <a:rPr lang="es-ES" sz="2500" b="0" i="1" smtClean="0">
                          <a:latin typeface="Cambria Math" panose="02040503050406030204" pitchFamily="18" charset="0"/>
                        </a:rPr>
                        <m:t>𝑐</m:t>
                      </m:r>
                      <m:sSup>
                        <m:sSupPr>
                          <m:ctrlPr>
                            <a:rPr lang="es-ES" sz="2500" b="0" i="1" smtClean="0">
                              <a:latin typeface="Cambria Math" panose="02040503050406030204" pitchFamily="18" charset="0"/>
                            </a:rPr>
                          </m:ctrlPr>
                        </m:sSupPr>
                        <m:e>
                          <m:r>
                            <a:rPr lang="es-ES" sz="2500" b="0" i="1" smtClean="0">
                              <a:latin typeface="Cambria Math" panose="02040503050406030204" pitchFamily="18" charset="0"/>
                            </a:rPr>
                            <m:t>𝑚</m:t>
                          </m:r>
                        </m:e>
                        <m:sup>
                          <m:r>
                            <a:rPr lang="es-ES" sz="2500" b="0" i="1" smtClean="0">
                              <a:latin typeface="Cambria Math" panose="02040503050406030204" pitchFamily="18" charset="0"/>
                            </a:rPr>
                            <m:t>3</m:t>
                          </m:r>
                        </m:sup>
                      </m:sSup>
                      <m:r>
                        <a:rPr lang="es-ES" sz="2500" b="0" i="1" smtClean="0">
                          <a:latin typeface="Cambria Math" panose="02040503050406030204" pitchFamily="18" charset="0"/>
                        </a:rPr>
                        <m:t>·</m:t>
                      </m:r>
                      <m:f>
                        <m:fPr>
                          <m:ctrlPr>
                            <a:rPr lang="es-ES" sz="2500" b="0" i="1" smtClean="0">
                              <a:latin typeface="Cambria Math" panose="02040503050406030204" pitchFamily="18" charset="0"/>
                            </a:rPr>
                          </m:ctrlPr>
                        </m:fPr>
                        <m:num>
                          <m:r>
                            <a:rPr lang="es-ES" sz="2500" b="0" i="1" smtClean="0">
                              <a:latin typeface="Cambria Math" panose="02040503050406030204" pitchFamily="18" charset="0"/>
                            </a:rPr>
                            <m:t>1</m:t>
                          </m:r>
                          <m:r>
                            <a:rPr lang="es-ES" sz="2500" b="0" i="1" smtClean="0">
                              <a:latin typeface="Cambria Math" panose="02040503050406030204" pitchFamily="18" charset="0"/>
                            </a:rPr>
                            <m:t>𝑑𝑚</m:t>
                          </m:r>
                        </m:num>
                        <m:den>
                          <m:r>
                            <a:rPr lang="es-ES" sz="2500" b="0" i="1" smtClean="0">
                              <a:latin typeface="Cambria Math" panose="02040503050406030204" pitchFamily="18" charset="0"/>
                            </a:rPr>
                            <m:t>10</m:t>
                          </m:r>
                          <m:r>
                            <a:rPr lang="es-ES" sz="2500" b="0" i="1" smtClean="0">
                              <a:latin typeface="Cambria Math" panose="02040503050406030204" pitchFamily="18" charset="0"/>
                            </a:rPr>
                            <m:t>𝑐𝑚</m:t>
                          </m:r>
                        </m:den>
                      </m:f>
                      <m:r>
                        <a:rPr lang="es-ES" sz="2500" b="0" i="1" smtClean="0">
                          <a:latin typeface="Cambria Math" panose="02040503050406030204" pitchFamily="18" charset="0"/>
                        </a:rPr>
                        <m:t>·</m:t>
                      </m:r>
                      <m:f>
                        <m:fPr>
                          <m:ctrlPr>
                            <a:rPr lang="es-ES" sz="2500" b="0" i="1" smtClean="0">
                              <a:latin typeface="Cambria Math" panose="02040503050406030204" pitchFamily="18" charset="0"/>
                            </a:rPr>
                          </m:ctrlPr>
                        </m:fPr>
                        <m:num>
                          <m:r>
                            <a:rPr lang="es-ES" sz="2500" b="0" i="1" smtClean="0">
                              <a:latin typeface="Cambria Math" panose="02040503050406030204" pitchFamily="18" charset="0"/>
                            </a:rPr>
                            <m:t>1</m:t>
                          </m:r>
                          <m:r>
                            <a:rPr lang="es-ES" sz="2500" b="0" i="1" smtClean="0">
                              <a:latin typeface="Cambria Math" panose="02040503050406030204" pitchFamily="18" charset="0"/>
                            </a:rPr>
                            <m:t>𝑑𝑚</m:t>
                          </m:r>
                        </m:num>
                        <m:den>
                          <m:r>
                            <a:rPr lang="es-ES" sz="2500" b="0" i="1" smtClean="0">
                              <a:latin typeface="Cambria Math" panose="02040503050406030204" pitchFamily="18" charset="0"/>
                            </a:rPr>
                            <m:t>10</m:t>
                          </m:r>
                          <m:r>
                            <a:rPr lang="es-ES" sz="2500" b="0" i="1" smtClean="0">
                              <a:latin typeface="Cambria Math" panose="02040503050406030204" pitchFamily="18" charset="0"/>
                            </a:rPr>
                            <m:t>𝑐𝑚</m:t>
                          </m:r>
                        </m:den>
                      </m:f>
                      <m:r>
                        <a:rPr lang="es-ES" sz="2500" b="0" i="1" smtClean="0">
                          <a:latin typeface="Cambria Math" panose="02040503050406030204" pitchFamily="18" charset="0"/>
                        </a:rPr>
                        <m:t>·</m:t>
                      </m:r>
                      <m:f>
                        <m:fPr>
                          <m:ctrlPr>
                            <a:rPr lang="es-ES" sz="2500" b="0" i="1" smtClean="0">
                              <a:latin typeface="Cambria Math" panose="02040503050406030204" pitchFamily="18" charset="0"/>
                            </a:rPr>
                          </m:ctrlPr>
                        </m:fPr>
                        <m:num>
                          <m:r>
                            <a:rPr lang="es-ES" sz="2500" b="0" i="1" smtClean="0">
                              <a:latin typeface="Cambria Math" panose="02040503050406030204" pitchFamily="18" charset="0"/>
                            </a:rPr>
                            <m:t>1</m:t>
                          </m:r>
                          <m:r>
                            <a:rPr lang="es-ES" sz="2500" b="0" i="1" smtClean="0">
                              <a:latin typeface="Cambria Math" panose="02040503050406030204" pitchFamily="18" charset="0"/>
                            </a:rPr>
                            <m:t>𝑑𝑚</m:t>
                          </m:r>
                        </m:num>
                        <m:den>
                          <m:r>
                            <a:rPr lang="es-ES" sz="2500" b="0" i="1" smtClean="0">
                              <a:latin typeface="Cambria Math" panose="02040503050406030204" pitchFamily="18" charset="0"/>
                            </a:rPr>
                            <m:t>10</m:t>
                          </m:r>
                          <m:r>
                            <a:rPr lang="es-ES" sz="2500" b="0" i="1" smtClean="0">
                              <a:latin typeface="Cambria Math" panose="02040503050406030204" pitchFamily="18" charset="0"/>
                            </a:rPr>
                            <m:t>𝑐𝑚</m:t>
                          </m:r>
                        </m:den>
                      </m:f>
                      <m:r>
                        <a:rPr lang="es-ES" sz="2500" b="0" i="1" smtClean="0">
                          <a:latin typeface="Cambria Math" panose="02040503050406030204" pitchFamily="18" charset="0"/>
                        </a:rPr>
                        <m:t>=0,339</m:t>
                      </m:r>
                      <m:r>
                        <a:rPr lang="es-ES" sz="2500" b="0" i="1" smtClean="0">
                          <a:latin typeface="Cambria Math" panose="02040503050406030204" pitchFamily="18" charset="0"/>
                        </a:rPr>
                        <m:t>𝑑𝑑</m:t>
                      </m:r>
                      <m:sSup>
                        <m:sSupPr>
                          <m:ctrlPr>
                            <a:rPr lang="es-ES" sz="2500" b="0" i="1" smtClean="0">
                              <a:latin typeface="Cambria Math" panose="02040503050406030204" pitchFamily="18" charset="0"/>
                            </a:rPr>
                          </m:ctrlPr>
                        </m:sSupPr>
                        <m:e>
                          <m:r>
                            <a:rPr lang="es-ES" sz="2500" b="0" i="1" smtClean="0">
                              <a:latin typeface="Cambria Math" panose="02040503050406030204" pitchFamily="18" charset="0"/>
                            </a:rPr>
                            <m:t>𝑚</m:t>
                          </m:r>
                        </m:e>
                        <m:sup>
                          <m:r>
                            <a:rPr lang="es-ES" sz="2500" b="0" i="1" smtClean="0">
                              <a:latin typeface="Cambria Math" panose="02040503050406030204" pitchFamily="18" charset="0"/>
                            </a:rPr>
                            <m:t>3</m:t>
                          </m:r>
                        </m:sup>
                      </m:sSup>
                    </m:oMath>
                  </m:oMathPara>
                </a14:m>
                <a:endParaRPr lang="es-ES" sz="2500" dirty="0"/>
              </a:p>
            </p:txBody>
          </p:sp>
        </mc:Choice>
        <mc:Fallback xmlns="">
          <p:sp>
            <p:nvSpPr>
              <p:cNvPr id="5" name="CuadroTexto 4"/>
              <p:cNvSpPr txBox="1">
                <a:spLocks noRot="1" noChangeAspect="1" noMove="1" noResize="1" noEditPoints="1" noAdjustHandles="1" noChangeArrowheads="1" noChangeShapeType="1" noTextEdit="1"/>
              </p:cNvSpPr>
              <p:nvPr/>
            </p:nvSpPr>
            <p:spPr>
              <a:xfrm>
                <a:off x="407998" y="4446638"/>
                <a:ext cx="6732805" cy="730585"/>
              </a:xfrm>
              <a:prstGeom prst="rect">
                <a:avLst/>
              </a:prstGeom>
              <a:blipFill rotWithShape="0">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7" name="CuadroTexto 26"/>
              <p:cNvSpPr txBox="1"/>
              <p:nvPr/>
            </p:nvSpPr>
            <p:spPr>
              <a:xfrm>
                <a:off x="4499174" y="2955732"/>
                <a:ext cx="4509696"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2000" b="0" i="1" smtClean="0">
                          <a:latin typeface="Cambria Math" panose="02040503050406030204" pitchFamily="18" charset="0"/>
                        </a:rPr>
                        <m:t>𝑉</m:t>
                      </m:r>
                      <m:r>
                        <a:rPr lang="es-ES" sz="2000" b="0" i="1" smtClean="0">
                          <a:latin typeface="Cambria Math" panose="02040503050406030204" pitchFamily="18" charset="0"/>
                        </a:rPr>
                        <m:t>=</m:t>
                      </m:r>
                      <m:sSub>
                        <m:sSubPr>
                          <m:ctrlPr>
                            <a:rPr lang="es-ES" sz="2000" b="0" i="1" smtClean="0">
                              <a:latin typeface="Cambria Math" panose="02040503050406030204" pitchFamily="18" charset="0"/>
                            </a:rPr>
                          </m:ctrlPr>
                        </m:sSubPr>
                        <m:e>
                          <m:r>
                            <a:rPr lang="es-ES" sz="2000" b="0" i="1" smtClean="0">
                              <a:latin typeface="Cambria Math" panose="02040503050406030204" pitchFamily="18" charset="0"/>
                            </a:rPr>
                            <m:t>𝐴</m:t>
                          </m:r>
                        </m:e>
                        <m:sub>
                          <m:r>
                            <a:rPr lang="es-ES" sz="2000" b="0" i="1" smtClean="0">
                              <a:latin typeface="Cambria Math" panose="02040503050406030204" pitchFamily="18" charset="0"/>
                            </a:rPr>
                            <m:t>𝑏𝑎𝑠𝑒</m:t>
                          </m:r>
                        </m:sub>
                      </m:sSub>
                      <m:r>
                        <a:rPr lang="es-ES" sz="2000" b="0" i="1" smtClean="0">
                          <a:latin typeface="Cambria Math" panose="02040503050406030204" pitchFamily="18" charset="0"/>
                        </a:rPr>
                        <m:t>·</m:t>
                      </m:r>
                      <m:r>
                        <a:rPr lang="es-ES" sz="2000" b="0" i="1" smtClean="0">
                          <a:latin typeface="Cambria Math" panose="02040503050406030204" pitchFamily="18" charset="0"/>
                        </a:rPr>
                        <m:t>h</m:t>
                      </m:r>
                      <m:r>
                        <a:rPr lang="es-ES" sz="2000" b="0" i="1" smtClean="0">
                          <a:latin typeface="Cambria Math" panose="02040503050406030204" pitchFamily="18" charset="0"/>
                        </a:rPr>
                        <m:t>=28,26·12=339,12</m:t>
                      </m:r>
                      <m:r>
                        <a:rPr lang="es-ES" sz="2000" b="0" i="1" smtClean="0">
                          <a:latin typeface="Cambria Math" panose="02040503050406030204" pitchFamily="18" charset="0"/>
                        </a:rPr>
                        <m:t>𝑐</m:t>
                      </m:r>
                      <m:sSup>
                        <m:sSupPr>
                          <m:ctrlPr>
                            <a:rPr lang="es-ES" sz="2000" b="0" i="1" smtClean="0">
                              <a:latin typeface="Cambria Math" panose="02040503050406030204" pitchFamily="18" charset="0"/>
                            </a:rPr>
                          </m:ctrlPr>
                        </m:sSupPr>
                        <m:e>
                          <m:r>
                            <a:rPr lang="es-ES" sz="2000" b="0" i="1" smtClean="0">
                              <a:latin typeface="Cambria Math" panose="02040503050406030204" pitchFamily="18" charset="0"/>
                            </a:rPr>
                            <m:t>𝑚</m:t>
                          </m:r>
                        </m:e>
                        <m:sup>
                          <m:r>
                            <a:rPr lang="es-ES" sz="2000" b="0" i="1" smtClean="0">
                              <a:latin typeface="Cambria Math" panose="02040503050406030204" pitchFamily="18" charset="0"/>
                            </a:rPr>
                            <m:t>3</m:t>
                          </m:r>
                        </m:sup>
                      </m:sSup>
                    </m:oMath>
                  </m:oMathPara>
                </a14:m>
                <a:endParaRPr lang="es-ES" sz="2000" dirty="0"/>
              </a:p>
            </p:txBody>
          </p:sp>
        </mc:Choice>
        <mc:Fallback xmlns="">
          <p:sp>
            <p:nvSpPr>
              <p:cNvPr id="27" name="CuadroTexto 26"/>
              <p:cNvSpPr txBox="1">
                <a:spLocks noRot="1" noChangeAspect="1" noMove="1" noResize="1" noEditPoints="1" noAdjustHandles="1" noChangeArrowheads="1" noChangeShapeType="1" noTextEdit="1"/>
              </p:cNvSpPr>
              <p:nvPr/>
            </p:nvSpPr>
            <p:spPr>
              <a:xfrm>
                <a:off x="4499174" y="2955732"/>
                <a:ext cx="4509696" cy="307777"/>
              </a:xfrm>
              <a:prstGeom prst="rect">
                <a:avLst/>
              </a:prstGeom>
              <a:blipFill rotWithShape="0">
                <a:blip r:embed="rId6"/>
                <a:stretch>
                  <a:fillRect l="-541" t="-2000" b="-2000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 name="CuadroTexto 1"/>
              <p:cNvSpPr txBox="1"/>
              <p:nvPr/>
            </p:nvSpPr>
            <p:spPr>
              <a:xfrm>
                <a:off x="4535400" y="2102446"/>
                <a:ext cx="4502323"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2200" b="0" i="1" smtClean="0">
                              <a:latin typeface="Cambria Math" panose="02040503050406030204" pitchFamily="18" charset="0"/>
                            </a:rPr>
                          </m:ctrlPr>
                        </m:sSubPr>
                        <m:e>
                          <m:r>
                            <a:rPr lang="es-ES" sz="2200" b="0" i="1" smtClean="0">
                              <a:latin typeface="Cambria Math" panose="02040503050406030204" pitchFamily="18" charset="0"/>
                            </a:rPr>
                            <m:t>𝐴</m:t>
                          </m:r>
                        </m:e>
                        <m:sub>
                          <m:r>
                            <a:rPr lang="es-ES" sz="2200" b="0" i="1" smtClean="0">
                              <a:latin typeface="Cambria Math" panose="02040503050406030204" pitchFamily="18" charset="0"/>
                            </a:rPr>
                            <m:t>𝑏𝑎𝑠𝑒</m:t>
                          </m:r>
                        </m:sub>
                      </m:sSub>
                      <m:r>
                        <a:rPr lang="es-ES" sz="2200" b="0" i="1" smtClean="0">
                          <a:latin typeface="Cambria Math" panose="02040503050406030204" pitchFamily="18" charset="0"/>
                        </a:rPr>
                        <m:t>=</m:t>
                      </m:r>
                      <m:r>
                        <a:rPr lang="es-ES" sz="2200" b="0" i="1" smtClean="0">
                          <a:latin typeface="Cambria Math" panose="02040503050406030204" pitchFamily="18" charset="0"/>
                        </a:rPr>
                        <m:t>𝜋</m:t>
                      </m:r>
                      <m:sSup>
                        <m:sSupPr>
                          <m:ctrlPr>
                            <a:rPr lang="es-ES" sz="2200" b="0" i="1" smtClean="0">
                              <a:latin typeface="Cambria Math" panose="02040503050406030204" pitchFamily="18" charset="0"/>
                            </a:rPr>
                          </m:ctrlPr>
                        </m:sSupPr>
                        <m:e>
                          <m:r>
                            <a:rPr lang="es-ES" sz="2200" b="0" i="1" smtClean="0">
                              <a:latin typeface="Cambria Math" panose="02040503050406030204" pitchFamily="18" charset="0"/>
                            </a:rPr>
                            <m:t>𝑟</m:t>
                          </m:r>
                        </m:e>
                        <m:sup>
                          <m:r>
                            <a:rPr lang="es-ES" sz="2200" b="0" i="1" smtClean="0">
                              <a:latin typeface="Cambria Math" panose="02040503050406030204" pitchFamily="18" charset="0"/>
                            </a:rPr>
                            <m:t>2</m:t>
                          </m:r>
                        </m:sup>
                      </m:sSup>
                      <m:r>
                        <a:rPr lang="es-ES" sz="2200" b="0" i="1" smtClean="0">
                          <a:latin typeface="Cambria Math" panose="02040503050406030204" pitchFamily="18" charset="0"/>
                        </a:rPr>
                        <m:t>=3,14·</m:t>
                      </m:r>
                      <m:sSup>
                        <m:sSupPr>
                          <m:ctrlPr>
                            <a:rPr lang="es-ES" sz="2200" b="0" i="1" smtClean="0">
                              <a:latin typeface="Cambria Math" panose="02040503050406030204" pitchFamily="18" charset="0"/>
                            </a:rPr>
                          </m:ctrlPr>
                        </m:sSupPr>
                        <m:e>
                          <m:r>
                            <a:rPr lang="es-ES" sz="2200" b="0" i="1" smtClean="0">
                              <a:latin typeface="Cambria Math" panose="02040503050406030204" pitchFamily="18" charset="0"/>
                            </a:rPr>
                            <m:t>3</m:t>
                          </m:r>
                        </m:e>
                        <m:sup>
                          <m:r>
                            <a:rPr lang="es-ES" sz="2200" b="0" i="1" smtClean="0">
                              <a:latin typeface="Cambria Math" panose="02040503050406030204" pitchFamily="18" charset="0"/>
                            </a:rPr>
                            <m:t>2</m:t>
                          </m:r>
                        </m:sup>
                      </m:sSup>
                      <m:r>
                        <a:rPr lang="es-ES" sz="2200" b="0" i="1" smtClean="0">
                          <a:latin typeface="Cambria Math" panose="02040503050406030204" pitchFamily="18" charset="0"/>
                        </a:rPr>
                        <m:t>=28,26</m:t>
                      </m:r>
                      <m:r>
                        <a:rPr lang="es-ES" sz="2200" b="0" i="1" smtClean="0">
                          <a:latin typeface="Cambria Math" panose="02040503050406030204" pitchFamily="18" charset="0"/>
                        </a:rPr>
                        <m:t>𝑐</m:t>
                      </m:r>
                      <m:sSup>
                        <m:sSupPr>
                          <m:ctrlPr>
                            <a:rPr lang="es-ES" sz="2200" b="0" i="1" smtClean="0">
                              <a:latin typeface="Cambria Math" panose="02040503050406030204" pitchFamily="18" charset="0"/>
                            </a:rPr>
                          </m:ctrlPr>
                        </m:sSupPr>
                        <m:e>
                          <m:r>
                            <a:rPr lang="es-ES" sz="2200" b="0" i="1" smtClean="0">
                              <a:latin typeface="Cambria Math" panose="02040503050406030204" pitchFamily="18" charset="0"/>
                            </a:rPr>
                            <m:t>𝑚</m:t>
                          </m:r>
                        </m:e>
                        <m:sup>
                          <m:r>
                            <a:rPr lang="es-ES" sz="2200" b="0" i="1" smtClean="0">
                              <a:latin typeface="Cambria Math" panose="02040503050406030204" pitchFamily="18" charset="0"/>
                            </a:rPr>
                            <m:t>2</m:t>
                          </m:r>
                        </m:sup>
                      </m:sSup>
                    </m:oMath>
                  </m:oMathPara>
                </a14:m>
                <a:endParaRPr lang="es-ES" sz="2200" dirty="0"/>
              </a:p>
            </p:txBody>
          </p:sp>
        </mc:Choice>
        <mc:Fallback xmlns="">
          <p:sp>
            <p:nvSpPr>
              <p:cNvPr id="2" name="CuadroTexto 1"/>
              <p:cNvSpPr txBox="1">
                <a:spLocks noRot="1" noChangeAspect="1" noMove="1" noResize="1" noEditPoints="1" noAdjustHandles="1" noChangeArrowheads="1" noChangeShapeType="1" noTextEdit="1"/>
              </p:cNvSpPr>
              <p:nvPr/>
            </p:nvSpPr>
            <p:spPr>
              <a:xfrm>
                <a:off x="4535400" y="2102446"/>
                <a:ext cx="4502323" cy="338554"/>
              </a:xfrm>
              <a:prstGeom prst="rect">
                <a:avLst/>
              </a:prstGeom>
              <a:blipFill rotWithShape="0">
                <a:blip r:embed="rId7"/>
                <a:stretch>
                  <a:fillRect l="-812" b="-20000"/>
                </a:stretch>
              </a:blipFill>
            </p:spPr>
            <p:txBody>
              <a:bodyPr/>
              <a:lstStyle/>
              <a:p>
                <a:r>
                  <a:rPr lang="es-ES">
                    <a:noFill/>
                  </a:rPr>
                  <a:t> </a:t>
                </a:r>
              </a:p>
            </p:txBody>
          </p:sp>
        </mc:Fallback>
      </mc:AlternateContent>
      <p:sp>
        <p:nvSpPr>
          <p:cNvPr id="13" name="12 CuadroTexto"/>
          <p:cNvSpPr txBox="1"/>
          <p:nvPr/>
        </p:nvSpPr>
        <p:spPr>
          <a:xfrm>
            <a:off x="3428992" y="2643182"/>
            <a:ext cx="1042273" cy="477054"/>
          </a:xfrm>
          <a:prstGeom prst="rect">
            <a:avLst/>
          </a:prstGeom>
          <a:noFill/>
        </p:spPr>
        <p:txBody>
          <a:bodyPr wrap="none" rtlCol="0">
            <a:spAutoFit/>
          </a:bodyPr>
          <a:lstStyle/>
          <a:p>
            <a:r>
              <a:rPr lang="es-ES" sz="2500" dirty="0" smtClean="0"/>
              <a:t>12 cm</a:t>
            </a:r>
            <a:endParaRPr lang="es-ES" sz="2500" dirty="0"/>
          </a:p>
        </p:txBody>
      </p:sp>
      <p:sp>
        <p:nvSpPr>
          <p:cNvPr id="14" name="13 CuadroTexto"/>
          <p:cNvSpPr txBox="1"/>
          <p:nvPr/>
        </p:nvSpPr>
        <p:spPr>
          <a:xfrm>
            <a:off x="2428860" y="1594624"/>
            <a:ext cx="873957" cy="477054"/>
          </a:xfrm>
          <a:prstGeom prst="rect">
            <a:avLst/>
          </a:prstGeom>
          <a:noFill/>
        </p:spPr>
        <p:txBody>
          <a:bodyPr wrap="none" rtlCol="0">
            <a:spAutoFit/>
          </a:bodyPr>
          <a:lstStyle/>
          <a:p>
            <a:r>
              <a:rPr lang="es-ES" sz="2500" dirty="0" smtClean="0"/>
              <a:t>6 cm</a:t>
            </a:r>
            <a:endParaRPr lang="es-ES" sz="2500" dirty="0"/>
          </a:p>
        </p:txBody>
      </p:sp>
      <p:sp>
        <p:nvSpPr>
          <p:cNvPr id="23" name="22 Rectángulo"/>
          <p:cNvSpPr/>
          <p:nvPr/>
        </p:nvSpPr>
        <p:spPr>
          <a:xfrm>
            <a:off x="309658" y="5357826"/>
            <a:ext cx="6929486" cy="10001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2" name="21 Rectángulo"/>
          <p:cNvSpPr/>
          <p:nvPr/>
        </p:nvSpPr>
        <p:spPr>
          <a:xfrm>
            <a:off x="313592" y="4364344"/>
            <a:ext cx="6929486" cy="10001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0" name="19 Rectángulo"/>
          <p:cNvSpPr/>
          <p:nvPr/>
        </p:nvSpPr>
        <p:spPr>
          <a:xfrm>
            <a:off x="4788024" y="2710220"/>
            <a:ext cx="5213264" cy="8572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8" name="17 Rectángulo"/>
          <p:cNvSpPr/>
          <p:nvPr/>
        </p:nvSpPr>
        <p:spPr>
          <a:xfrm>
            <a:off x="2216242" y="1702982"/>
            <a:ext cx="3357586" cy="235745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9" name="18 Rectángulo"/>
          <p:cNvSpPr/>
          <p:nvPr/>
        </p:nvSpPr>
        <p:spPr>
          <a:xfrm>
            <a:off x="5572164" y="1928802"/>
            <a:ext cx="3571836" cy="7858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 name="3 CuadroTexto"/>
          <p:cNvSpPr txBox="1"/>
          <p:nvPr/>
        </p:nvSpPr>
        <p:spPr>
          <a:xfrm>
            <a:off x="642910" y="1000108"/>
            <a:ext cx="5677773" cy="553998"/>
          </a:xfrm>
          <a:prstGeom prst="rect">
            <a:avLst/>
          </a:prstGeom>
          <a:noFill/>
        </p:spPr>
        <p:txBody>
          <a:bodyPr wrap="none" rtlCol="0">
            <a:spAutoFit/>
          </a:bodyPr>
          <a:lstStyle/>
          <a:p>
            <a:r>
              <a:rPr lang="es-ES" sz="3000" dirty="0" smtClean="0"/>
              <a:t>4. Cilindros. Aplicación práctica</a:t>
            </a:r>
            <a:endParaRPr lang="es-ES" sz="3000" dirty="0"/>
          </a:p>
        </p:txBody>
      </p:sp>
      <p:sp>
        <p:nvSpPr>
          <p:cNvPr id="47" name="46 CuadroTexto"/>
          <p:cNvSpPr txBox="1"/>
          <p:nvPr/>
        </p:nvSpPr>
        <p:spPr>
          <a:xfrm>
            <a:off x="4429124" y="3571876"/>
            <a:ext cx="1885453" cy="553998"/>
          </a:xfrm>
          <a:prstGeom prst="rect">
            <a:avLst/>
          </a:prstGeom>
          <a:noFill/>
        </p:spPr>
        <p:txBody>
          <a:bodyPr wrap="none" rtlCol="0">
            <a:spAutoFit/>
          </a:bodyPr>
          <a:lstStyle/>
          <a:p>
            <a:r>
              <a:rPr lang="es-ES" sz="3000" dirty="0" smtClean="0"/>
              <a:t>¿En litros?</a:t>
            </a:r>
            <a:endParaRPr lang="es-ES" sz="3000" dirty="0"/>
          </a:p>
        </p:txBody>
      </p:sp>
      <p:sp>
        <p:nvSpPr>
          <p:cNvPr id="143366" name="AutoShape 6" descr="http://t1.gstatic.com/images?q=tbn:ANd9GcSSnkSvUJhuOEIFfi1YubBxrqvahWNqX_SkCeKl9oq3Aau8BU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43372" name="Picture 12" descr="https://encrypted-tbn0.gstatic.com/images?q=tbn:ANd9GcQLMzkST_kwk9Q1XcjqAa4gXdc0tpTjp6epWDZWYmK9COTNLLn7C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61099" y="3929042"/>
            <a:ext cx="1882901" cy="2928958"/>
          </a:xfrm>
          <a:prstGeom prst="rect">
            <a:avLst/>
          </a:prstGeom>
          <a:noFill/>
        </p:spPr>
      </p:pic>
      <p:pic>
        <p:nvPicPr>
          <p:cNvPr id="17" name="Picture 8" descr="G:\Mirabal 1213\_ 3ºEV\2ºESO\Gif\hipno.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01090" y="500042"/>
            <a:ext cx="642910" cy="642910"/>
          </a:xfrm>
          <a:prstGeom prst="rect">
            <a:avLst/>
          </a:prstGeom>
          <a:noFill/>
        </p:spPr>
      </p:pic>
      <p:sp>
        <p:nvSpPr>
          <p:cNvPr id="21" name="20 Rectángulo"/>
          <p:cNvSpPr/>
          <p:nvPr/>
        </p:nvSpPr>
        <p:spPr>
          <a:xfrm>
            <a:off x="4357686" y="3500438"/>
            <a:ext cx="2286016" cy="7143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4" name="23 Rectángulo"/>
          <p:cNvSpPr/>
          <p:nvPr/>
        </p:nvSpPr>
        <p:spPr>
          <a:xfrm>
            <a:off x="357158" y="142852"/>
            <a:ext cx="7200000" cy="360000"/>
          </a:xfrm>
          <a:prstGeom prst="rect">
            <a:avLst/>
          </a:prstGeom>
          <a:solidFill>
            <a:srgbClr val="85A7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24 Rectángulo"/>
          <p:cNvSpPr/>
          <p:nvPr/>
        </p:nvSpPr>
        <p:spPr>
          <a:xfrm>
            <a:off x="357158" y="142852"/>
            <a:ext cx="4320000" cy="360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8"/>
                                        </p:tgtEl>
                                        <p:attrNameLst>
                                          <p:attrName>ppt_x</p:attrName>
                                        </p:attrNameLst>
                                      </p:cBhvr>
                                      <p:tavLst>
                                        <p:tav tm="0">
                                          <p:val>
                                            <p:strVal val="ppt_x"/>
                                          </p:val>
                                        </p:tav>
                                        <p:tav tm="100000">
                                          <p:val>
                                            <p:strVal val="ppt_x"/>
                                          </p:val>
                                        </p:tav>
                                      </p:tavLst>
                                    </p:anim>
                                    <p:anim calcmode="lin" valueType="num">
                                      <p:cBhvr additive="base">
                                        <p:cTn id="7" dur="500"/>
                                        <p:tgtEl>
                                          <p:spTgt spid="18"/>
                                        </p:tgtEl>
                                        <p:attrNameLst>
                                          <p:attrName>ppt_y</p:attrName>
                                        </p:attrNameLst>
                                      </p:cBhvr>
                                      <p:tavLst>
                                        <p:tav tm="0">
                                          <p:val>
                                            <p:strVal val="ppt_y"/>
                                          </p:val>
                                        </p:tav>
                                        <p:tav tm="100000">
                                          <p:val>
                                            <p:strVal val="1+ppt_h/2"/>
                                          </p:val>
                                        </p:tav>
                                      </p:tavLst>
                                    </p:anim>
                                    <p:set>
                                      <p:cBhvr>
                                        <p:cTn id="8" dur="1" fill="hold">
                                          <p:stCondLst>
                                            <p:cond delay="499"/>
                                          </p:stCondLst>
                                        </p:cTn>
                                        <p:tgtEl>
                                          <p:spTgt spid="1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9"/>
                                        </p:tgtEl>
                                        <p:attrNameLst>
                                          <p:attrName>ppt_x</p:attrName>
                                        </p:attrNameLst>
                                      </p:cBhvr>
                                      <p:tavLst>
                                        <p:tav tm="0">
                                          <p:val>
                                            <p:strVal val="ppt_x"/>
                                          </p:val>
                                        </p:tav>
                                        <p:tav tm="100000">
                                          <p:val>
                                            <p:strVal val="ppt_x"/>
                                          </p:val>
                                        </p:tav>
                                      </p:tavLst>
                                    </p:anim>
                                    <p:anim calcmode="lin" valueType="num">
                                      <p:cBhvr additive="base">
                                        <p:cTn id="13" dur="500"/>
                                        <p:tgtEl>
                                          <p:spTgt spid="19"/>
                                        </p:tgtEl>
                                        <p:attrNameLst>
                                          <p:attrName>ppt_y</p:attrName>
                                        </p:attrNameLst>
                                      </p:cBhvr>
                                      <p:tavLst>
                                        <p:tav tm="0">
                                          <p:val>
                                            <p:strVal val="ppt_y"/>
                                          </p:val>
                                        </p:tav>
                                        <p:tav tm="100000">
                                          <p:val>
                                            <p:strVal val="1+ppt_h/2"/>
                                          </p:val>
                                        </p:tav>
                                      </p:tavLst>
                                    </p:anim>
                                    <p:set>
                                      <p:cBhvr>
                                        <p:cTn id="14" dur="1" fill="hold">
                                          <p:stCondLst>
                                            <p:cond delay="499"/>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20"/>
                                        </p:tgtEl>
                                        <p:attrNameLst>
                                          <p:attrName>ppt_x</p:attrName>
                                        </p:attrNameLst>
                                      </p:cBhvr>
                                      <p:tavLst>
                                        <p:tav tm="0">
                                          <p:val>
                                            <p:strVal val="ppt_x"/>
                                          </p:val>
                                        </p:tav>
                                        <p:tav tm="100000">
                                          <p:val>
                                            <p:strVal val="ppt_x"/>
                                          </p:val>
                                        </p:tav>
                                      </p:tavLst>
                                    </p:anim>
                                    <p:anim calcmode="lin" valueType="num">
                                      <p:cBhvr additive="base">
                                        <p:cTn id="19" dur="500"/>
                                        <p:tgtEl>
                                          <p:spTgt spid="20"/>
                                        </p:tgtEl>
                                        <p:attrNameLst>
                                          <p:attrName>ppt_y</p:attrName>
                                        </p:attrNameLst>
                                      </p:cBhvr>
                                      <p:tavLst>
                                        <p:tav tm="0">
                                          <p:val>
                                            <p:strVal val="ppt_y"/>
                                          </p:val>
                                        </p:tav>
                                        <p:tav tm="100000">
                                          <p:val>
                                            <p:strVal val="1+ppt_h/2"/>
                                          </p:val>
                                        </p:tav>
                                      </p:tavLst>
                                    </p:anim>
                                    <p:set>
                                      <p:cBhvr>
                                        <p:cTn id="20" dur="1" fill="hold">
                                          <p:stCondLst>
                                            <p:cond delay="499"/>
                                          </p:stCondLst>
                                        </p:cTn>
                                        <p:tgtEl>
                                          <p:spTgt spid="2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21"/>
                                        </p:tgtEl>
                                        <p:attrNameLst>
                                          <p:attrName>ppt_x</p:attrName>
                                        </p:attrNameLst>
                                      </p:cBhvr>
                                      <p:tavLst>
                                        <p:tav tm="0">
                                          <p:val>
                                            <p:strVal val="ppt_x"/>
                                          </p:val>
                                        </p:tav>
                                        <p:tav tm="100000">
                                          <p:val>
                                            <p:strVal val="ppt_x"/>
                                          </p:val>
                                        </p:tav>
                                      </p:tavLst>
                                    </p:anim>
                                    <p:anim calcmode="lin" valueType="num">
                                      <p:cBhvr additive="base">
                                        <p:cTn id="25" dur="500"/>
                                        <p:tgtEl>
                                          <p:spTgt spid="21"/>
                                        </p:tgtEl>
                                        <p:attrNameLst>
                                          <p:attrName>ppt_y</p:attrName>
                                        </p:attrNameLst>
                                      </p:cBhvr>
                                      <p:tavLst>
                                        <p:tav tm="0">
                                          <p:val>
                                            <p:strVal val="ppt_y"/>
                                          </p:val>
                                        </p:tav>
                                        <p:tav tm="100000">
                                          <p:val>
                                            <p:strVal val="1+ppt_h/2"/>
                                          </p:val>
                                        </p:tav>
                                      </p:tavLst>
                                    </p:anim>
                                    <p:set>
                                      <p:cBhvr>
                                        <p:cTn id="26" dur="1" fill="hold">
                                          <p:stCondLst>
                                            <p:cond delay="499"/>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22"/>
                                        </p:tgtEl>
                                        <p:attrNameLst>
                                          <p:attrName>ppt_x</p:attrName>
                                        </p:attrNameLst>
                                      </p:cBhvr>
                                      <p:tavLst>
                                        <p:tav tm="0">
                                          <p:val>
                                            <p:strVal val="ppt_x"/>
                                          </p:val>
                                        </p:tav>
                                        <p:tav tm="100000">
                                          <p:val>
                                            <p:strVal val="ppt_x"/>
                                          </p:val>
                                        </p:tav>
                                      </p:tavLst>
                                    </p:anim>
                                    <p:anim calcmode="lin" valueType="num">
                                      <p:cBhvr additive="base">
                                        <p:cTn id="31" dur="500"/>
                                        <p:tgtEl>
                                          <p:spTgt spid="22"/>
                                        </p:tgtEl>
                                        <p:attrNameLst>
                                          <p:attrName>ppt_y</p:attrName>
                                        </p:attrNameLst>
                                      </p:cBhvr>
                                      <p:tavLst>
                                        <p:tav tm="0">
                                          <p:val>
                                            <p:strVal val="ppt_y"/>
                                          </p:val>
                                        </p:tav>
                                        <p:tav tm="100000">
                                          <p:val>
                                            <p:strVal val="1+ppt_h/2"/>
                                          </p:val>
                                        </p:tav>
                                      </p:tavLst>
                                    </p:anim>
                                    <p:set>
                                      <p:cBhvr>
                                        <p:cTn id="32" dur="1" fill="hold">
                                          <p:stCondLst>
                                            <p:cond delay="499"/>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23"/>
                                        </p:tgtEl>
                                        <p:attrNameLst>
                                          <p:attrName>ppt_x</p:attrName>
                                        </p:attrNameLst>
                                      </p:cBhvr>
                                      <p:tavLst>
                                        <p:tav tm="0">
                                          <p:val>
                                            <p:strVal val="ppt_x"/>
                                          </p:val>
                                        </p:tav>
                                        <p:tav tm="100000">
                                          <p:val>
                                            <p:strVal val="ppt_x"/>
                                          </p:val>
                                        </p:tav>
                                      </p:tavLst>
                                    </p:anim>
                                    <p:anim calcmode="lin" valueType="num">
                                      <p:cBhvr additive="base">
                                        <p:cTn id="37" dur="500"/>
                                        <p:tgtEl>
                                          <p:spTgt spid="23"/>
                                        </p:tgtEl>
                                        <p:attrNameLst>
                                          <p:attrName>ppt_y</p:attrName>
                                        </p:attrNameLst>
                                      </p:cBhvr>
                                      <p:tavLst>
                                        <p:tav tm="0">
                                          <p:val>
                                            <p:strVal val="ppt_y"/>
                                          </p:val>
                                        </p:tav>
                                        <p:tav tm="100000">
                                          <p:val>
                                            <p:strVal val="1+ppt_h/2"/>
                                          </p:val>
                                        </p:tav>
                                      </p:tavLst>
                                    </p:anim>
                                    <p:set>
                                      <p:cBhvr>
                                        <p:cTn id="38" dur="1" fill="hold">
                                          <p:stCondLst>
                                            <p:cond delay="499"/>
                                          </p:stCondLst>
                                        </p:cTn>
                                        <p:tgtEl>
                                          <p:spTgt spid="23"/>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animBg="1"/>
      <p:bldP spid="20" grpId="0" animBg="1"/>
      <p:bldP spid="18" grpId="0" animBg="1"/>
      <p:bldP spid="19" grpId="0" animBg="1"/>
      <p:bldP spid="2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4517199" cy="553998"/>
          </a:xfrm>
          <a:prstGeom prst="rect">
            <a:avLst/>
          </a:prstGeom>
          <a:noFill/>
        </p:spPr>
        <p:txBody>
          <a:bodyPr wrap="none" rtlCol="0">
            <a:spAutoFit/>
          </a:bodyPr>
          <a:lstStyle/>
          <a:p>
            <a:r>
              <a:rPr lang="es-ES" sz="3000" dirty="0" smtClean="0"/>
              <a:t>4. Cilindros. Aplicaciones</a:t>
            </a:r>
            <a:endParaRPr lang="es-ES" sz="3000" dirty="0"/>
          </a:p>
        </p:txBody>
      </p:sp>
      <p:sp>
        <p:nvSpPr>
          <p:cNvPr id="143366" name="AutoShape 6" descr="http://t1.gstatic.com/images?q=tbn:ANd9GcSSnkSvUJhuOEIFfi1YubBxrqvahWNqX_SkCeKl9oq3Aau8BU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04807" name="Picture 7" descr="G:\Mirabal 1213\_ 3ºEV\2ºESO\Gif\motor-explosion-radial.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14348" y="1857364"/>
            <a:ext cx="3826379" cy="3184094"/>
          </a:xfrm>
          <a:prstGeom prst="rect">
            <a:avLst/>
          </a:prstGeom>
          <a:noFill/>
        </p:spPr>
      </p:pic>
      <p:pic>
        <p:nvPicPr>
          <p:cNvPr id="204808" name="Picture 8" descr="G:\Mirabal 1213\_ 3ºEV\2ºESO\Gif\308877.file_c.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57818" y="2000240"/>
            <a:ext cx="2857520" cy="2571768"/>
          </a:xfrm>
          <a:prstGeom prst="rect">
            <a:avLst/>
          </a:prstGeom>
          <a:noFill/>
        </p:spPr>
      </p:pic>
      <p:pic>
        <p:nvPicPr>
          <p:cNvPr id="6" name="Picture 8" descr="G:\Mirabal 1213\_ 3ºEV\2ºESO\Gif\hipn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
        <p:nvSpPr>
          <p:cNvPr id="7" name="6 Rectángulo"/>
          <p:cNvSpPr/>
          <p:nvPr/>
        </p:nvSpPr>
        <p:spPr>
          <a:xfrm>
            <a:off x="357158" y="142852"/>
            <a:ext cx="7200000" cy="360000"/>
          </a:xfrm>
          <a:prstGeom prst="rect">
            <a:avLst/>
          </a:prstGeom>
          <a:solidFill>
            <a:srgbClr val="85A7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p:cNvSpPr/>
          <p:nvPr/>
        </p:nvSpPr>
        <p:spPr>
          <a:xfrm>
            <a:off x="357158" y="142852"/>
            <a:ext cx="5040000" cy="360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4517199" cy="553998"/>
          </a:xfrm>
          <a:prstGeom prst="rect">
            <a:avLst/>
          </a:prstGeom>
          <a:noFill/>
        </p:spPr>
        <p:txBody>
          <a:bodyPr wrap="none" rtlCol="0">
            <a:spAutoFit/>
          </a:bodyPr>
          <a:lstStyle/>
          <a:p>
            <a:r>
              <a:rPr lang="es-ES" sz="3000" dirty="0" smtClean="0"/>
              <a:t>4. Cilindros. Aplicaciones</a:t>
            </a:r>
            <a:endParaRPr lang="es-ES" sz="3000" dirty="0"/>
          </a:p>
        </p:txBody>
      </p:sp>
      <p:sp>
        <p:nvSpPr>
          <p:cNvPr id="143366" name="AutoShape 6" descr="http://t1.gstatic.com/images?q=tbn:ANd9GcSSnkSvUJhuOEIFfi1YubBxrqvahWNqX_SkCeKl9oq3Aau8BU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08898" name="Picture 2" descr="G:\Mirabal 1213\_ 3ºEV\2ºESO\Gif\4cyl-animation.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70596" y="1928802"/>
            <a:ext cx="5530320" cy="4929198"/>
          </a:xfrm>
          <a:prstGeom prst="rect">
            <a:avLst/>
          </a:prstGeom>
          <a:noFill/>
        </p:spPr>
      </p:pic>
      <p:pic>
        <p:nvPicPr>
          <p:cNvPr id="5" name="Picture 8" descr="G:\Mirabal 1213\_ 3ºEV\2ºESO\Gif\hipn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
        <p:nvSpPr>
          <p:cNvPr id="6" name="5 Rectángulo"/>
          <p:cNvSpPr/>
          <p:nvPr/>
        </p:nvSpPr>
        <p:spPr>
          <a:xfrm>
            <a:off x="357158" y="142852"/>
            <a:ext cx="7200000" cy="360000"/>
          </a:xfrm>
          <a:prstGeom prst="rect">
            <a:avLst/>
          </a:prstGeom>
          <a:solidFill>
            <a:srgbClr val="85A7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357158" y="142852"/>
            <a:ext cx="5760000" cy="360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3921715" cy="553998"/>
          </a:xfrm>
          <a:prstGeom prst="rect">
            <a:avLst/>
          </a:prstGeom>
          <a:noFill/>
        </p:spPr>
        <p:txBody>
          <a:bodyPr wrap="none" rtlCol="0">
            <a:spAutoFit/>
          </a:bodyPr>
          <a:lstStyle/>
          <a:p>
            <a:r>
              <a:rPr lang="es-ES" sz="3000" dirty="0" smtClean="0"/>
              <a:t>4. Cilindros. Resumen</a:t>
            </a:r>
            <a:endParaRPr lang="es-ES" sz="3000" dirty="0"/>
          </a:p>
        </p:txBody>
      </p:sp>
      <mc:AlternateContent xmlns:mc="http://schemas.openxmlformats.org/markup-compatibility/2006" xmlns:a14="http://schemas.microsoft.com/office/drawing/2010/main">
        <mc:Choice Requires="a14">
          <p:sp>
            <p:nvSpPr>
              <p:cNvPr id="38" name="37 Rectángulo"/>
              <p:cNvSpPr/>
              <p:nvPr/>
            </p:nvSpPr>
            <p:spPr>
              <a:xfrm>
                <a:off x="4786314" y="3643314"/>
                <a:ext cx="3500462" cy="7858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sz="2500" i="1" smtClean="0">
                          <a:solidFill>
                            <a:schemeClr val="tx1"/>
                          </a:solidFill>
                          <a:latin typeface="Cambria Math" panose="02040503050406030204" pitchFamily="18" charset="0"/>
                        </a:rPr>
                        <m:t>𝑉</m:t>
                      </m:r>
                      <m:r>
                        <a:rPr lang="es-ES" sz="2500" i="1" smtClean="0">
                          <a:solidFill>
                            <a:schemeClr val="tx1"/>
                          </a:solidFill>
                          <a:latin typeface="Cambria Math" panose="02040503050406030204" pitchFamily="18" charset="0"/>
                        </a:rPr>
                        <m:t>=</m:t>
                      </m:r>
                      <m:sSub>
                        <m:sSubPr>
                          <m:ctrlPr>
                            <a:rPr lang="es-ES" sz="2500" i="1">
                              <a:solidFill>
                                <a:schemeClr val="tx1"/>
                              </a:solidFill>
                              <a:latin typeface="Cambria Math" panose="02040503050406030204" pitchFamily="18" charset="0"/>
                            </a:rPr>
                          </m:ctrlPr>
                        </m:sSubPr>
                        <m:e>
                          <m:r>
                            <a:rPr lang="es-ES" sz="2500" i="1">
                              <a:solidFill>
                                <a:schemeClr val="tx1"/>
                              </a:solidFill>
                              <a:latin typeface="Cambria Math" panose="02040503050406030204" pitchFamily="18" charset="0"/>
                            </a:rPr>
                            <m:t>𝐴</m:t>
                          </m:r>
                        </m:e>
                        <m:sub>
                          <m:r>
                            <a:rPr lang="es-ES" sz="2500" i="1">
                              <a:solidFill>
                                <a:schemeClr val="tx1"/>
                              </a:solidFill>
                              <a:latin typeface="Cambria Math" panose="02040503050406030204" pitchFamily="18" charset="0"/>
                            </a:rPr>
                            <m:t>𝑏𝑎𝑠𝑒</m:t>
                          </m:r>
                        </m:sub>
                      </m:sSub>
                      <m:r>
                        <a:rPr lang="es-ES" sz="2500" i="1">
                          <a:solidFill>
                            <a:schemeClr val="tx1"/>
                          </a:solidFill>
                          <a:latin typeface="Cambria Math" panose="02040503050406030204" pitchFamily="18" charset="0"/>
                        </a:rPr>
                        <m:t>h</m:t>
                      </m:r>
                      <m:r>
                        <a:rPr lang="es-ES" sz="2500" i="1">
                          <a:solidFill>
                            <a:schemeClr val="tx1"/>
                          </a:solidFill>
                          <a:latin typeface="Cambria Math" panose="02040503050406030204" pitchFamily="18" charset="0"/>
                        </a:rPr>
                        <m:t>=</m:t>
                      </m:r>
                      <m:r>
                        <a:rPr lang="es-ES" sz="2500" i="1">
                          <a:solidFill>
                            <a:schemeClr val="tx1"/>
                          </a:solidFill>
                          <a:latin typeface="Cambria Math" panose="02040503050406030204" pitchFamily="18" charset="0"/>
                        </a:rPr>
                        <m:t>𝜋</m:t>
                      </m:r>
                      <m:sSup>
                        <m:sSupPr>
                          <m:ctrlPr>
                            <a:rPr lang="es-ES" sz="2500" i="1">
                              <a:solidFill>
                                <a:schemeClr val="tx1"/>
                              </a:solidFill>
                              <a:latin typeface="Cambria Math" panose="02040503050406030204" pitchFamily="18" charset="0"/>
                            </a:rPr>
                          </m:ctrlPr>
                        </m:sSupPr>
                        <m:e>
                          <m:r>
                            <a:rPr lang="es-ES" sz="2500" i="1">
                              <a:solidFill>
                                <a:schemeClr val="tx1"/>
                              </a:solidFill>
                              <a:latin typeface="Cambria Math" panose="02040503050406030204" pitchFamily="18" charset="0"/>
                            </a:rPr>
                            <m:t>𝑟</m:t>
                          </m:r>
                        </m:e>
                        <m:sup>
                          <m:r>
                            <a:rPr lang="es-ES" sz="2500" i="1">
                              <a:solidFill>
                                <a:schemeClr val="tx1"/>
                              </a:solidFill>
                              <a:latin typeface="Cambria Math" panose="02040503050406030204" pitchFamily="18" charset="0"/>
                            </a:rPr>
                            <m:t>2</m:t>
                          </m:r>
                        </m:sup>
                      </m:sSup>
                      <m:r>
                        <a:rPr lang="es-ES" sz="2500" i="1">
                          <a:solidFill>
                            <a:schemeClr val="tx1"/>
                          </a:solidFill>
                          <a:latin typeface="Cambria Math" panose="02040503050406030204" pitchFamily="18" charset="0"/>
                        </a:rPr>
                        <m:t>h</m:t>
                      </m:r>
                    </m:oMath>
                  </m:oMathPara>
                </a14:m>
                <a:endParaRPr lang="es-ES" sz="2500" dirty="0">
                  <a:solidFill>
                    <a:schemeClr val="tx1"/>
                  </a:solidFill>
                </a:endParaRPr>
              </a:p>
            </p:txBody>
          </p:sp>
        </mc:Choice>
        <mc:Fallback xmlns="">
          <p:sp>
            <p:nvSpPr>
              <p:cNvPr id="38" name="37 Rectángulo"/>
              <p:cNvSpPr>
                <a:spLocks noRot="1" noChangeAspect="1" noMove="1" noResize="1" noEditPoints="1" noAdjustHandles="1" noChangeArrowheads="1" noChangeShapeType="1" noTextEdit="1"/>
              </p:cNvSpPr>
              <p:nvPr/>
            </p:nvSpPr>
            <p:spPr>
              <a:xfrm>
                <a:off x="4786314" y="3643314"/>
                <a:ext cx="3500462" cy="785818"/>
              </a:xfrm>
              <a:prstGeom prst="rect">
                <a:avLst/>
              </a:prstGeom>
              <a:blipFill rotWithShape="0">
                <a:blip r:embed="rId2"/>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1" name="40 Rectángulo"/>
              <p:cNvSpPr/>
              <p:nvPr/>
            </p:nvSpPr>
            <p:spPr>
              <a:xfrm>
                <a:off x="4786313" y="1071546"/>
                <a:ext cx="3827259" cy="7143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sz="2500" b="0" i="1" dirty="0" smtClean="0">
                          <a:solidFill>
                            <a:schemeClr val="tx1"/>
                          </a:solidFill>
                          <a:latin typeface="Cambria Math" panose="02040503050406030204" pitchFamily="18" charset="0"/>
                        </a:rPr>
                        <m:t>𝐴</m:t>
                      </m:r>
                      <m:r>
                        <a:rPr lang="es-ES" sz="2500" b="0" i="1" dirty="0" smtClean="0">
                          <a:solidFill>
                            <a:schemeClr val="tx1"/>
                          </a:solidFill>
                          <a:latin typeface="Cambria Math" panose="02040503050406030204" pitchFamily="18" charset="0"/>
                        </a:rPr>
                        <m:t>=</m:t>
                      </m:r>
                      <m:sSub>
                        <m:sSubPr>
                          <m:ctrlPr>
                            <a:rPr lang="es-ES" sz="2500" b="0" i="1" dirty="0" smtClean="0">
                              <a:solidFill>
                                <a:schemeClr val="tx1"/>
                              </a:solidFill>
                              <a:latin typeface="Cambria Math" panose="02040503050406030204" pitchFamily="18" charset="0"/>
                            </a:rPr>
                          </m:ctrlPr>
                        </m:sSubPr>
                        <m:e>
                          <m:r>
                            <a:rPr lang="es-ES" sz="2500" b="0" i="1" dirty="0" smtClean="0">
                              <a:solidFill>
                                <a:schemeClr val="tx1"/>
                              </a:solidFill>
                              <a:latin typeface="Cambria Math" panose="02040503050406030204" pitchFamily="18" charset="0"/>
                            </a:rPr>
                            <m:t>𝐴</m:t>
                          </m:r>
                        </m:e>
                        <m:sub>
                          <m:r>
                            <a:rPr lang="es-ES" sz="2500" b="0" i="1" dirty="0" smtClean="0">
                              <a:solidFill>
                                <a:schemeClr val="tx1"/>
                              </a:solidFill>
                              <a:latin typeface="Cambria Math" panose="02040503050406030204" pitchFamily="18" charset="0"/>
                            </a:rPr>
                            <m:t>𝑙𝑎𝑡𝑒𝑟𝑎𝑙</m:t>
                          </m:r>
                        </m:sub>
                      </m:sSub>
                      <m:r>
                        <a:rPr lang="es-ES" sz="2500" b="0" i="1" dirty="0" smtClean="0">
                          <a:solidFill>
                            <a:schemeClr val="tx1"/>
                          </a:solidFill>
                          <a:latin typeface="Cambria Math" panose="02040503050406030204" pitchFamily="18" charset="0"/>
                        </a:rPr>
                        <m:t>+</m:t>
                      </m:r>
                      <m:sSub>
                        <m:sSubPr>
                          <m:ctrlPr>
                            <a:rPr lang="es-ES" sz="2500" b="0" i="1" dirty="0" smtClean="0">
                              <a:solidFill>
                                <a:schemeClr val="tx1"/>
                              </a:solidFill>
                              <a:latin typeface="Cambria Math" panose="02040503050406030204" pitchFamily="18" charset="0"/>
                            </a:rPr>
                          </m:ctrlPr>
                        </m:sSubPr>
                        <m:e>
                          <m:r>
                            <a:rPr lang="es-ES" sz="2500" b="0" i="1" dirty="0" smtClean="0">
                              <a:solidFill>
                                <a:schemeClr val="tx1"/>
                              </a:solidFill>
                              <a:latin typeface="Cambria Math" panose="02040503050406030204" pitchFamily="18" charset="0"/>
                            </a:rPr>
                            <m:t>𝐴</m:t>
                          </m:r>
                        </m:e>
                        <m:sub>
                          <m:r>
                            <a:rPr lang="es-ES" sz="2500" b="0" i="1" dirty="0" smtClean="0">
                              <a:solidFill>
                                <a:schemeClr val="tx1"/>
                              </a:solidFill>
                              <a:latin typeface="Cambria Math" panose="02040503050406030204" pitchFamily="18" charset="0"/>
                            </a:rPr>
                            <m:t>𝑏𝑎𝑠𝑒𝑠</m:t>
                          </m:r>
                        </m:sub>
                      </m:sSub>
                    </m:oMath>
                  </m:oMathPara>
                </a14:m>
                <a:endParaRPr lang="es-ES" sz="2500" dirty="0">
                  <a:solidFill>
                    <a:schemeClr val="tx1"/>
                  </a:solidFill>
                </a:endParaRPr>
              </a:p>
            </p:txBody>
          </p:sp>
        </mc:Choice>
        <mc:Fallback xmlns="">
          <p:sp>
            <p:nvSpPr>
              <p:cNvPr id="41" name="40 Rectángulo"/>
              <p:cNvSpPr>
                <a:spLocks noRot="1" noChangeAspect="1" noMove="1" noResize="1" noEditPoints="1" noAdjustHandles="1" noChangeArrowheads="1" noChangeShapeType="1" noTextEdit="1"/>
              </p:cNvSpPr>
              <p:nvPr/>
            </p:nvSpPr>
            <p:spPr>
              <a:xfrm>
                <a:off x="4786313" y="1071546"/>
                <a:ext cx="3827259" cy="714380"/>
              </a:xfrm>
              <a:prstGeom prst="rect">
                <a:avLst/>
              </a:prstGeom>
              <a:blipFill rotWithShape="0">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3" name="42 Rectángulo"/>
              <p:cNvSpPr/>
              <p:nvPr/>
            </p:nvSpPr>
            <p:spPr>
              <a:xfrm>
                <a:off x="5143504" y="1928796"/>
                <a:ext cx="4000496" cy="6429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s-ES" sz="2500" i="1" smtClean="0">
                              <a:solidFill>
                                <a:schemeClr val="tx1"/>
                              </a:solidFill>
                              <a:latin typeface="Cambria Math" panose="02040503050406030204" pitchFamily="18" charset="0"/>
                            </a:rPr>
                          </m:ctrlPr>
                        </m:sSubPr>
                        <m:e>
                          <m:r>
                            <a:rPr lang="es-ES" sz="2500" i="1">
                              <a:solidFill>
                                <a:schemeClr val="tx1"/>
                              </a:solidFill>
                              <a:latin typeface="Cambria Math" panose="02040503050406030204" pitchFamily="18" charset="0"/>
                            </a:rPr>
                            <m:t>𝐴</m:t>
                          </m:r>
                        </m:e>
                        <m:sub>
                          <m:r>
                            <a:rPr lang="es-ES" sz="2500" i="1">
                              <a:solidFill>
                                <a:schemeClr val="tx1"/>
                              </a:solidFill>
                              <a:latin typeface="Cambria Math" panose="02040503050406030204" pitchFamily="18" charset="0"/>
                            </a:rPr>
                            <m:t>𝑙𝑎𝑡𝑒𝑟𝑎𝑙</m:t>
                          </m:r>
                        </m:sub>
                      </m:sSub>
                      <m:r>
                        <a:rPr lang="es-ES" sz="2500" i="1">
                          <a:solidFill>
                            <a:schemeClr val="tx1"/>
                          </a:solidFill>
                          <a:latin typeface="Cambria Math" panose="02040503050406030204" pitchFamily="18" charset="0"/>
                        </a:rPr>
                        <m:t>=</m:t>
                      </m:r>
                      <m:r>
                        <a:rPr lang="es-ES" sz="2500" i="1">
                          <a:solidFill>
                            <a:schemeClr val="tx1"/>
                          </a:solidFill>
                          <a:latin typeface="Cambria Math" panose="02040503050406030204" pitchFamily="18" charset="0"/>
                        </a:rPr>
                        <m:t>𝐿</m:t>
                      </m:r>
                      <m:r>
                        <a:rPr lang="es-ES" sz="2500" i="1">
                          <a:solidFill>
                            <a:schemeClr val="tx1"/>
                          </a:solidFill>
                          <a:latin typeface="Cambria Math" panose="02040503050406030204" pitchFamily="18" charset="0"/>
                        </a:rPr>
                        <m:t>·</m:t>
                      </m:r>
                      <m:r>
                        <a:rPr lang="es-ES" sz="2500" i="1">
                          <a:solidFill>
                            <a:schemeClr val="tx1"/>
                          </a:solidFill>
                          <a:latin typeface="Cambria Math" panose="02040503050406030204" pitchFamily="18" charset="0"/>
                        </a:rPr>
                        <m:t>h</m:t>
                      </m:r>
                      <m:r>
                        <a:rPr lang="es-ES" sz="2500" i="1">
                          <a:solidFill>
                            <a:schemeClr val="tx1"/>
                          </a:solidFill>
                          <a:latin typeface="Cambria Math" panose="02040503050406030204" pitchFamily="18" charset="0"/>
                        </a:rPr>
                        <m:t>=2</m:t>
                      </m:r>
                      <m:r>
                        <a:rPr lang="es-ES" sz="2500" i="1">
                          <a:solidFill>
                            <a:schemeClr val="tx1"/>
                          </a:solidFill>
                          <a:latin typeface="Cambria Math" panose="02040503050406030204" pitchFamily="18" charset="0"/>
                        </a:rPr>
                        <m:t>𝜋</m:t>
                      </m:r>
                      <m:r>
                        <a:rPr lang="es-ES" sz="2500" i="1">
                          <a:solidFill>
                            <a:schemeClr val="tx1"/>
                          </a:solidFill>
                          <a:latin typeface="Cambria Math" panose="02040503050406030204" pitchFamily="18" charset="0"/>
                        </a:rPr>
                        <m:t>𝑟h</m:t>
                      </m:r>
                    </m:oMath>
                  </m:oMathPara>
                </a14:m>
                <a:endParaRPr lang="es-ES" sz="2500" dirty="0">
                  <a:solidFill>
                    <a:schemeClr val="tx1"/>
                  </a:solidFill>
                </a:endParaRPr>
              </a:p>
            </p:txBody>
          </p:sp>
        </mc:Choice>
        <mc:Fallback xmlns="">
          <p:sp>
            <p:nvSpPr>
              <p:cNvPr id="43" name="42 Rectángulo"/>
              <p:cNvSpPr>
                <a:spLocks noRot="1" noChangeAspect="1" noMove="1" noResize="1" noEditPoints="1" noAdjustHandles="1" noChangeArrowheads="1" noChangeShapeType="1" noTextEdit="1"/>
              </p:cNvSpPr>
              <p:nvPr/>
            </p:nvSpPr>
            <p:spPr>
              <a:xfrm>
                <a:off x="5143504" y="1928796"/>
                <a:ext cx="4000496" cy="642948"/>
              </a:xfrm>
              <a:prstGeom prst="rect">
                <a:avLst/>
              </a:prstGeom>
              <a:blipFill rotWithShape="0">
                <a:blip r:embed="rId4"/>
                <a:stretch>
                  <a:fillRect/>
                </a:stretch>
              </a:blipFill>
            </p:spPr>
            <p:txBody>
              <a:bodyPr/>
              <a:lstStyle/>
              <a:p>
                <a:r>
                  <a:rPr lang="es-ES">
                    <a:noFill/>
                  </a:rPr>
                  <a:t> </a:t>
                </a:r>
              </a:p>
            </p:txBody>
          </p:sp>
        </mc:Fallback>
      </mc:AlternateContent>
      <p:pic>
        <p:nvPicPr>
          <p:cNvPr id="132102" name="Picture 6" descr="http://t0.gstatic.com/images?q=tbn:ANd9GcTWVAx-B0DN70Fm7qFfARtqWNR7WqohvRhS-55c7fPBKi_HsGI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786" y="1500173"/>
            <a:ext cx="2643206" cy="4022903"/>
          </a:xfrm>
          <a:prstGeom prst="rect">
            <a:avLst/>
          </a:prstGeom>
          <a:noFill/>
        </p:spPr>
      </p:pic>
      <p:sp>
        <p:nvSpPr>
          <p:cNvPr id="13" name="12 CuadroTexto"/>
          <p:cNvSpPr txBox="1"/>
          <p:nvPr/>
        </p:nvSpPr>
        <p:spPr>
          <a:xfrm>
            <a:off x="3585698" y="4357700"/>
            <a:ext cx="5072098" cy="2400657"/>
          </a:xfrm>
          <a:prstGeom prst="rect">
            <a:avLst/>
          </a:prstGeom>
          <a:solidFill>
            <a:srgbClr val="FFFF00"/>
          </a:solidFill>
        </p:spPr>
        <p:txBody>
          <a:bodyPr wrap="square" rtlCol="0">
            <a:spAutoFit/>
          </a:bodyPr>
          <a:lstStyle/>
          <a:p>
            <a:pPr algn="just"/>
            <a:r>
              <a:rPr lang="es-ES" sz="3000" u="sng" dirty="0" smtClean="0"/>
              <a:t>Ejercicio extra entregable</a:t>
            </a:r>
          </a:p>
          <a:p>
            <a:pPr algn="just"/>
            <a:r>
              <a:rPr lang="es-ES" sz="3000" dirty="0" smtClean="0"/>
              <a:t>Toma medidas en una botella de coca cola. Aproxímala a un cilindro y calcula su volumen en litros</a:t>
            </a:r>
            <a:endParaRPr lang="es-ES" sz="3000" dirty="0"/>
          </a:p>
        </p:txBody>
      </p:sp>
      <mc:AlternateContent xmlns:mc="http://schemas.openxmlformats.org/markup-compatibility/2006" xmlns:a14="http://schemas.microsoft.com/office/drawing/2010/main">
        <mc:Choice Requires="a14">
          <p:sp>
            <p:nvSpPr>
              <p:cNvPr id="14" name="13 Rectángulo"/>
              <p:cNvSpPr/>
              <p:nvPr/>
            </p:nvSpPr>
            <p:spPr>
              <a:xfrm>
                <a:off x="5153033" y="2643182"/>
                <a:ext cx="4000496" cy="6429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s-ES" sz="2500" i="1" smtClean="0">
                              <a:solidFill>
                                <a:schemeClr val="tx1"/>
                              </a:solidFill>
                              <a:latin typeface="Cambria Math" panose="02040503050406030204" pitchFamily="18" charset="0"/>
                            </a:rPr>
                          </m:ctrlPr>
                        </m:sSubPr>
                        <m:e>
                          <m:r>
                            <a:rPr lang="es-ES" sz="2500" i="1">
                              <a:solidFill>
                                <a:schemeClr val="tx1"/>
                              </a:solidFill>
                              <a:latin typeface="Cambria Math" panose="02040503050406030204" pitchFamily="18" charset="0"/>
                            </a:rPr>
                            <m:t>𝐴</m:t>
                          </m:r>
                        </m:e>
                        <m:sub>
                          <m:r>
                            <a:rPr lang="es-ES" sz="2500" i="1">
                              <a:solidFill>
                                <a:schemeClr val="tx1"/>
                              </a:solidFill>
                              <a:latin typeface="Cambria Math" panose="02040503050406030204" pitchFamily="18" charset="0"/>
                            </a:rPr>
                            <m:t>𝑏𝑎𝑠𝑒</m:t>
                          </m:r>
                        </m:sub>
                      </m:sSub>
                      <m:r>
                        <a:rPr lang="es-ES" sz="2500" i="1">
                          <a:solidFill>
                            <a:schemeClr val="tx1"/>
                          </a:solidFill>
                          <a:latin typeface="Cambria Math" panose="02040503050406030204" pitchFamily="18" charset="0"/>
                        </a:rPr>
                        <m:t>=</m:t>
                      </m:r>
                      <m:r>
                        <a:rPr lang="es-ES" sz="2500" i="1">
                          <a:solidFill>
                            <a:schemeClr val="tx1"/>
                          </a:solidFill>
                          <a:latin typeface="Cambria Math" panose="02040503050406030204" pitchFamily="18" charset="0"/>
                        </a:rPr>
                        <m:t>𝜋</m:t>
                      </m:r>
                      <m:sSup>
                        <m:sSupPr>
                          <m:ctrlPr>
                            <a:rPr lang="es-ES" sz="2500" i="1">
                              <a:solidFill>
                                <a:schemeClr val="tx1"/>
                              </a:solidFill>
                              <a:latin typeface="Cambria Math" panose="02040503050406030204" pitchFamily="18" charset="0"/>
                            </a:rPr>
                          </m:ctrlPr>
                        </m:sSupPr>
                        <m:e>
                          <m:r>
                            <a:rPr lang="es-ES" sz="2500" i="1">
                              <a:solidFill>
                                <a:schemeClr val="tx1"/>
                              </a:solidFill>
                              <a:latin typeface="Cambria Math" panose="02040503050406030204" pitchFamily="18" charset="0"/>
                            </a:rPr>
                            <m:t>𝑟</m:t>
                          </m:r>
                        </m:e>
                        <m:sup>
                          <m:r>
                            <a:rPr lang="es-ES" sz="2500" i="1">
                              <a:solidFill>
                                <a:schemeClr val="tx1"/>
                              </a:solidFill>
                              <a:latin typeface="Cambria Math" panose="02040503050406030204" pitchFamily="18" charset="0"/>
                            </a:rPr>
                            <m:t>2</m:t>
                          </m:r>
                        </m:sup>
                      </m:sSup>
                    </m:oMath>
                  </m:oMathPara>
                </a14:m>
                <a:endParaRPr lang="es-ES" sz="2500" dirty="0">
                  <a:solidFill>
                    <a:schemeClr val="tx1"/>
                  </a:solidFill>
                </a:endParaRPr>
              </a:p>
            </p:txBody>
          </p:sp>
        </mc:Choice>
        <mc:Fallback xmlns="">
          <p:sp>
            <p:nvSpPr>
              <p:cNvPr id="14" name="13 Rectángulo"/>
              <p:cNvSpPr>
                <a:spLocks noRot="1" noChangeAspect="1" noMove="1" noResize="1" noEditPoints="1" noAdjustHandles="1" noChangeArrowheads="1" noChangeShapeType="1" noTextEdit="1"/>
              </p:cNvSpPr>
              <p:nvPr/>
            </p:nvSpPr>
            <p:spPr>
              <a:xfrm>
                <a:off x="5153033" y="2643182"/>
                <a:ext cx="4000496" cy="642948"/>
              </a:xfrm>
              <a:prstGeom prst="rect">
                <a:avLst/>
              </a:prstGeom>
              <a:blipFill rotWithShape="0">
                <a:blip r:embed="rId6"/>
                <a:stretch>
                  <a:fillRect/>
                </a:stretch>
              </a:blipFill>
            </p:spPr>
            <p:txBody>
              <a:bodyPr/>
              <a:lstStyle/>
              <a:p>
                <a:r>
                  <a:rPr lang="es-ES">
                    <a:noFill/>
                  </a:rPr>
                  <a:t> </a:t>
                </a:r>
              </a:p>
            </p:txBody>
          </p:sp>
        </mc:Fallback>
      </mc:AlternateContent>
      <p:pic>
        <p:nvPicPr>
          <p:cNvPr id="16" name="Picture 8" descr="G:\Mirabal 1213\_ 3ºEV\2ºESO\Gif\hipno.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
        <p:nvSpPr>
          <p:cNvPr id="17" name="16 Rectángulo"/>
          <p:cNvSpPr/>
          <p:nvPr/>
        </p:nvSpPr>
        <p:spPr>
          <a:xfrm>
            <a:off x="357158" y="142852"/>
            <a:ext cx="7200000" cy="360000"/>
          </a:xfrm>
          <a:prstGeom prst="rect">
            <a:avLst/>
          </a:prstGeom>
          <a:solidFill>
            <a:srgbClr val="85A7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Rectángulo"/>
          <p:cNvSpPr/>
          <p:nvPr/>
        </p:nvSpPr>
        <p:spPr>
          <a:xfrm>
            <a:off x="357158" y="142852"/>
            <a:ext cx="6480000" cy="360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3 CuadroTexto"/>
          <p:cNvSpPr txBox="1"/>
          <p:nvPr/>
        </p:nvSpPr>
        <p:spPr>
          <a:xfrm>
            <a:off x="642910" y="1000108"/>
            <a:ext cx="4067139" cy="553998"/>
          </a:xfrm>
          <a:prstGeom prst="rect">
            <a:avLst/>
          </a:prstGeom>
          <a:noFill/>
        </p:spPr>
        <p:txBody>
          <a:bodyPr wrap="none" rtlCol="0">
            <a:spAutoFit/>
          </a:bodyPr>
          <a:lstStyle/>
          <a:p>
            <a:r>
              <a:rPr lang="es-ES" sz="3000" dirty="0" smtClean="0"/>
              <a:t>4. Cilindros. Ejercicios</a:t>
            </a:r>
            <a:endParaRPr lang="es-ES" sz="3000" dirty="0"/>
          </a:p>
        </p:txBody>
      </p:sp>
      <p:pic>
        <p:nvPicPr>
          <p:cNvPr id="16" name="Picture 8" descr="G:\Mirabal 1213\_ 3ºEV\2ºESO\Gif\hipn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59646" y="1696684"/>
            <a:ext cx="7501539" cy="1656184"/>
          </a:xfrm>
          <a:prstGeom prst="rect">
            <a:avLst/>
          </a:prstGeom>
        </p:spPr>
      </p:pic>
      <p:grpSp>
        <p:nvGrpSpPr>
          <p:cNvPr id="11" name="Grupo 10"/>
          <p:cNvGrpSpPr/>
          <p:nvPr/>
        </p:nvGrpSpPr>
        <p:grpSpPr>
          <a:xfrm>
            <a:off x="289918" y="3470286"/>
            <a:ext cx="3295780" cy="1264415"/>
            <a:chOff x="1152200" y="3245277"/>
            <a:chExt cx="2627712" cy="1008113"/>
          </a:xfrm>
        </p:grpSpPr>
        <p:pic>
          <p:nvPicPr>
            <p:cNvPr id="12" name="Imagen 1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52200" y="3245277"/>
              <a:ext cx="2627712" cy="1008113"/>
            </a:xfrm>
            <a:prstGeom prst="rect">
              <a:avLst/>
            </a:prstGeom>
          </p:spPr>
        </p:pic>
        <p:sp>
          <p:nvSpPr>
            <p:cNvPr id="14" name="Rectángulo 13"/>
            <p:cNvSpPr/>
            <p:nvPr/>
          </p:nvSpPr>
          <p:spPr>
            <a:xfrm>
              <a:off x="1331640" y="3429000"/>
              <a:ext cx="1080120" cy="824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mc:AlternateContent xmlns:mc="http://schemas.openxmlformats.org/markup-compatibility/2006">
        <mc:Choice xmlns:a14="http://schemas.microsoft.com/office/drawing/2010/main" Requires="a14">
          <p:sp>
            <p:nvSpPr>
              <p:cNvPr id="9" name="37 Rectángulo"/>
              <p:cNvSpPr/>
              <p:nvPr/>
            </p:nvSpPr>
            <p:spPr>
              <a:xfrm>
                <a:off x="4673832" y="6022128"/>
                <a:ext cx="3500462" cy="7858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sz="2500" i="1" smtClean="0">
                          <a:solidFill>
                            <a:schemeClr val="tx1"/>
                          </a:solidFill>
                          <a:latin typeface="Cambria Math" panose="02040503050406030204" pitchFamily="18" charset="0"/>
                        </a:rPr>
                        <m:t>𝑉</m:t>
                      </m:r>
                      <m:r>
                        <a:rPr lang="es-ES" sz="2500" i="1" smtClean="0">
                          <a:solidFill>
                            <a:schemeClr val="tx1"/>
                          </a:solidFill>
                          <a:latin typeface="Cambria Math" panose="02040503050406030204" pitchFamily="18" charset="0"/>
                        </a:rPr>
                        <m:t>=</m:t>
                      </m:r>
                      <m:sSub>
                        <m:sSubPr>
                          <m:ctrlPr>
                            <a:rPr lang="es-ES" sz="2500" i="1">
                              <a:solidFill>
                                <a:schemeClr val="tx1"/>
                              </a:solidFill>
                              <a:latin typeface="Cambria Math" panose="02040503050406030204" pitchFamily="18" charset="0"/>
                            </a:rPr>
                          </m:ctrlPr>
                        </m:sSubPr>
                        <m:e>
                          <m:r>
                            <a:rPr lang="es-ES" sz="2500" i="1">
                              <a:solidFill>
                                <a:schemeClr val="tx1"/>
                              </a:solidFill>
                              <a:latin typeface="Cambria Math" panose="02040503050406030204" pitchFamily="18" charset="0"/>
                            </a:rPr>
                            <m:t>𝐴</m:t>
                          </m:r>
                        </m:e>
                        <m:sub>
                          <m:r>
                            <a:rPr lang="es-ES" sz="2500" i="1">
                              <a:solidFill>
                                <a:schemeClr val="tx1"/>
                              </a:solidFill>
                              <a:latin typeface="Cambria Math" panose="02040503050406030204" pitchFamily="18" charset="0"/>
                            </a:rPr>
                            <m:t>𝑏𝑎𝑠𝑒</m:t>
                          </m:r>
                        </m:sub>
                      </m:sSub>
                      <m:r>
                        <a:rPr lang="es-ES" sz="2500" i="1">
                          <a:solidFill>
                            <a:schemeClr val="tx1"/>
                          </a:solidFill>
                          <a:latin typeface="Cambria Math" panose="02040503050406030204" pitchFamily="18" charset="0"/>
                        </a:rPr>
                        <m:t>h</m:t>
                      </m:r>
                      <m:r>
                        <a:rPr lang="es-ES" sz="2500" i="1">
                          <a:solidFill>
                            <a:schemeClr val="tx1"/>
                          </a:solidFill>
                          <a:latin typeface="Cambria Math" panose="02040503050406030204" pitchFamily="18" charset="0"/>
                        </a:rPr>
                        <m:t>=</m:t>
                      </m:r>
                      <m:r>
                        <a:rPr lang="es-ES" sz="2500" i="1">
                          <a:solidFill>
                            <a:schemeClr val="tx1"/>
                          </a:solidFill>
                          <a:latin typeface="Cambria Math" panose="02040503050406030204" pitchFamily="18" charset="0"/>
                        </a:rPr>
                        <m:t>𝜋</m:t>
                      </m:r>
                      <m:sSup>
                        <m:sSupPr>
                          <m:ctrlPr>
                            <a:rPr lang="es-ES" sz="2500" i="1">
                              <a:solidFill>
                                <a:schemeClr val="tx1"/>
                              </a:solidFill>
                              <a:latin typeface="Cambria Math" panose="02040503050406030204" pitchFamily="18" charset="0"/>
                            </a:rPr>
                          </m:ctrlPr>
                        </m:sSupPr>
                        <m:e>
                          <m:r>
                            <a:rPr lang="es-ES" sz="2500" i="1">
                              <a:solidFill>
                                <a:schemeClr val="tx1"/>
                              </a:solidFill>
                              <a:latin typeface="Cambria Math" panose="02040503050406030204" pitchFamily="18" charset="0"/>
                            </a:rPr>
                            <m:t>𝑟</m:t>
                          </m:r>
                        </m:e>
                        <m:sup>
                          <m:r>
                            <a:rPr lang="es-ES" sz="2500" i="1">
                              <a:solidFill>
                                <a:schemeClr val="tx1"/>
                              </a:solidFill>
                              <a:latin typeface="Cambria Math" panose="02040503050406030204" pitchFamily="18" charset="0"/>
                            </a:rPr>
                            <m:t>2</m:t>
                          </m:r>
                        </m:sup>
                      </m:sSup>
                      <m:r>
                        <a:rPr lang="es-ES" sz="2500" i="1">
                          <a:solidFill>
                            <a:schemeClr val="tx1"/>
                          </a:solidFill>
                          <a:latin typeface="Cambria Math" panose="02040503050406030204" pitchFamily="18" charset="0"/>
                        </a:rPr>
                        <m:t>h</m:t>
                      </m:r>
                    </m:oMath>
                  </m:oMathPara>
                </a14:m>
                <a:endParaRPr lang="es-ES" sz="2500" dirty="0">
                  <a:solidFill>
                    <a:schemeClr val="tx1"/>
                  </a:solidFill>
                </a:endParaRPr>
              </a:p>
            </p:txBody>
          </p:sp>
        </mc:Choice>
        <mc:Fallback>
          <p:sp>
            <p:nvSpPr>
              <p:cNvPr id="9" name="37 Rectángulo"/>
              <p:cNvSpPr>
                <a:spLocks noRot="1" noChangeAspect="1" noMove="1" noResize="1" noEditPoints="1" noAdjustHandles="1" noChangeArrowheads="1" noChangeShapeType="1" noTextEdit="1"/>
              </p:cNvSpPr>
              <p:nvPr/>
            </p:nvSpPr>
            <p:spPr>
              <a:xfrm>
                <a:off x="4673832" y="6022128"/>
                <a:ext cx="3500462" cy="785818"/>
              </a:xfrm>
              <a:prstGeom prst="rect">
                <a:avLst/>
              </a:prstGeom>
              <a:blipFill>
                <a:blip r:embed="rId5"/>
                <a:stretch>
                  <a:fillRect/>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10" name="40 Rectángulo"/>
              <p:cNvSpPr/>
              <p:nvPr/>
            </p:nvSpPr>
            <p:spPr>
              <a:xfrm>
                <a:off x="4673831" y="3450360"/>
                <a:ext cx="3827259" cy="7143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sz="2500" b="0" i="1" dirty="0" smtClean="0">
                          <a:solidFill>
                            <a:schemeClr val="tx1"/>
                          </a:solidFill>
                          <a:latin typeface="Cambria Math" panose="02040503050406030204" pitchFamily="18" charset="0"/>
                        </a:rPr>
                        <m:t>𝐴</m:t>
                      </m:r>
                      <m:r>
                        <a:rPr lang="es-ES" sz="2500" b="0" i="1" dirty="0" smtClean="0">
                          <a:solidFill>
                            <a:schemeClr val="tx1"/>
                          </a:solidFill>
                          <a:latin typeface="Cambria Math" panose="02040503050406030204" pitchFamily="18" charset="0"/>
                        </a:rPr>
                        <m:t>=</m:t>
                      </m:r>
                      <m:sSub>
                        <m:sSubPr>
                          <m:ctrlPr>
                            <a:rPr lang="es-ES" sz="2500" b="0" i="1" dirty="0" smtClean="0">
                              <a:solidFill>
                                <a:schemeClr val="tx1"/>
                              </a:solidFill>
                              <a:latin typeface="Cambria Math" panose="02040503050406030204" pitchFamily="18" charset="0"/>
                            </a:rPr>
                          </m:ctrlPr>
                        </m:sSubPr>
                        <m:e>
                          <m:r>
                            <a:rPr lang="es-ES" sz="2500" b="0" i="1" dirty="0" smtClean="0">
                              <a:solidFill>
                                <a:schemeClr val="tx1"/>
                              </a:solidFill>
                              <a:latin typeface="Cambria Math" panose="02040503050406030204" pitchFamily="18" charset="0"/>
                            </a:rPr>
                            <m:t>𝐴</m:t>
                          </m:r>
                        </m:e>
                        <m:sub>
                          <m:r>
                            <a:rPr lang="es-ES" sz="2500" b="0" i="1" dirty="0" smtClean="0">
                              <a:solidFill>
                                <a:schemeClr val="tx1"/>
                              </a:solidFill>
                              <a:latin typeface="Cambria Math" panose="02040503050406030204" pitchFamily="18" charset="0"/>
                            </a:rPr>
                            <m:t>𝑙𝑎𝑡𝑒𝑟𝑎𝑙</m:t>
                          </m:r>
                        </m:sub>
                      </m:sSub>
                      <m:r>
                        <a:rPr lang="es-ES" sz="2500" b="0" i="1" dirty="0" smtClean="0">
                          <a:solidFill>
                            <a:schemeClr val="tx1"/>
                          </a:solidFill>
                          <a:latin typeface="Cambria Math" panose="02040503050406030204" pitchFamily="18" charset="0"/>
                        </a:rPr>
                        <m:t>+</m:t>
                      </m:r>
                      <m:sSub>
                        <m:sSubPr>
                          <m:ctrlPr>
                            <a:rPr lang="es-ES" sz="2500" b="0" i="1" dirty="0" smtClean="0">
                              <a:solidFill>
                                <a:schemeClr val="tx1"/>
                              </a:solidFill>
                              <a:latin typeface="Cambria Math" panose="02040503050406030204" pitchFamily="18" charset="0"/>
                            </a:rPr>
                          </m:ctrlPr>
                        </m:sSubPr>
                        <m:e>
                          <m:r>
                            <a:rPr lang="es-ES" sz="2500" b="0" i="1" dirty="0" smtClean="0">
                              <a:solidFill>
                                <a:schemeClr val="tx1"/>
                              </a:solidFill>
                              <a:latin typeface="Cambria Math" panose="02040503050406030204" pitchFamily="18" charset="0"/>
                            </a:rPr>
                            <m:t>𝐴</m:t>
                          </m:r>
                        </m:e>
                        <m:sub>
                          <m:r>
                            <a:rPr lang="es-ES" sz="2500" b="0" i="1" dirty="0" smtClean="0">
                              <a:solidFill>
                                <a:schemeClr val="tx1"/>
                              </a:solidFill>
                              <a:latin typeface="Cambria Math" panose="02040503050406030204" pitchFamily="18" charset="0"/>
                            </a:rPr>
                            <m:t>𝑏𝑎𝑠𝑒𝑠</m:t>
                          </m:r>
                        </m:sub>
                      </m:sSub>
                    </m:oMath>
                  </m:oMathPara>
                </a14:m>
                <a:endParaRPr lang="es-ES" sz="2500" dirty="0">
                  <a:solidFill>
                    <a:schemeClr val="tx1"/>
                  </a:solidFill>
                </a:endParaRPr>
              </a:p>
            </p:txBody>
          </p:sp>
        </mc:Choice>
        <mc:Fallback>
          <p:sp>
            <p:nvSpPr>
              <p:cNvPr id="10" name="40 Rectángulo"/>
              <p:cNvSpPr>
                <a:spLocks noRot="1" noChangeAspect="1" noMove="1" noResize="1" noEditPoints="1" noAdjustHandles="1" noChangeArrowheads="1" noChangeShapeType="1" noTextEdit="1"/>
              </p:cNvSpPr>
              <p:nvPr/>
            </p:nvSpPr>
            <p:spPr>
              <a:xfrm>
                <a:off x="4673831" y="3450360"/>
                <a:ext cx="3827259" cy="714380"/>
              </a:xfrm>
              <a:prstGeom prst="rect">
                <a:avLst/>
              </a:prstGeom>
              <a:blipFill>
                <a:blip r:embed="rId6"/>
                <a:stretch>
                  <a:fillRect/>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15" name="42 Rectángulo"/>
              <p:cNvSpPr/>
              <p:nvPr/>
            </p:nvSpPr>
            <p:spPr>
              <a:xfrm>
                <a:off x="5031022" y="4307610"/>
                <a:ext cx="4000496" cy="6429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s-ES" sz="2500" i="1" smtClean="0">
                              <a:solidFill>
                                <a:schemeClr val="tx1"/>
                              </a:solidFill>
                              <a:latin typeface="Cambria Math" panose="02040503050406030204" pitchFamily="18" charset="0"/>
                            </a:rPr>
                          </m:ctrlPr>
                        </m:sSubPr>
                        <m:e>
                          <m:r>
                            <a:rPr lang="es-ES" sz="2500" i="1">
                              <a:solidFill>
                                <a:schemeClr val="tx1"/>
                              </a:solidFill>
                              <a:latin typeface="Cambria Math" panose="02040503050406030204" pitchFamily="18" charset="0"/>
                            </a:rPr>
                            <m:t>𝐴</m:t>
                          </m:r>
                        </m:e>
                        <m:sub>
                          <m:r>
                            <a:rPr lang="es-ES" sz="2500" i="1">
                              <a:solidFill>
                                <a:schemeClr val="tx1"/>
                              </a:solidFill>
                              <a:latin typeface="Cambria Math" panose="02040503050406030204" pitchFamily="18" charset="0"/>
                            </a:rPr>
                            <m:t>𝑙𝑎𝑡𝑒𝑟𝑎𝑙</m:t>
                          </m:r>
                        </m:sub>
                      </m:sSub>
                      <m:r>
                        <a:rPr lang="es-ES" sz="2500" i="1">
                          <a:solidFill>
                            <a:schemeClr val="tx1"/>
                          </a:solidFill>
                          <a:latin typeface="Cambria Math" panose="02040503050406030204" pitchFamily="18" charset="0"/>
                        </a:rPr>
                        <m:t>=</m:t>
                      </m:r>
                      <m:r>
                        <a:rPr lang="es-ES" sz="2500" b="0" i="1" smtClean="0">
                          <a:solidFill>
                            <a:schemeClr val="tx1"/>
                          </a:solidFill>
                          <a:latin typeface="Cambria Math" panose="02040503050406030204" pitchFamily="18" charset="0"/>
                        </a:rPr>
                        <m:t>2</m:t>
                      </m:r>
                      <m:r>
                        <a:rPr lang="es-ES" sz="2500" i="1">
                          <a:solidFill>
                            <a:schemeClr val="tx1"/>
                          </a:solidFill>
                          <a:latin typeface="Cambria Math" panose="02040503050406030204" pitchFamily="18" charset="0"/>
                        </a:rPr>
                        <m:t>𝜋</m:t>
                      </m:r>
                      <m:r>
                        <a:rPr lang="es-ES" sz="2500" i="1">
                          <a:solidFill>
                            <a:schemeClr val="tx1"/>
                          </a:solidFill>
                          <a:latin typeface="Cambria Math" panose="02040503050406030204" pitchFamily="18" charset="0"/>
                        </a:rPr>
                        <m:t>𝑟h</m:t>
                      </m:r>
                    </m:oMath>
                  </m:oMathPara>
                </a14:m>
                <a:endParaRPr lang="es-ES" sz="2500" dirty="0">
                  <a:solidFill>
                    <a:schemeClr val="tx1"/>
                  </a:solidFill>
                </a:endParaRPr>
              </a:p>
            </p:txBody>
          </p:sp>
        </mc:Choice>
        <mc:Fallback>
          <p:sp>
            <p:nvSpPr>
              <p:cNvPr id="15" name="42 Rectángulo"/>
              <p:cNvSpPr>
                <a:spLocks noRot="1" noChangeAspect="1" noMove="1" noResize="1" noEditPoints="1" noAdjustHandles="1" noChangeArrowheads="1" noChangeShapeType="1" noTextEdit="1"/>
              </p:cNvSpPr>
              <p:nvPr/>
            </p:nvSpPr>
            <p:spPr>
              <a:xfrm>
                <a:off x="5031022" y="4307610"/>
                <a:ext cx="4000496" cy="642948"/>
              </a:xfrm>
              <a:prstGeom prst="rect">
                <a:avLst/>
              </a:prstGeom>
              <a:blipFill>
                <a:blip r:embed="rId7"/>
                <a:stretch>
                  <a:fillRect/>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17" name="13 Rectángulo"/>
              <p:cNvSpPr/>
              <p:nvPr/>
            </p:nvSpPr>
            <p:spPr>
              <a:xfrm>
                <a:off x="5040551" y="5021996"/>
                <a:ext cx="4000496" cy="6429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s-ES" sz="2500" i="1" smtClean="0">
                              <a:solidFill>
                                <a:schemeClr val="tx1"/>
                              </a:solidFill>
                              <a:latin typeface="Cambria Math" panose="02040503050406030204" pitchFamily="18" charset="0"/>
                            </a:rPr>
                          </m:ctrlPr>
                        </m:sSubPr>
                        <m:e>
                          <m:r>
                            <a:rPr lang="es-ES" sz="2500" i="1">
                              <a:solidFill>
                                <a:schemeClr val="tx1"/>
                              </a:solidFill>
                              <a:latin typeface="Cambria Math" panose="02040503050406030204" pitchFamily="18" charset="0"/>
                            </a:rPr>
                            <m:t>𝐴</m:t>
                          </m:r>
                        </m:e>
                        <m:sub>
                          <m:r>
                            <a:rPr lang="es-ES" sz="2500" i="1">
                              <a:solidFill>
                                <a:schemeClr val="tx1"/>
                              </a:solidFill>
                              <a:latin typeface="Cambria Math" panose="02040503050406030204" pitchFamily="18" charset="0"/>
                            </a:rPr>
                            <m:t>𝑏𝑎𝑠𝑒</m:t>
                          </m:r>
                        </m:sub>
                      </m:sSub>
                      <m:r>
                        <a:rPr lang="es-ES" sz="2500" i="1">
                          <a:solidFill>
                            <a:schemeClr val="tx1"/>
                          </a:solidFill>
                          <a:latin typeface="Cambria Math" panose="02040503050406030204" pitchFamily="18" charset="0"/>
                        </a:rPr>
                        <m:t>=</m:t>
                      </m:r>
                      <m:r>
                        <a:rPr lang="es-ES" sz="2500" i="1">
                          <a:solidFill>
                            <a:schemeClr val="tx1"/>
                          </a:solidFill>
                          <a:latin typeface="Cambria Math" panose="02040503050406030204" pitchFamily="18" charset="0"/>
                        </a:rPr>
                        <m:t>𝜋</m:t>
                      </m:r>
                      <m:sSup>
                        <m:sSupPr>
                          <m:ctrlPr>
                            <a:rPr lang="es-ES" sz="2500" i="1">
                              <a:solidFill>
                                <a:schemeClr val="tx1"/>
                              </a:solidFill>
                              <a:latin typeface="Cambria Math" panose="02040503050406030204" pitchFamily="18" charset="0"/>
                            </a:rPr>
                          </m:ctrlPr>
                        </m:sSupPr>
                        <m:e>
                          <m:r>
                            <a:rPr lang="es-ES" sz="2500" i="1">
                              <a:solidFill>
                                <a:schemeClr val="tx1"/>
                              </a:solidFill>
                              <a:latin typeface="Cambria Math" panose="02040503050406030204" pitchFamily="18" charset="0"/>
                            </a:rPr>
                            <m:t>𝑟</m:t>
                          </m:r>
                        </m:e>
                        <m:sup>
                          <m:r>
                            <a:rPr lang="es-ES" sz="2500" i="1">
                              <a:solidFill>
                                <a:schemeClr val="tx1"/>
                              </a:solidFill>
                              <a:latin typeface="Cambria Math" panose="02040503050406030204" pitchFamily="18" charset="0"/>
                            </a:rPr>
                            <m:t>2</m:t>
                          </m:r>
                        </m:sup>
                      </m:sSup>
                    </m:oMath>
                  </m:oMathPara>
                </a14:m>
                <a:endParaRPr lang="es-ES" sz="2500" dirty="0">
                  <a:solidFill>
                    <a:schemeClr val="tx1"/>
                  </a:solidFill>
                </a:endParaRPr>
              </a:p>
            </p:txBody>
          </p:sp>
        </mc:Choice>
        <mc:Fallback>
          <p:sp>
            <p:nvSpPr>
              <p:cNvPr id="17" name="13 Rectángulo"/>
              <p:cNvSpPr>
                <a:spLocks noRot="1" noChangeAspect="1" noMove="1" noResize="1" noEditPoints="1" noAdjustHandles="1" noChangeArrowheads="1" noChangeShapeType="1" noTextEdit="1"/>
              </p:cNvSpPr>
              <p:nvPr/>
            </p:nvSpPr>
            <p:spPr>
              <a:xfrm>
                <a:off x="5040551" y="5021996"/>
                <a:ext cx="4000496" cy="642948"/>
              </a:xfrm>
              <a:prstGeom prst="rect">
                <a:avLst/>
              </a:prstGeom>
              <a:blipFill>
                <a:blip r:embed="rId8"/>
                <a:stretch>
                  <a:fillRect/>
                </a:stretch>
              </a:blipFill>
            </p:spPr>
            <p:txBody>
              <a:bodyPr/>
              <a:lstStyle/>
              <a:p>
                <a:r>
                  <a:rPr lang="es-ES">
                    <a:noFill/>
                  </a:rPr>
                  <a:t> </a:t>
                </a:r>
              </a:p>
            </p:txBody>
          </p:sp>
        </mc:Fallback>
      </mc:AlternateContent>
      <p:pic>
        <p:nvPicPr>
          <p:cNvPr id="18" name="Imagen 17"/>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289918" y="5033574"/>
            <a:ext cx="4032448" cy="662868"/>
          </a:xfrm>
          <a:prstGeom prst="rect">
            <a:avLst/>
          </a:prstGeom>
        </p:spPr>
      </p:pic>
    </p:spTree>
    <p:extLst>
      <p:ext uri="{BB962C8B-B14F-4D97-AF65-F5344CB8AC3E}">
        <p14:creationId xmlns:p14="http://schemas.microsoft.com/office/powerpoint/2010/main" val="24244481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3 CuadroTexto"/>
          <p:cNvSpPr txBox="1"/>
          <p:nvPr/>
        </p:nvSpPr>
        <p:spPr>
          <a:xfrm>
            <a:off x="642910" y="1000108"/>
            <a:ext cx="4067139" cy="553998"/>
          </a:xfrm>
          <a:prstGeom prst="rect">
            <a:avLst/>
          </a:prstGeom>
          <a:noFill/>
        </p:spPr>
        <p:txBody>
          <a:bodyPr wrap="none" rtlCol="0">
            <a:spAutoFit/>
          </a:bodyPr>
          <a:lstStyle/>
          <a:p>
            <a:r>
              <a:rPr lang="es-ES" sz="3000" dirty="0" smtClean="0"/>
              <a:t>4. Cilindros. Ejercicios</a:t>
            </a:r>
            <a:endParaRPr lang="es-ES" sz="3000" dirty="0"/>
          </a:p>
        </p:txBody>
      </p:sp>
      <p:pic>
        <p:nvPicPr>
          <p:cNvPr id="16" name="Picture 8" descr="G:\Mirabal 1213\_ 3ºEV\2ºESO\Gif\hipn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71600" y="3356992"/>
            <a:ext cx="5256584" cy="864096"/>
          </a:xfrm>
          <a:prstGeom prst="rect">
            <a:avLst/>
          </a:prstGeom>
        </p:spPr>
      </p:pic>
    </p:spTree>
    <p:extLst>
      <p:ext uri="{BB962C8B-B14F-4D97-AF65-F5344CB8AC3E}">
        <p14:creationId xmlns:p14="http://schemas.microsoft.com/office/powerpoint/2010/main" val="42785809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4" name="3 CuadroTexto"/>
          <p:cNvSpPr txBox="1"/>
          <p:nvPr/>
        </p:nvSpPr>
        <p:spPr>
          <a:xfrm>
            <a:off x="500034" y="642918"/>
            <a:ext cx="5678670" cy="553998"/>
          </a:xfrm>
          <a:prstGeom prst="rect">
            <a:avLst/>
          </a:prstGeom>
          <a:solidFill>
            <a:schemeClr val="bg1"/>
          </a:solidFill>
        </p:spPr>
        <p:txBody>
          <a:bodyPr wrap="none" rtlCol="0">
            <a:spAutoFit/>
          </a:bodyPr>
          <a:lstStyle/>
          <a:p>
            <a:r>
              <a:rPr lang="es-ES" sz="3000" dirty="0" smtClean="0"/>
              <a:t>4. Cilindros. Trabajo adicional 4</a:t>
            </a:r>
            <a:endParaRPr lang="es-ES" sz="3000" dirty="0"/>
          </a:p>
        </p:txBody>
      </p:sp>
      <p:sp>
        <p:nvSpPr>
          <p:cNvPr id="13" name="12 CuadroTexto"/>
          <p:cNvSpPr txBox="1"/>
          <p:nvPr/>
        </p:nvSpPr>
        <p:spPr>
          <a:xfrm>
            <a:off x="428596" y="1285860"/>
            <a:ext cx="8143932" cy="3170099"/>
          </a:xfrm>
          <a:prstGeom prst="rect">
            <a:avLst/>
          </a:prstGeom>
          <a:solidFill>
            <a:schemeClr val="bg1"/>
          </a:solidFill>
        </p:spPr>
        <p:txBody>
          <a:bodyPr wrap="square" rtlCol="0">
            <a:spAutoFit/>
          </a:bodyPr>
          <a:lstStyle/>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Busca objetos reales con forma de cilindro</a:t>
            </a:r>
          </a:p>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Calcula, mide o busca sus dimensiones (alto, ancho, largo…)</a:t>
            </a:r>
          </a:p>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Determina la superficie </a:t>
            </a:r>
            <a:r>
              <a:rPr lang="es-ES" sz="2000" b="1" dirty="0" err="1" smtClean="0">
                <a:ln w="12700">
                  <a:solidFill>
                    <a:schemeClr val="tx2">
                      <a:satMod val="155000"/>
                    </a:schemeClr>
                  </a:solidFill>
                  <a:prstDash val="solid"/>
                </a:ln>
                <a:effectLst>
                  <a:outerShdw blurRad="41275" dist="20320" dir="1800000" algn="tl" rotWithShape="0">
                    <a:srgbClr val="000000">
                      <a:alpha val="40000"/>
                    </a:srgbClr>
                  </a:outerShdw>
                </a:effectLst>
              </a:rPr>
              <a:t>pintable</a:t>
            </a: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 y el volumen.</a:t>
            </a:r>
          </a:p>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Busca el material del que están construidos (si es sólido), y encuentra la densidad en internet</a:t>
            </a:r>
          </a:p>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Una vez calculado el volumen y conocida la densidad (media), trata de averiguar su masa</a:t>
            </a:r>
          </a:p>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Compara esta masa con algo conocido (tu propia masa, la masa de un coche, etc.)</a:t>
            </a:r>
          </a:p>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Calcula el número de botellas de 2 litros que cabrían dentro</a:t>
            </a:r>
          </a:p>
        </p:txBody>
      </p:sp>
      <p:sp>
        <p:nvSpPr>
          <p:cNvPr id="136194" name="AutoShape 2" descr="data:image/jpeg;base64,/9j/4AAQSkZJRgABAQAAAQABAAD/2wCEAAkGBhQSERUUEhQVFRUWFx8VGBcWGBgUFxgYGhoXGBcWGhgXHSYeFxwjGhUWIC8gIycpLCwsFx8xNTAqNSYrLCkBCQoKDgwOGg8PGikcHCApKSksLCkpKSkpLCwsKSkpKSkpKSksKSkpKSwpKSwsKSksKSwpLCksLCwsLCwpKSwsLP/AABEIANsA5wMBIgACEQEDEQH/xAAcAAABBQEBAQAAAAAAAAAAAAAGAAIDBAUBBwj/xABHEAACAQIEAwYDBQUFBgUFAAABAhEAAwQSITEFQVEGEyJhcYEykaEjQrHB8AcUUmLRM3Ki4fEWY4KSssIVJFPD0kNzk+Ly/8QAGQEAAgMBAAAAAAAAAAAAAAAAAAECAwQF/8QAJhEAAgIBBAICAwADAAAAAAAAAAECEQMEEiExMkETURQiYSMzQv/aAAwDAQACEQMRAD8AbFKKdFKK7RzRsUop7JAB5MAw8wdj9DTrFks6qBOZgunKSBJ9KTkkrGotuiKkBVw8LufwEDq0J7+KKhm3bb7W9ZC5W07wMc0Qv9nMQTPtVcs0IrskscmyKkBUN3jGFX/65b+5aY/VytVx2pw65slu++bKDJS2IUkjYNvP4VVLVQXTsmsMmX4qE4gDPM+CJ06gnTrtTuB8eF68inCgWzMsXdiAJ15DSIiBNG1mzatMkWlAugkXCQFJHdqogEuTNzLEg6HqJqyayK6LI6d+wZutnw1hwrBRnt+IRLZs8jqCGEHyNU4re7QZvCCPvOukxo93uiCSZJVLinzy1hxVulyb4FeaNSORSp0Uq1FI2lFdiuxQA2lToqPEPlUkbgTSbpWNEVzFAdI6nb2qscftv7A+fXflWc93zjkI1Y/09KblJaMpPnO239K571Mn0alhXs0jxHf4h008o6+VWbWKBPxD30/GKxET7XIRsYO59p2nyit7DYBRfyA3FQmAxy9InxCOc6xtvtUPyJol8UWWWtwATz5QR/rTa0cJgA2fKyuqnWAbbb/wnwtHTQwRVS9hgh0OhM66RyIjcQQQQdjWjDqVN7X2VZMO1WiKlFdFdithnOUorsV2gBsUqdSpWBm3O2GDtoyhcRdzNnJhLY8Kkcy2mpNQJ2xRlDW8MsSRLu9wn5FRVBcMpmQQskZiFiPMkEnnXeH2LZEqZAbfPlURGuWK4vyZH7Z0tkfonParFMBl7tFAyDLbSQAIAlgTt51WvcVxDjx4i6QdAA5AJ5iFMc6ttZQZzAYkxm300HIbR0qbDKDGsx6Rt+E/hFQp+x8GDf4dmZgxJ0B0OY79ZjlTsLwUI3hQmfF4iPP1rXeyEd/GBoN4nasXgmNe7fdWaRlaeexA0HKntCy8MApaFAKxLTodSdBGmw3p9vh3RvXwjWNBHl51JgQ2chhuB5xv03GvOrosZI/PWPn05UbUFhV2Dsg4gjLK900iJkeEEdNjW9j8EFfxDPbQhiJIKeJWBG0+K2pk6GIJ51i/s6xAbEPBUkWjpP8AMlFeGjvWOUCWdWE6Ag7xyzAo0bTmPOq8g4g7jMObmUwVGqI+4IbPdknlle2pnppzoev2oJH6Hl7GR7UY3VWAVGexJzLvl0KswgwVKuYgxqOmgzjsOR4pDZpeRzkkOY5eMZo/3nlWjR5Ns6+yrPC439FCKUU+KUV2DANilFOilFADYrjDQ08Cm3HABJMUPoaBliUGbacxHUgMFPLTWflVuxw261tLxUBGui2p01aTMDmAQRPUHeKzcbiyVUamAQNCdMxPL3PvU3BuK3BltO7lFuW3VCQqD4ixGkkyRz1k6HlxZHRQ/hS3DjbYOqNeDt8GUtnGvXat3FcRRL05TciCCWgDnKCMo25g1l9n7n/mbMrs0k52OwnmOoqrxy5mxFzV1YFQOY0Azgn669OVRlyxrhBNxPGyzlTIZLRgBV3NxgRHOFU84LHflb4jdLPJ3gZvJoEj8Kn4LwtLtm6zb28NbYFTs479hPlBA/pUfFUi9cA5NFX6RJ5L+irM6iUop0V2K7FdUwjQKUU6K7FADIpU+lQAMcVvKbF0jzjlueVZ3ZfCr3eZivx7HeAF/rWnxO2XwpCDMzGRA11afwqHgvDWWzDSrljoY8o68hXG9HRLdu4PEFUkSY6b8q67sAfCFHrrVa0jRBuKB5EnnTksICJYtqOVJjGW7ysXLmT+QHlWN2VJ724VE+D8XX+lb13FKr3NNzBj0iocAtu0fs0CloEySTr5mnYFqwTaZhKDbqeXSK5dxmYxm0PRY8udMxmJJutG2msTyHOoTeMSxB12LKJ2G0zUGxoO/wBmWDQXrhB2t8j1ccvaiztJfNhRcUgBVuXWMZpCpm6+Q+lCP7Mb6B7pYKshVWJ3kmCdpMbc9aLu0NybbCNO6uEg6jZBp5a1XN2NFfh2NVu8e2IBUysqYdXKsNws5ix+LUnfWazeM4RVs94BoxK5AfhfUEjTQabentH2J4Yj4NQRBZDrsJN+6Q3SZUfIeVWu02lkiNO/OsRqFMx7zUsMbmhZH+rBOK7FOilFd45oyKVPilFAEbGNToKwbzs4JYwD06STHyNbeMWbbT0/zoSxDls0T8EADbUj6j8qxanJJNJGjDBPlk1tUBUHKSdp8U89N66MWpLQyjJ8Wg0Hy12rNVCt20vKBPOPCST+fvT+FYMvZe4YHeAeehOs+0/SsNGo2bePGQXFdQhOXMVWM2+XbfStqzaueEuLDC4JAaAxHwzPISInaaG//C5w6pHg7xmA0AzAATO5MP6DTzp/71PFLNsrOREQAGB/Zm5B32NwiYO0xUWgD2zduWw6XMO6SgXMn2qgBSqzl8Q0JrMx+L+0Lbq7sZ6S0AHofENDWdw3tBeS1ibqMTde6O7BGaBcYOynNscit1G+xii1sTaxTOjKquAiLdEMHZ0NwBwNMoysPFqMu4O7xZHjdoU4KSpmHFdinb0stdpO1Zz2qORSinRSipCGxSp4pUgAJOM2xAOdoHKYms7ifaMqYtDK38R3HtRla7R3BP7vg7SA9Lcn55dvevLeMYlrl+47mXZyT6ya4iafR06aNC1xW8GkEnnETRX2ZsYjHF+7dEyAFs8qNdNI0oe7H8aW1cAuAFSd429fKvV+OWLN/Ckju0aAylRlLRoJiJmY+RqueTa6aLo4t0bTMcdiCut/G2E5tlCluWxaKjHAsApm5jnbyQge3OhXu1f4UZpJEgKAY3gnfatng/Z6y160jvozqCJI0LAESDUlJsqoOMJ2AwkBgmYGGBd7j6ESNAVEc6v4bheFs3EVbNsM50K285MqW+KIQZQTuaq8TsnDXnR3S9bKgi1E3MpznMR98DK3iUSDrG5rc4Ri7Tph1slYTTcfCLboDpvrGo9Krc2x0TcLbvWvI9oAJlXLOYQwzERAA5bDWKix2BcKwZybRR7YYjM1vNl1YfeUZN9xPPcWsDYy3L7dboGnKLa1cuYsDnqfrvy/M6VW2MzOyuANqyLRKkraUaHMrS99hB5ghpqh2kLdwARocRcj2zCK1sLbyAtbVQxAz29gdT8M6odZ6SfesLjznu1DEz31xiDuJYkSORgitWnf+RFWVfqwfilFPilFdo5wyKUU+K5FMCtjl+zaelCisEZs3IKN/Nz6biifi1yLZH8Wg/GhstaWS0E5gh9dcug/vH51z9S1uo1YU6KmLu/asf4UZvlbIH1NXuDkjCQF/wDTWfQMfy+tNOMTM4jW2MzGNI33nU/KmXOPfZLcLXApbKILTI3HxRGhrM2XhbwqyO6tkqD4XaD1mN+Q8FDfDcPm4zfb+DvSP+BCg/6albizoUt984a6mZfEx0aQsydJg6Vu8Ft2++vDvrTXUDLduNaQSNe8l1ykxBkzyOtQZIv4DgYfB3QVBOa3BO6fECRPOJGnWoMLhbi3rjAGDiLjEagFFCMqnoYuHXcBTHmQ8OvzahFS4lxh4rbcxOmR46kwCTTb+HGZ7g/hu7yCubu4BB1U+DY1FctA+EYRFKKdFKK7qOaNilTopRQI5FKnUqAPOO0uKuJcJDsQWjKSQABAEAadaDlaWM7n8aLu1pYMToRmkD0n+lB6pm9a4qikdPcXMPaAOpgHpuOtGwxVmycgNy6BaGa4+sNc1SASMsN3eg1ILa6UALejQ1vJ2gDWChQl8yMXkBfBIEgDU7aknaoSi20y+E0kx2A7QEMCyqQBAAkRrJI13/Wlehdj8RZuYnDsMsNcU/I8+moryUPr9dKL/wBmvHhh8dZFwxaa6Nf4SwKg+kkT5a8qsoznrXa7sj3+Kt3JyqGsKrKfEPtGzqPIqwPqvnQhwTjg75zdUoPHc/eFUhQEOUm7bGgJOUZ1g6jfavVuJCDbAiO9WRsRAZvyoQ7N8F73CLbUhWa2xkifixCsZHMeCs7XJZfA3H9rUwoGc5je8ea3DhxEBwZAPwx7agVyx+0XCCMzOpkEllmeY2J5gVR/2Xtmxh48GU4g6DkbpYR+FDuP4P3d1VdxJE5C4VzyzKmsCZ3kmPlGK5G+g+w3bfA3CIxNsGT8RNuNTlPjA5QD7dKtcZXv7auhDxMssNK6cxoSImB5xQnhOyuFu4dzcsHvFGbMrsgZWzQ+5jVSIAOogChngvZ12vEYO/cttMArnSGIJRHBymGgw3iBiN6tU6ZBxCpkgweWlcisJe0961eFrHqpJOUX0AGv84UAMNpIAYbkNW+RXYxZVkVo5+TG4Ohtcin0oq4gY/aN4tREyY+h095oRu2XaI0+2OoGsAqAf10os7SXIFsdW/CKw1bKwAiAxnadWJHzrnZ+ZmzF4la1w0nvSWIz6DyGaR9NKe3Bx3SIS0AsYnqQB8tfmasYcEhhmAJPmYAmdgetWO7BygXF0EHS5zJP8HpVPBYPXg4fEWiZ0W2p1MwVXMZ5E521/mpcL4FdNrFi14i9uToJjMM8zsAskEQZ67Vv2cdZBkXkyjLO2YhQI0Oo1UVodnUQ4S6QQSbbTlIJ38I0PRBp0PnUG0PkH8Fdu2/3IZXW2A7GCQHIMMDrEqLYIMfeHrRHw7jZv2JeGfIWD6KYZj4So0yZY2JEseY10rXDEa3YQjWLgHkHuRPyDa1iYPhyqrOv3QqrGgynNoPKGB2GqilFJySCT4YortOilFdo5w2KUU4ilFADYpU+KVAHkPbLiYa53a/d+I+eunsD9aGqlZyzFjqSST6nU0w6muQdA6vnHvTmukwBtTC3Ku2B4h60wLKfEaezxHrTI1p1waH0pDPVuw/7TSzWMLioIDZbV77wOVlRHncSwAblzncem9ksIbYVXBUra1B3E3bh/KvlmxfOh5javov9mXau5jrFy5cK97bC22jmBmIcjlIOvmD6CuUa5HZbt8Nt3LdokBoViCdYJcn8RXnnau0F4uuubKiTPIi2dNInl869LsORasACZtjy3ZuXPegDttewlm81+9dzYjKALSayQmVSyx4RETJHlVMFyTfRsdhLjXWZWufZrodSJBmFkzGrH9GpeKW1wN/DpZVnzhvCSSMoupcVVIBJgrcOs/HuZrzvg3b+5ZL90qqILtpnMKJ56CfSjPhvan95xVjPlVrDyW2DpcCZHE7aAg+Z5Ve8MuyreroY3Cbdy99o6s2bvFtMRnX7MOuZQToC7eUFfa9FT2MDaGKdjrcZbaCSST9gCwWecLOvIH0qM31ckoZEke4Oo8uR9606OfcSrUrpjKUU+K5FdAyAt2iBFxifF4ZUTounTnLfiKyl4hDlYVfsgxA/i0nUbjWtTtTZl2jfuz7aDl6VmDAAm5/d7sx1Hd//AB+tcvJ5M3Q8UUb3F3GGQhvGXImNYBPX1E1fGPY4u1aB8DZQwiTLeXXaB5ipU4YuRVImAfqdfwFbHDsADikMbOGn+7r/ANtQJmRwTiua5iGuBWt2kdlBOXNE5BPmQNfP0rT4bxmyuEF29YXO10Iht/ZtqGJY5WUwMu/Oals8BCo5ZYz2oPIxntbjlrUvEeyBGFslCVuC65UbmGW20k8tBt/MfOosYT4TGoLhtpiGV7dsXGW/9oiAgsBnYKw0MzJ+IaV3FDImRhlZoKwcysoUaqdDMQSrAHXpQrxbh122+LJ8QbKknXMsIzJJn4EGkbGIjatnD4ktnVs0i4SAdV8I7mV/hEo8L0Y08N70RyeLHxSy06KUV2DnjYrsU6KUUANilTopUAfPbDKx8jFduDnUvEreW9cA5OfxNMbVfSuSdAhJroMU2u0wLwb+tNZtKVpDsB5+25/Oq1wnakArba0Zfs97RjB4y3ddituGS5AJlGU7ganxZT7UFirtl6GAX9qv2p3sQq2rE2bSqEzKSLjgTqSPgGuw9yaDO8neutb1imd2RvRFJdDZc4dfysQRo6MknlI0Pzir+E4sbbYe5/J3bDqqsR/0kfKiTsf+yS7jrJuvcFjMPsQy5s/Vmggoum+pOukASD37LIzI0goxUjoQYYfMVbHIQcbPXOBcft2r1troL2ic07sPAUEeitt5aVtm4G8QMg6gzOnKvJuzvFMy9w5/uH8qIeCcfayxRtVB1B5elaoKPkvZmnu6YcRXCKVm6GUMuoOtDPartGbN+xZttBY5rkAEhdMq6zE6n5cqsnLarIxjudEHEMYHusVIIbwCdOWp+UVTa6EDEsIZ59yTpVHG2it8Akki8V00EwPpz9NKzrlljYAA3uE6nfQfLSua5NuzalSoJ0xSAhSsnT74H4r+prRwHHbaXC3dsSJmLq/eBBOqcp+lCFy2370JiVgRrHwk6a7aV3hiOBiGgn7LMDOoLMFBHVgXA+fQVFoZ6IeNWLi/DcQxBOVbnMH7rTyHLrRFe43h71tVS7bkuzQ57s/Ayr8cCZI0FeUYbGunDyAXl728Tog+Hy1ZDJonw/Hr3f4WyrqU7pWuF51JLGCG3AUJrBjU9KqaJB3xnBhxcYCVnRtCNe7tgztqFNYZtxbTUksWbXU6sSN/Jqq8M45bbx9y9nvMR3KGye7MeM5myjIwKrIldZ3jUWrmMFwjKQ6ZZS4FyZgSw8SDQN4ZBEAqymBzt0/+xFeXwZHFKKfFKK6xhGxSinRSigBsUqfFKlYHgPGzOIukfxmoLQrQ7VYPusQQBAKq3+ED8Qao2DXLXRvKzIRvp/nqK5RJjuD58Il1fit2xm/mUMV59AB9aG6YE6Yhl6gxoRpoZB9jqKYl0gzTC07zpoPTpSFACmtLg3D3vOESPVjAHyBPyFZwrb4VxJrBSGygOjnYHwMD7b1GTaXBOCTfJZ7R9nrmEa2LmU94sqUkgwYI1A11H/MOtEvZDsTc/eLffIubJ3gtEp3ig6K5DkBSDBjU+Q3G72JwwxdwXj4kw5ZLROoa5oDcUHYC2tuPNidIootdlrbXluKbi3FaSwfxE7xLTOntqd5iqd7qmTlFJ8dEyWr9u2LneXTLEEd2LpBDMCWgnSQdRMzWTxnsrhsepSLRvkEi4oe1fkalmFwDvRqJmdNiNKMOGWGbDABspMnMNYm450nb13GlRdnuENYAtsRcXx5ZUBsuUypncSxI/vHlFRV2RZ87doezl/AXu7vLlb4lYTDCdxOvtU1ziBYLEd5dPPlJgn0ma9iPZpeIYc27ylF+0ZASfsGkhDbB+7AWQNDr1rxPivAr2Gu5bikEaqw1U9CrbHX/AEFa8ORtFM4qwqwfaz90thQM4hVRGbaBuSBI0KzvqQNNawblm9dxIutLO7htBGmkaTosZdNdPSsXGM4IDAgQCuYESDqGE8jMz0r0rsPxFWVGIANv7M880ICXHmqhp6ZgKlkm2EIpFC4M0O3xZmafMq0+8qPlUdvDCEE8yR7mKT31AMkwInzJ/wBTT0ugOoEAkbEZvyqpMmTvhwbzN/ePL0rQwGD+xvHrkX5vm9/gqjZ4pIaBa0BBm2hO/UDb3rRwPGzkIVLZViCRlZdRMfC2m/1pNgi9hODhltW58OdySAdiUBYDr4DWn/swrYgORAWyo13M2WWQdhoje4pYTjDZwTaEkEeFiJzEmQGBrbHFFLOSlxPBGqh1EW3QGVO03J25VXZIDX4OcOMPlOVlW7dMcytsONf5Wy/XrW3h8KbahWgkDcCJHKfPcekDlWjxDDrfcNbggW3WBofGygeE6jwqOXM03Hj7Rh+ttfrWjTeZVm8SrFKKdFKK6NmIbFKKflpRRYDYpU6KVIZ4p2xw5m3c6jIee2o/E0P2Go47RYPvMOwGrJ4xA6TI+RNAls61y4O0b2FfBrQu2yrSQAV9iZ/M1j8b4EbBkHMh2PMHof61q9lrhzMPIH61ucSwve23Qj4hpHXkfnFJypjo85pV0iKdbGutWESewo3ir3D+FHEXltghZ3J5D0577VTtj61p8CxXdYm052DifQ6H6E1FjR7TY4SmBVMPbzsbdtRK3DbzMVzu5gwokuxJmB1rJ/20uo85g4n4UvXi8TEjvN/lRPxsFsRiF8Wq5QSohQAux84jzn3oY7RMvdqp1clSug8MHUgyMu566gbVku2XVwGvD+MK1tGtF3DiVVQhJGuaQV0g7yRBrQwPE87wRDoCcjjIYbTNKkhgY3ArH4TwW2tsotwOG8TLoZDEswOpgS8xA2HlUeAwmTEmzaOi6gEg5EuIuZBO4D5XC7RPpTt3wKjcvWUukkEqQpYFSOW8EaESPX0oWxFoXAQ4DK26kAqfUbVocBxmVbitqwQtAgZnyhbkRoCWExHOqZGpjaTHpyNbdK+zNnTB/tR2St41VzMyMk5CNQJjQqdCNBtBoPs8DvYJsjrmSHhwSFllyyI1mD8Jr0+KwO2CfZoZiGj5g/0rRlimrKscndAddUgdB6RTsuqmZPWBMD/Q01rpGoYiT1/XWuLd1MMfn5gVks0ljDWNSI0IEiN/etjD4UMgECJJ6cjz51iYe626sZmNTPQc/U1vYLvBGo2mITcz1FRbBGmlglkkfCFACkjeD8/FvWpauupuOpYM4MTqBMECVHSY9POqOEDht1bU8un/APIraw2KUqSwZS0BsoBE6E5ddjryBFVNomTYa+W+IBiEGv3i0kanfTQVWuDU6k67nf3q+qLrt02K7A9dPrVO6PEfU1p0y/ZspzPiiKKUU6K6BW+zINilFOilFFgcilTqVFhR5tjrvgdWZh4PhT7oYEAt1+deZkQaNk40JuMV0dgTueUAelC3Fkm6zAGG12+dcuCo6EnZodmcXF3KdmU/MSR+dFhbaKBuEq3e2yokhpjaRz+k0bgbiPTT6Up9gihjuz9u8ruFIuQYIOUFo0kbGT+NBVsa16dhDCk+f9KA+M8O7vEMOROYejGfxke1ShzwJkKUTYfsBjWCs1hrauQqm4RbkkEjQnNy3irvZLBJ4sqzmESdSR+UnkK9m46muGX/AHy/QR+dPPeOv6LG1Nv+FYK8xdjvFtqHgyM4VA0GNfFNCHazh7fGzSPhAiIBkxHOjXiRHe3p8/8AqUUK9qVmxufiH4NWS+S70EXZnA93YtnMSzpqWOujGKzbHBHfid3NcGWO8OmuRtAoJ0UjKuvQVv8AD0AsWZ18H/c1YXGCwu4w25DCxbC5dDOZT+dF8gS9jjdY4trnww+UQP4is9fuDenRWxw5R3VwqImyxj+9cumsmK36bxMmbsbFB/bvEi21qSSGDeH7ug3A6naaMaDO3eHNy7ZVWKkqRp5kgfU1dkdxIY+wWwnFwcqlJLKTMRr4iNPauYTjIyMzKCFgGNDJn29oqvfslXVcxIW2dZPLNHtEaVTy/Y84LxHLQTt6kVlNIQ/7RlVtnMvi1/s7R0nUQytr5nSflWlZ7RXO8VPsWeRANtVkGI+FlI/ChfHYExa5nIu/InWPTat3/wAGuDiSnMCwuZc7KDGRcslRA0y1F0PkJeH8VutcZe4ts6zmCXShA5n7QsOfLQVtYTjClZaxiApbR1VMQnTe0w6dJrzrg2EuqMWyLne5aJlSwZTcbKzCOYzsZPIdav4K862sEh71Ua6zsZBDnRB5hlykyaraRLk9PTitgsVzhWk+G4GtNJnQC4AGPkCaoxQjb4zcvuEe4r57twlbilJUsqIAG0UFW+GZzJG5klyWwAABAGgA2A5CtOm4sz5vQopRTopRWuzPQ0V2K7FdinYUNilTopUrA8PbD6kZttOetT4LCZnAmY18tvrUajfpJ/E1u8IwgW3ngSxjbkCRXJTdnTkuCK3hQCSqgQY0ET7j3qQkdY9a4jan1P407LpTZWixYXwkiN/y86BeK4zvLrsYOsDfYaCNelGWIxGSwx5QfwgUBEVfiRCQfdhMVJt6bMD8mFexcYE3sKP98PxWvIuwWAhrRYfE6gemYfjXr/EBOKwg/nY/LIaer7iRwf8ARTx7eO8fX/rFDPaW5NpNN35jyP8AWiTGTN31/Fj/AEoY7UOB3In73/xH51j9mj0GuFuDu7fMZPpLVkiGv4yNsttefSz+ZNa2CgWrcz/Zj86o8KwwuXsZJgZ11H8otn/tpewLuFIGHckx/wCXX6verGNwdR86tcauFeHYgoYb92tgHfVmcD/qrw3EYp1Jz/Ephp3nca1rxycY8GecbZ69w/iqXg7LoEdrZJiJWJaemszQbxjiy3r6XEkKABqNdGn05UNWePPaDrbuMuYQRAgiPhgjzia2LIGUanQR8R6etSeRtCjCmUcQJnQ7RsdtB+RqbD4aFGhjcEgx86vWknYtEdZ38iP1FSpfcSbd1xHQx+EaVGyyiW3hszAb7DT2oztcLUtnAGZ3JLRqJDk0H2uL4gDW83owz/TWK2OFcQxjxkey2seNAInT7qE6zHXWoyTBFngeA8d4AsoIynL0Ft3IBIMSQvyrXxHZ5O6w0fczwPV1n3318zVXC4i+hZTawuuhIa6urDLqdlkGBNbovXYTvMOcqaDu7qtselwLOvQmq6JWDuA4OFcswUwrRpsxu3COUaSsenKtKKsXQqgyLiEwIdIEySdVLATPOKrqZ2rVgfBRl7FSNZvaDjqYS13jgtLBAoMEkyefQAmh7i/7RVs3kVEz2zbV2OzeOGEcpycjzO+lXOSRXtYZ0qG+JdurNi4yOGMKjArqWzgNoOQCkHfWtvB44XbaXEiHg6nadxpuR0o3IW0szSrH7V4prOEd0OoK6kB92AMhwQd/oKVG4ajZ5Kt2BRdw1R+72/Qn/EaCRcorwOLUWUE6hB86wJGxuxi+/Pn5103Kq2sWIHn5/wBak/eh1qTRE5xgf+Vcj9eICguzazMBRvxhwcG2oOgP+MUMcJwpYZvOKvwqyubo9D7D3icXh7ZMgEf4RP5V6hfE4zDeQY+2n9K8w/ZrwzNjrbGfswzfJCAPmRXpqEHHWj0tk+Wufn7VHVcziGHxZTu2f7QmdSP+40MdqbXjs6aAz9Uooxl5cpgjVhsZ5Hp60KdoATesKDv5mPiFY/Zo9BxZEInlbX8Aap8DWHxh/nP0n+lXiuWFImFUb/yrVHhLAW8a3+8ufTvOtFBZHxHKmAu59F7qyD7kfma+fLmKLPcO+cz/AIwQfy96927e3gvCcQT0sL7/AGRH1NeD4HBm44UEDQkk7QOv0rTjdIqlyyXu/GunxOBHWImiNMOWJSROWYGnlrWDw2wWuWyYgOSdZIgg6jlRHgQe8cyNFA125+flTBImW0cxSYhZ03mK1eDcALo7yfApJQDczlC67A6a1iC/Fy4TB2AGwPIe1aPDsQxL5UXMgR1hmAJz/DExBG/oKhJ8DSIMbZMyJg7A8qJew7RcYHMWyxAXwjbVjOmmYe/yxO8aNjtqdD+db3YO7Fy+TOyrseck6fKpT6EjvEuFvavG+O7W1Kg7LoTlKwNGDLqfU+5Ni3udxZFoyQDndG+8qHKTlOW4JUBgZ0J6zWb26s2zhg+mfOqjU/emfCDvpvvRLjMEBgXG0WMsgxErHtrUOxmJ2h4kwskFWKqF001LMhBBYjQKY/4aHRxFVglws9SF/E0R8f4Bc/dQLLAFLSkhsxBnOxAAM5iQonlrXni2cQ7Ij2UOdgozZgJYhdcynmdaXzSjwqJxhCXMjM/aD2h742rSkEISxI5kgAbaGPFr5mhDE4rMSSZOgB8lAUD5AVp9s+HGxiMjIiHIrZUYONc2sgROm1YNaIvck2UySTpFnEYxncuxJY7k+QA/ACtvh/aC6q27auwCuboAiAwUwR7zpQ6COn1/yqZcTBkDWI36yOnnQxII+K9qb962UZ7jAkaEBRpB1jfalWAvED+v9KVABeeF2Z1F3/8AFaP4Xqf+7W9MrXVjT+xWPpd0re73r1j1O+ntSB8td45xt6Vz/wAhr0W0YdrCWhrmaPOz/wDvrTjasQYbX/7LfkTWsL0/6+dSQNdPw/Qp/kP6DaBvaS8FsolpiwZiG+zdIAgqPGBMmdulYGAwLs4TMVJ5A6/KfxijftblGGbRZJAGmojXTToDWBwZrJCtcVPiyZmt8+Qn4SYE8q3aaSmrfBVktHof7OcZZwIufvdyGZcqHK7kq2rSUUxEAa+dFuF47g7l0NZvF7pU21UrcAbMIUa2wAZOmvM0Cfu1saQsD+Uacz6Vw4VNfAun8v8AQVlz505snjTUQzv4K5kAa2Em4msCfiVSJG+8VHiuBZ7lpyIyMCZYqCupPvJHPlQ6cbcgLneBAAzHTLtpOkcqkTjF7ldf/mP51SsqLA+tMzMZK/CNAR1I3PPShztZh7trBYhFIAu3VJMiTbuNDrAkyWfLoJg1jDjF0EnOddJ8J2kidPM0rnGbrLBaQf5U/IU/lSAq9ouPB+CnDtm74LYLFhlzBWFs+692sgwdR5ivK1YqYVxJAmdJBgxruNt69cXirgaHQnaP6Gomx07qp56r1M9fOrFqIoi4gP2cwwNzEEroqNBJhgc4gxzIAOnl1qXtRYKXYtQifu4Yxrmk+MkyYMx05jzJkt9P/Rs67/ZjXrsfWu33tMfFhrGxU+AiQf8Ai/UULPG7HXAI4bGBWhsxkE6AHZSdZjnArd4FYaWuEQGtmNpBAYgNGgM8ppmO4Qlx86juwFjIgBX1OaTJ9eXKp7eEVbveDNqndlSSQZAEyTIMgNG0jnvS+WLLGoqKa79mXiuLIhKgksGyRp/xH5BvcRW32B7UWe+7qf7cllYg6lSERABzPjOvQDnVCzwhFN3Y944aNNOonnPi138RqLiHAld86EW2CqoygCCBq3hiSTr78zU3mg+CpKgn7b9qbNyyi2XF1kYuyrInKsgSR59Oc0RYDjv7zwx3cKLneGyQscrgA/w6ecE84Hly9nTBi4s66xJ1VVA9AB8vSiSw6rw5sLDd6zMzXMxIaS5U6mZEqP8AhoWSH2DQVcW46GVXtsrqVuksGAXLaUK0E6GM51203NNucew+QOMUp8SsbRbxH7NU7uJ3zDNEbnbnXnq8NuJhUsKwkC4DJIX7R7LQoGu1ogzOp2qDG8JuFlZGEyWYOZk6ZdVGuu+g+pqqahN9kk6BntbjDicZcZZeABMakADf0Jj2rNXgl8sVFm4WAkqEJaJAmInmPnRjwHhF7C30u5bbQdYMEhoDjUcgWimWcFjFOeZcZtQwGYM4cg7QJBPvArTHJFKkyvbbAtMG5JUIxYbgKSR6gbUr2GKgE/eAYdYMj8VPyov4Rg8RZa4z2e8zgKNbbQuubdgZIj/KsrEdnbxVfsySJHxDQQSBqdsxPzqfyR+yNA/SrZHZu9k1tOGzciJiOkbafqaVHyR+woN2w41gFeek7kgNvttr6+lWEs7CZOuw0EHn5c/rTUultDrDA7DmXB19hUa2x3i/32GkjSSI03rmUWslVOuYbdJI11MjTr/rXMSpEEOQDsGiD8J0nfRpnp701fwuQPSW0+grl4+O6v3VDED3I39FHyooCljeFC+VVrhyb5QABzGpmdNPmfWlhuCogVVcEqcwUDMFMakg/FuNfIe2p3YTIyAAzv6HTf1qI3CpTLpOWdBrMz+FSU5JUgoblyrlUgxpMxOuka+oAGwAFSPIHXWN/vSJnymu3hkBy6Sbf/uf0FVnuHvAJMSR880/r0qDAktYhdcxMfqdI9fl1p3eDcTrAmPpv+pqpYxLZokxk/8Acj8Knsarr0Pl949P7x+dFDH/ALwJKzsd959xp135ddK4Xgnnryny+elRYNvi8tR/zRUlj4FPmR7aiPqaQifvPPX31HIzrz5VwtImdf6aabaQfrVazrnPMQdNNdelX3thQMsjluf4hTAr5TsPX5cvb8q4xPkY09iJB1qtdaEH90H5gzTbzlSIMaj/ALY/AfKogX2B0jTWNucnTpypBjzgSYERvzB8/wDOo7Wt0AzAHU+QqBiQFIJ+EncnWXE/QfKpAWMxkTOnmDPPn6inFyJ/18/61UwFwtnnWACPpUt5jJG0ExGm2aNvQUmBZZYAJ58zJ5c9fMGo2vdPkf1ziqyXjMTz/L/IVLeHPyT6gzp5xQBO10CdRInf6f1pokxtrp7/ACiqdy4Z35n8J/Guo3ib0B9ydTQFlwXPbz33/X1rouac50qtMlfMH6bV3FpG2mk++WfxoAmcxyJPv133pG5tIjyj6fWo7ghRH8Ue2Y1LcWCsfrXrQBwt5/rXfpoRSpuGaSPMT7/o1ypUB//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36200" name="Picture 8" descr="http://globedia.com/imagenes/noticias/2010/4/14/290044_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34" y="4515786"/>
            <a:ext cx="2286016" cy="2166000"/>
          </a:xfrm>
          <a:prstGeom prst="rect">
            <a:avLst/>
          </a:prstGeom>
          <a:noFill/>
        </p:spPr>
      </p:pic>
      <p:sp>
        <p:nvSpPr>
          <p:cNvPr id="136202" name="AutoShape 10" descr="http://www.gt7.es/galeriausuarios/vidaguate/imagenesmessage/imaget11073023433897711.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36204" name="Picture 12" descr="http://www.gt7.es/galeriausuarios/vidaguate/imagenesmessage/imaget110730234338977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489" y="4583922"/>
            <a:ext cx="3000396" cy="2059768"/>
          </a:xfrm>
          <a:prstGeom prst="rect">
            <a:avLst/>
          </a:prstGeom>
          <a:noFill/>
        </p:spPr>
      </p:pic>
      <p:pic>
        <p:nvPicPr>
          <p:cNvPr id="136206" name="Picture 14" descr="http://es.dreamstime.com/cilindro-thumb61438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5140" y="4357694"/>
            <a:ext cx="1691630" cy="2285986"/>
          </a:xfrm>
          <a:prstGeom prst="rect">
            <a:avLst/>
          </a:prstGeom>
          <a:noFill/>
        </p:spPr>
      </p:pic>
      <p:pic>
        <p:nvPicPr>
          <p:cNvPr id="9" name="Picture 8" descr="G:\Mirabal 1213\_ 3ºEV\2ºESO\Gif\hipn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
        <p:nvSpPr>
          <p:cNvPr id="10" name="9 Rectángulo"/>
          <p:cNvSpPr/>
          <p:nvPr/>
        </p:nvSpPr>
        <p:spPr>
          <a:xfrm>
            <a:off x="357158" y="142852"/>
            <a:ext cx="7200000" cy="360000"/>
          </a:xfrm>
          <a:prstGeom prst="rect">
            <a:avLst/>
          </a:prstGeom>
          <a:solidFill>
            <a:srgbClr val="85A7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Rectángulo"/>
          <p:cNvSpPr/>
          <p:nvPr/>
        </p:nvSpPr>
        <p:spPr>
          <a:xfrm>
            <a:off x="357158" y="142852"/>
            <a:ext cx="7200000" cy="360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1653017" cy="553998"/>
          </a:xfrm>
          <a:prstGeom prst="rect">
            <a:avLst/>
          </a:prstGeom>
          <a:noFill/>
        </p:spPr>
        <p:txBody>
          <a:bodyPr wrap="none" rtlCol="0">
            <a:spAutoFit/>
          </a:bodyPr>
          <a:lstStyle/>
          <a:p>
            <a:r>
              <a:rPr lang="es-ES" sz="3000" dirty="0" smtClean="0"/>
              <a:t>5. Conos</a:t>
            </a:r>
            <a:endParaRPr lang="es-ES" sz="3000" dirty="0"/>
          </a:p>
        </p:txBody>
      </p:sp>
      <p:sp>
        <p:nvSpPr>
          <p:cNvPr id="6" name="5 Rectángulo"/>
          <p:cNvSpPr/>
          <p:nvPr/>
        </p:nvSpPr>
        <p:spPr>
          <a:xfrm>
            <a:off x="357158" y="142852"/>
            <a:ext cx="7200000" cy="36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357158" y="142852"/>
            <a:ext cx="720000" cy="36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5410" name="Picture 2" descr="http://www.l2.com.mx/wp-content/uploads/wpicl/product/images/75c7e623cdddb59ba4f4f8a525174e8a33667ee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9418" y="1628800"/>
            <a:ext cx="5072098" cy="507209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3285323" cy="553998"/>
          </a:xfrm>
          <a:prstGeom prst="rect">
            <a:avLst/>
          </a:prstGeom>
          <a:noFill/>
        </p:spPr>
        <p:txBody>
          <a:bodyPr wrap="none" rtlCol="0">
            <a:spAutoFit/>
          </a:bodyPr>
          <a:lstStyle/>
          <a:p>
            <a:r>
              <a:rPr lang="es-ES" sz="3000" dirty="0" smtClean="0"/>
              <a:t>1. Cubo. Resumen</a:t>
            </a:r>
            <a:endParaRPr lang="es-ES" sz="3000" dirty="0"/>
          </a:p>
        </p:txBody>
      </p:sp>
      <p:sp>
        <p:nvSpPr>
          <p:cNvPr id="6" name="5 Rectángulo"/>
          <p:cNvSpPr/>
          <p:nvPr/>
        </p:nvSpPr>
        <p:spPr>
          <a:xfrm>
            <a:off x="357158" y="142852"/>
            <a:ext cx="6480000" cy="36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357158" y="142852"/>
            <a:ext cx="432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graphicFrame>
            <p:nvGraphicFramePr>
              <p:cNvPr id="38" name="37 Tabla"/>
              <p:cNvGraphicFramePr>
                <a:graphicFrameLocks noGrp="1"/>
              </p:cNvGraphicFramePr>
              <p:nvPr>
                <p:extLst>
                  <p:ext uri="{D42A27DB-BD31-4B8C-83A1-F6EECF244321}">
                    <p14:modId xmlns:p14="http://schemas.microsoft.com/office/powerpoint/2010/main" val="690128179"/>
                  </p:ext>
                </p:extLst>
              </p:nvPr>
            </p:nvGraphicFramePr>
            <p:xfrm>
              <a:off x="4707459" y="2105354"/>
              <a:ext cx="3064581" cy="3600001"/>
            </p:xfrm>
            <a:graphic>
              <a:graphicData uri="http://schemas.openxmlformats.org/drawingml/2006/table">
                <a:tbl>
                  <a:tblPr firstRow="1" bandRow="1">
                    <a:tableStyleId>{5C22544A-7EE6-4342-B048-85BDC9FD1C3A}</a:tableStyleId>
                  </a:tblPr>
                  <a:tblGrid>
                    <a:gridCol w="1335405">
                      <a:extLst>
                        <a:ext uri="{9D8B030D-6E8A-4147-A177-3AD203B41FA5}">
                          <a16:colId xmlns:a16="http://schemas.microsoft.com/office/drawing/2014/main" val="20000"/>
                        </a:ext>
                      </a:extLst>
                    </a:gridCol>
                    <a:gridCol w="1729176">
                      <a:extLst>
                        <a:ext uri="{9D8B030D-6E8A-4147-A177-3AD203B41FA5}">
                          <a16:colId xmlns:a16="http://schemas.microsoft.com/office/drawing/2014/main" val="20001"/>
                        </a:ext>
                      </a:extLst>
                    </a:gridCol>
                  </a:tblGrid>
                  <a:tr h="385090">
                    <a:tc>
                      <a:txBody>
                        <a:bodyPr/>
                        <a:lstStyle/>
                        <a:p>
                          <a:r>
                            <a:rPr lang="es-ES" dirty="0" smtClean="0"/>
                            <a:t>Propiedad</a:t>
                          </a:r>
                          <a:endParaRPr lang="es-ES" dirty="0"/>
                        </a:p>
                      </a:txBody>
                      <a:tcPr/>
                    </a:tc>
                    <a:tc>
                      <a:txBody>
                        <a:bodyPr/>
                        <a:lstStyle/>
                        <a:p>
                          <a:r>
                            <a:rPr lang="es-ES" dirty="0" smtClean="0"/>
                            <a:t>Valor</a:t>
                          </a:r>
                          <a:endParaRPr lang="es-ES" dirty="0"/>
                        </a:p>
                      </a:txBody>
                      <a:tcPr/>
                    </a:tc>
                    <a:extLst>
                      <a:ext uri="{0D108BD9-81ED-4DB2-BD59-A6C34878D82A}">
                        <a16:rowId xmlns:a16="http://schemas.microsoft.com/office/drawing/2014/main" val="10000"/>
                      </a:ext>
                    </a:extLst>
                  </a:tr>
                  <a:tr h="618503">
                    <a:tc>
                      <a:txBody>
                        <a:bodyPr/>
                        <a:lstStyle/>
                        <a:p>
                          <a:pPr algn="l"/>
                          <a:r>
                            <a:rPr lang="es-ES" dirty="0" smtClean="0"/>
                            <a:t>Caras</a:t>
                          </a:r>
                          <a:endParaRPr lang="es-ES" dirty="0"/>
                        </a:p>
                      </a:txBody>
                      <a:tcPr anchor="ctr"/>
                    </a:tc>
                    <a:tc>
                      <a:txBody>
                        <a:bodyPr/>
                        <a:lstStyle/>
                        <a:p>
                          <a:pPr/>
                          <a14:m>
                            <m:oMathPara xmlns:m="http://schemas.openxmlformats.org/officeDocument/2006/math">
                              <m:oMathParaPr>
                                <m:jc m:val="centerGroup"/>
                              </m:oMathParaPr>
                              <m:oMath xmlns:m="http://schemas.openxmlformats.org/officeDocument/2006/math">
                                <m:r>
                                  <a:rPr lang="es-ES" sz="2500" b="0" i="1" dirty="0" smtClean="0">
                                    <a:solidFill>
                                      <a:schemeClr val="tx1"/>
                                    </a:solidFill>
                                    <a:latin typeface="Cambria Math" panose="02040503050406030204" pitchFamily="18" charset="0"/>
                                  </a:rPr>
                                  <m:t>6</m:t>
                                </m:r>
                              </m:oMath>
                            </m:oMathPara>
                          </a14:m>
                          <a:endParaRPr lang="es-ES" dirty="0"/>
                        </a:p>
                      </a:txBody>
                      <a:tcPr anchor="ctr"/>
                    </a:tc>
                    <a:extLst>
                      <a:ext uri="{0D108BD9-81ED-4DB2-BD59-A6C34878D82A}">
                        <a16:rowId xmlns:a16="http://schemas.microsoft.com/office/drawing/2014/main" val="10001"/>
                      </a:ext>
                    </a:extLst>
                  </a:tr>
                  <a:tr h="667648">
                    <a:tc>
                      <a:txBody>
                        <a:bodyPr/>
                        <a:lstStyle/>
                        <a:p>
                          <a:pPr algn="l"/>
                          <a:r>
                            <a:rPr lang="es-ES" dirty="0" smtClean="0"/>
                            <a:t>Aristas</a:t>
                          </a:r>
                          <a:endParaRPr lang="es-ES" dirty="0"/>
                        </a:p>
                      </a:txBody>
                      <a:tcPr anchor="ctr"/>
                    </a:tc>
                    <a:tc>
                      <a:txBody>
                        <a:bodyPr/>
                        <a:lstStyle/>
                        <a:p>
                          <a:pPr/>
                          <a14:m>
                            <m:oMathPara xmlns:m="http://schemas.openxmlformats.org/officeDocument/2006/math">
                              <m:oMathParaPr>
                                <m:jc m:val="centerGroup"/>
                              </m:oMathParaPr>
                              <m:oMath xmlns:m="http://schemas.openxmlformats.org/officeDocument/2006/math">
                                <m:r>
                                  <a:rPr lang="es-ES" sz="2500" b="0" i="1" dirty="0" smtClean="0">
                                    <a:solidFill>
                                      <a:schemeClr val="tx1"/>
                                    </a:solidFill>
                                    <a:latin typeface="Cambria Math" panose="02040503050406030204" pitchFamily="18" charset="0"/>
                                  </a:rPr>
                                  <m:t>12</m:t>
                                </m:r>
                              </m:oMath>
                            </m:oMathPara>
                          </a14:m>
                          <a:endParaRPr lang="es-ES" dirty="0"/>
                        </a:p>
                      </a:txBody>
                      <a:tcPr anchor="ctr"/>
                    </a:tc>
                    <a:extLst>
                      <a:ext uri="{0D108BD9-81ED-4DB2-BD59-A6C34878D82A}">
                        <a16:rowId xmlns:a16="http://schemas.microsoft.com/office/drawing/2014/main" val="10002"/>
                      </a:ext>
                    </a:extLst>
                  </a:tr>
                  <a:tr h="593464">
                    <a:tc>
                      <a:txBody>
                        <a:bodyPr/>
                        <a:lstStyle/>
                        <a:p>
                          <a:pPr algn="l"/>
                          <a:r>
                            <a:rPr lang="es-ES" dirty="0" smtClean="0"/>
                            <a:t>Vértices</a:t>
                          </a:r>
                          <a:endParaRPr lang="es-ES" dirty="0"/>
                        </a:p>
                      </a:txBody>
                      <a:tcPr anchor="ctr"/>
                    </a:tc>
                    <a:tc>
                      <a:txBody>
                        <a:bodyPr/>
                        <a:lstStyle/>
                        <a:p>
                          <a:pPr/>
                          <a14:m>
                            <m:oMathPara xmlns:m="http://schemas.openxmlformats.org/officeDocument/2006/math">
                              <m:oMathParaPr>
                                <m:jc m:val="centerGroup"/>
                              </m:oMathParaPr>
                              <m:oMath xmlns:m="http://schemas.openxmlformats.org/officeDocument/2006/math">
                                <m:r>
                                  <a:rPr lang="es-ES" sz="2500" b="0" i="1" dirty="0" smtClean="0">
                                    <a:solidFill>
                                      <a:schemeClr val="tx1"/>
                                    </a:solidFill>
                                    <a:latin typeface="Cambria Math" panose="02040503050406030204" pitchFamily="18" charset="0"/>
                                  </a:rPr>
                                  <m:t>8</m:t>
                                </m:r>
                              </m:oMath>
                            </m:oMathPara>
                          </a14:m>
                          <a:endParaRPr lang="es-ES" dirty="0"/>
                        </a:p>
                      </a:txBody>
                      <a:tcPr anchor="ctr"/>
                    </a:tc>
                    <a:extLst>
                      <a:ext uri="{0D108BD9-81ED-4DB2-BD59-A6C34878D82A}">
                        <a16:rowId xmlns:a16="http://schemas.microsoft.com/office/drawing/2014/main" val="10003"/>
                      </a:ext>
                    </a:extLst>
                  </a:tr>
                  <a:tr h="667648">
                    <a:tc>
                      <a:txBody>
                        <a:bodyPr/>
                        <a:lstStyle/>
                        <a:p>
                          <a:pPr algn="l"/>
                          <a:r>
                            <a:rPr lang="es-ES" dirty="0" smtClean="0"/>
                            <a:t>Área</a:t>
                          </a:r>
                          <a:endParaRPr lang="es-ES" dirty="0"/>
                        </a:p>
                      </a:txBody>
                      <a:tcPr anchor="ctr"/>
                    </a:tc>
                    <a:tc>
                      <a:txBody>
                        <a:bodyPr/>
                        <a:lstStyle/>
                        <a:p>
                          <a:pPr/>
                          <a14:m>
                            <m:oMathPara xmlns:m="http://schemas.openxmlformats.org/officeDocument/2006/math">
                              <m:oMathParaPr>
                                <m:jc m:val="centerGroup"/>
                              </m:oMathParaPr>
                              <m:oMath xmlns:m="http://schemas.openxmlformats.org/officeDocument/2006/math">
                                <m:r>
                                  <a:rPr lang="es-ES" sz="2500" b="0" i="1" dirty="0" smtClean="0">
                                    <a:solidFill>
                                      <a:schemeClr val="tx1"/>
                                    </a:solidFill>
                                    <a:latin typeface="Cambria Math" panose="02040503050406030204" pitchFamily="18" charset="0"/>
                                  </a:rPr>
                                  <m:t>𝐴</m:t>
                                </m:r>
                                <m:r>
                                  <a:rPr lang="es-ES" sz="2500" b="0" i="1" dirty="0" smtClean="0">
                                    <a:solidFill>
                                      <a:schemeClr val="tx1"/>
                                    </a:solidFill>
                                    <a:latin typeface="Cambria Math" panose="02040503050406030204" pitchFamily="18" charset="0"/>
                                  </a:rPr>
                                  <m:t>=</m:t>
                                </m:r>
                                <m:sSup>
                                  <m:sSupPr>
                                    <m:ctrlPr>
                                      <a:rPr lang="es-ES" sz="2500" b="0" i="1" dirty="0" smtClean="0">
                                        <a:solidFill>
                                          <a:schemeClr val="tx1"/>
                                        </a:solidFill>
                                        <a:latin typeface="Cambria Math" panose="02040503050406030204" pitchFamily="18" charset="0"/>
                                      </a:rPr>
                                    </m:ctrlPr>
                                  </m:sSupPr>
                                  <m:e>
                                    <m:r>
                                      <a:rPr lang="es-ES" sz="2500" b="0" i="1" dirty="0" smtClean="0">
                                        <a:solidFill>
                                          <a:schemeClr val="tx1"/>
                                        </a:solidFill>
                                        <a:latin typeface="Cambria Math" panose="02040503050406030204" pitchFamily="18" charset="0"/>
                                      </a:rPr>
                                      <m:t>𝑎</m:t>
                                    </m:r>
                                  </m:e>
                                  <m:sup>
                                    <m:r>
                                      <a:rPr lang="es-ES" sz="2500" b="0" i="1" dirty="0" smtClean="0">
                                        <a:solidFill>
                                          <a:schemeClr val="tx1"/>
                                        </a:solidFill>
                                        <a:latin typeface="Cambria Math" panose="02040503050406030204" pitchFamily="18" charset="0"/>
                                      </a:rPr>
                                      <m:t>2</m:t>
                                    </m:r>
                                  </m:sup>
                                </m:sSup>
                              </m:oMath>
                            </m:oMathPara>
                          </a14:m>
                          <a:endParaRPr lang="es-ES" dirty="0"/>
                        </a:p>
                      </a:txBody>
                      <a:tcPr anchor="ctr"/>
                    </a:tc>
                    <a:extLst>
                      <a:ext uri="{0D108BD9-81ED-4DB2-BD59-A6C34878D82A}">
                        <a16:rowId xmlns:a16="http://schemas.microsoft.com/office/drawing/2014/main" val="10004"/>
                      </a:ext>
                    </a:extLst>
                  </a:tr>
                  <a:tr h="667648">
                    <a:tc>
                      <a:txBody>
                        <a:bodyPr/>
                        <a:lstStyle/>
                        <a:p>
                          <a:pPr algn="l"/>
                          <a:r>
                            <a:rPr lang="es-ES" dirty="0" smtClean="0"/>
                            <a:t>Volumen</a:t>
                          </a:r>
                          <a:endParaRPr lang="es-ES" dirty="0"/>
                        </a:p>
                      </a:txBody>
                      <a:tcPr anchor="ctr"/>
                    </a:tc>
                    <a:tc>
                      <a:txBody>
                        <a:bodyPr/>
                        <a:lstStyle/>
                        <a:p>
                          <a:pPr/>
                          <a14:m>
                            <m:oMathPara xmlns:m="http://schemas.openxmlformats.org/officeDocument/2006/math">
                              <m:oMathParaPr>
                                <m:jc m:val="centerGroup"/>
                              </m:oMathParaPr>
                              <m:oMath xmlns:m="http://schemas.openxmlformats.org/officeDocument/2006/math">
                                <m:r>
                                  <a:rPr lang="es-ES" sz="2500" b="0" i="1" dirty="0" smtClean="0">
                                    <a:solidFill>
                                      <a:schemeClr val="tx1"/>
                                    </a:solidFill>
                                    <a:latin typeface="Cambria Math" panose="02040503050406030204" pitchFamily="18" charset="0"/>
                                  </a:rPr>
                                  <m:t>𝑉</m:t>
                                </m:r>
                                <m:r>
                                  <a:rPr lang="es-ES" sz="2500" b="0" i="1" dirty="0" smtClean="0">
                                    <a:solidFill>
                                      <a:schemeClr val="tx1"/>
                                    </a:solidFill>
                                    <a:latin typeface="Cambria Math" panose="02040503050406030204" pitchFamily="18" charset="0"/>
                                  </a:rPr>
                                  <m:t>=</m:t>
                                </m:r>
                                <m:sSup>
                                  <m:sSupPr>
                                    <m:ctrlPr>
                                      <a:rPr lang="es-ES" sz="2500" b="0" i="1" dirty="0" smtClean="0">
                                        <a:solidFill>
                                          <a:schemeClr val="tx1"/>
                                        </a:solidFill>
                                        <a:latin typeface="Cambria Math" panose="02040503050406030204" pitchFamily="18" charset="0"/>
                                      </a:rPr>
                                    </m:ctrlPr>
                                  </m:sSupPr>
                                  <m:e>
                                    <m:r>
                                      <a:rPr lang="es-ES" sz="2500" b="0" i="1" dirty="0" smtClean="0">
                                        <a:solidFill>
                                          <a:schemeClr val="tx1"/>
                                        </a:solidFill>
                                        <a:latin typeface="Cambria Math" panose="02040503050406030204" pitchFamily="18" charset="0"/>
                                      </a:rPr>
                                      <m:t>𝑎</m:t>
                                    </m:r>
                                  </m:e>
                                  <m:sup>
                                    <m:r>
                                      <a:rPr lang="es-ES" sz="2500" b="0" i="1" dirty="0" smtClean="0">
                                        <a:solidFill>
                                          <a:schemeClr val="tx1"/>
                                        </a:solidFill>
                                        <a:latin typeface="Cambria Math" panose="02040503050406030204" pitchFamily="18" charset="0"/>
                                      </a:rPr>
                                      <m:t>3</m:t>
                                    </m:r>
                                  </m:sup>
                                </m:sSup>
                              </m:oMath>
                            </m:oMathPara>
                          </a14:m>
                          <a:endParaRPr lang="es-ES" dirty="0"/>
                        </a:p>
                      </a:txBody>
                      <a:tcPr anchor="ctr"/>
                    </a:tc>
                    <a:extLst>
                      <a:ext uri="{0D108BD9-81ED-4DB2-BD59-A6C34878D82A}">
                        <a16:rowId xmlns:a16="http://schemas.microsoft.com/office/drawing/2014/main" val="10005"/>
                      </a:ext>
                    </a:extLst>
                  </a:tr>
                </a:tbl>
              </a:graphicData>
            </a:graphic>
          </p:graphicFrame>
        </mc:Choice>
        <mc:Fallback xmlns="">
          <p:graphicFrame>
            <p:nvGraphicFramePr>
              <p:cNvPr id="38" name="37 Tabla"/>
              <p:cNvGraphicFramePr>
                <a:graphicFrameLocks noGrp="1"/>
              </p:cNvGraphicFramePr>
              <p:nvPr>
                <p:extLst>
                  <p:ext uri="{D42A27DB-BD31-4B8C-83A1-F6EECF244321}">
                    <p14:modId xmlns:p14="http://schemas.microsoft.com/office/powerpoint/2010/main" val="690128179"/>
                  </p:ext>
                </p:extLst>
              </p:nvPr>
            </p:nvGraphicFramePr>
            <p:xfrm>
              <a:off x="4707459" y="2105354"/>
              <a:ext cx="3064581" cy="3600001"/>
            </p:xfrm>
            <a:graphic>
              <a:graphicData uri="http://schemas.openxmlformats.org/drawingml/2006/table">
                <a:tbl>
                  <a:tblPr firstRow="1" bandRow="1">
                    <a:tableStyleId>{5C22544A-7EE6-4342-B048-85BDC9FD1C3A}</a:tableStyleId>
                  </a:tblPr>
                  <a:tblGrid>
                    <a:gridCol w="1335405"/>
                    <a:gridCol w="1729176"/>
                  </a:tblGrid>
                  <a:tr h="385090">
                    <a:tc>
                      <a:txBody>
                        <a:bodyPr/>
                        <a:lstStyle/>
                        <a:p>
                          <a:r>
                            <a:rPr lang="es-ES" dirty="0" smtClean="0"/>
                            <a:t>Propiedad</a:t>
                          </a:r>
                          <a:endParaRPr lang="es-ES" dirty="0"/>
                        </a:p>
                      </a:txBody>
                      <a:tcPr/>
                    </a:tc>
                    <a:tc>
                      <a:txBody>
                        <a:bodyPr/>
                        <a:lstStyle/>
                        <a:p>
                          <a:r>
                            <a:rPr lang="es-ES" dirty="0" smtClean="0"/>
                            <a:t>Valor</a:t>
                          </a:r>
                          <a:endParaRPr lang="es-ES" dirty="0"/>
                        </a:p>
                      </a:txBody>
                      <a:tcPr/>
                    </a:tc>
                  </a:tr>
                  <a:tr h="618503">
                    <a:tc>
                      <a:txBody>
                        <a:bodyPr/>
                        <a:lstStyle/>
                        <a:p>
                          <a:pPr algn="l"/>
                          <a:r>
                            <a:rPr lang="es-ES" dirty="0" smtClean="0"/>
                            <a:t>Caras</a:t>
                          </a:r>
                          <a:endParaRPr lang="es-ES" dirty="0"/>
                        </a:p>
                      </a:txBody>
                      <a:tcPr anchor="ctr"/>
                    </a:tc>
                    <a:tc>
                      <a:txBody>
                        <a:bodyPr/>
                        <a:lstStyle/>
                        <a:p>
                          <a:endParaRPr lang="es-ES"/>
                        </a:p>
                      </a:txBody>
                      <a:tcPr anchor="ctr">
                        <a:blipFill rotWithShape="0">
                          <a:blip r:embed="rId2"/>
                          <a:stretch>
                            <a:fillRect l="-77465" t="-67647" r="-1761" b="-420588"/>
                          </a:stretch>
                        </a:blipFill>
                      </a:tcPr>
                    </a:tc>
                  </a:tr>
                  <a:tr h="667648">
                    <a:tc>
                      <a:txBody>
                        <a:bodyPr/>
                        <a:lstStyle/>
                        <a:p>
                          <a:pPr algn="l"/>
                          <a:r>
                            <a:rPr lang="es-ES" dirty="0" smtClean="0"/>
                            <a:t>Aristas</a:t>
                          </a:r>
                          <a:endParaRPr lang="es-ES" dirty="0"/>
                        </a:p>
                      </a:txBody>
                      <a:tcPr anchor="ctr"/>
                    </a:tc>
                    <a:tc>
                      <a:txBody>
                        <a:bodyPr/>
                        <a:lstStyle/>
                        <a:p>
                          <a:endParaRPr lang="es-ES"/>
                        </a:p>
                      </a:txBody>
                      <a:tcPr anchor="ctr">
                        <a:blipFill rotWithShape="0">
                          <a:blip r:embed="rId2"/>
                          <a:stretch>
                            <a:fillRect l="-77465" t="-156881" r="-1761" b="-293578"/>
                          </a:stretch>
                        </a:blipFill>
                      </a:tcPr>
                    </a:tc>
                  </a:tr>
                  <a:tr h="593464">
                    <a:tc>
                      <a:txBody>
                        <a:bodyPr/>
                        <a:lstStyle/>
                        <a:p>
                          <a:pPr algn="l"/>
                          <a:r>
                            <a:rPr lang="es-ES" dirty="0" smtClean="0"/>
                            <a:t>Vértices</a:t>
                          </a:r>
                          <a:endParaRPr lang="es-ES" dirty="0"/>
                        </a:p>
                      </a:txBody>
                      <a:tcPr anchor="ctr"/>
                    </a:tc>
                    <a:tc>
                      <a:txBody>
                        <a:bodyPr/>
                        <a:lstStyle/>
                        <a:p>
                          <a:endParaRPr lang="es-ES"/>
                        </a:p>
                      </a:txBody>
                      <a:tcPr anchor="ctr">
                        <a:blipFill rotWithShape="0">
                          <a:blip r:embed="rId2"/>
                          <a:stretch>
                            <a:fillRect l="-77465" t="-285714" r="-1761" b="-226531"/>
                          </a:stretch>
                        </a:blipFill>
                      </a:tcPr>
                    </a:tc>
                  </a:tr>
                  <a:tr h="667648">
                    <a:tc>
                      <a:txBody>
                        <a:bodyPr/>
                        <a:lstStyle/>
                        <a:p>
                          <a:pPr algn="l"/>
                          <a:r>
                            <a:rPr lang="es-ES" dirty="0" smtClean="0"/>
                            <a:t>Área</a:t>
                          </a:r>
                          <a:endParaRPr lang="es-ES" dirty="0"/>
                        </a:p>
                      </a:txBody>
                      <a:tcPr anchor="ctr"/>
                    </a:tc>
                    <a:tc>
                      <a:txBody>
                        <a:bodyPr/>
                        <a:lstStyle/>
                        <a:p>
                          <a:endParaRPr lang="es-ES"/>
                        </a:p>
                      </a:txBody>
                      <a:tcPr anchor="ctr">
                        <a:blipFill rotWithShape="0">
                          <a:blip r:embed="rId2"/>
                          <a:stretch>
                            <a:fillRect l="-77465" t="-346789" r="-1761" b="-103670"/>
                          </a:stretch>
                        </a:blipFill>
                      </a:tcPr>
                    </a:tc>
                  </a:tr>
                  <a:tr h="667648">
                    <a:tc>
                      <a:txBody>
                        <a:bodyPr/>
                        <a:lstStyle/>
                        <a:p>
                          <a:pPr algn="l"/>
                          <a:r>
                            <a:rPr lang="es-ES" dirty="0" smtClean="0"/>
                            <a:t>Volumen</a:t>
                          </a:r>
                          <a:endParaRPr lang="es-ES" dirty="0"/>
                        </a:p>
                      </a:txBody>
                      <a:tcPr anchor="ctr"/>
                    </a:tc>
                    <a:tc>
                      <a:txBody>
                        <a:bodyPr/>
                        <a:lstStyle/>
                        <a:p>
                          <a:endParaRPr lang="es-ES"/>
                        </a:p>
                      </a:txBody>
                      <a:tcPr anchor="ctr">
                        <a:blipFill rotWithShape="0">
                          <a:blip r:embed="rId2"/>
                          <a:stretch>
                            <a:fillRect l="-77465" t="-442727" r="-1761" b="-2727"/>
                          </a:stretch>
                        </a:blipFill>
                      </a:tcPr>
                    </a:tc>
                  </a:tr>
                </a:tbl>
              </a:graphicData>
            </a:graphic>
          </p:graphicFrame>
        </mc:Fallback>
      </mc:AlternateContent>
      <p:pic>
        <p:nvPicPr>
          <p:cNvPr id="42" name="Picture 2" descr="http://1.bp.blogspot.com/_RdyW7eko0jo/S8uCBi_BU3I/AAAAAAAADko/MAaMBRvVyPw/s1600/CUBO-HEXAEDRO-1-19410-MG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5786" y="1643050"/>
            <a:ext cx="1194963" cy="1143008"/>
          </a:xfrm>
          <a:prstGeom prst="rect">
            <a:avLst/>
          </a:prstGeom>
          <a:noFill/>
        </p:spPr>
      </p:pic>
      <p:pic>
        <p:nvPicPr>
          <p:cNvPr id="43" name="Picture 4" descr="http://www.infantilyprimaria.com/IMAGENES/cub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786" y="3071810"/>
            <a:ext cx="2571736" cy="3347998"/>
          </a:xfrm>
          <a:prstGeom prst="rect">
            <a:avLst/>
          </a:prstGeom>
          <a:noFill/>
        </p:spPr>
      </p:pic>
      <p:sp>
        <p:nvSpPr>
          <p:cNvPr id="13" name="12 Rectángulo"/>
          <p:cNvSpPr/>
          <p:nvPr/>
        </p:nvSpPr>
        <p:spPr>
          <a:xfrm>
            <a:off x="6084168" y="2500306"/>
            <a:ext cx="1714512" cy="57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4" name="13 Rectángulo"/>
          <p:cNvSpPr/>
          <p:nvPr/>
        </p:nvSpPr>
        <p:spPr>
          <a:xfrm>
            <a:off x="6084168" y="3178873"/>
            <a:ext cx="1714512" cy="57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5" name="14 Rectángulo"/>
          <p:cNvSpPr/>
          <p:nvPr/>
        </p:nvSpPr>
        <p:spPr>
          <a:xfrm>
            <a:off x="6084168" y="3809940"/>
            <a:ext cx="1714512" cy="57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6" name="15 Rectángulo"/>
          <p:cNvSpPr/>
          <p:nvPr/>
        </p:nvSpPr>
        <p:spPr>
          <a:xfrm>
            <a:off x="6084168" y="4429132"/>
            <a:ext cx="1714512" cy="57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7" name="16 Rectángulo"/>
          <p:cNvSpPr/>
          <p:nvPr/>
        </p:nvSpPr>
        <p:spPr>
          <a:xfrm>
            <a:off x="6084168" y="5096012"/>
            <a:ext cx="1714512" cy="57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18" name="Picture 8" descr="G:\Mirabal 1213\_ 3ºEV\2ºESO\Gif\hipn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pic>
        <p:nvPicPr>
          <p:cNvPr id="74763" name="Picture 11" descr="G:\Mirabal 1213\_ 2ºEV (hasta 2Marzo)\Imagenes\CuadernoAnimado.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01024" y="714356"/>
            <a:ext cx="1010337" cy="107157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4"/>
                                        </p:tgtEl>
                                        <p:attrNameLst>
                                          <p:attrName>ppt_x</p:attrName>
                                        </p:attrNameLst>
                                      </p:cBhvr>
                                      <p:tavLst>
                                        <p:tav tm="0">
                                          <p:val>
                                            <p:strVal val="ppt_x"/>
                                          </p:val>
                                        </p:tav>
                                        <p:tav tm="100000">
                                          <p:val>
                                            <p:strVal val="ppt_x"/>
                                          </p:val>
                                        </p:tav>
                                      </p:tavLst>
                                    </p:anim>
                                    <p:anim calcmode="lin" valueType="num">
                                      <p:cBhvr additive="base">
                                        <p:cTn id="13" dur="500"/>
                                        <p:tgtEl>
                                          <p:spTgt spid="14"/>
                                        </p:tgtEl>
                                        <p:attrNameLst>
                                          <p:attrName>ppt_y</p:attrName>
                                        </p:attrNameLst>
                                      </p:cBhvr>
                                      <p:tavLst>
                                        <p:tav tm="0">
                                          <p:val>
                                            <p:strVal val="ppt_y"/>
                                          </p:val>
                                        </p:tav>
                                        <p:tav tm="100000">
                                          <p:val>
                                            <p:strVal val="1+ppt_h/2"/>
                                          </p:val>
                                        </p:tav>
                                      </p:tavLst>
                                    </p:anim>
                                    <p:set>
                                      <p:cBhvr>
                                        <p:cTn id="14" dur="1" fill="hold">
                                          <p:stCondLst>
                                            <p:cond delay="499"/>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5"/>
                                        </p:tgtEl>
                                        <p:attrNameLst>
                                          <p:attrName>ppt_x</p:attrName>
                                        </p:attrNameLst>
                                      </p:cBhvr>
                                      <p:tavLst>
                                        <p:tav tm="0">
                                          <p:val>
                                            <p:strVal val="ppt_x"/>
                                          </p:val>
                                        </p:tav>
                                        <p:tav tm="100000">
                                          <p:val>
                                            <p:strVal val="ppt_x"/>
                                          </p:val>
                                        </p:tav>
                                      </p:tavLst>
                                    </p:anim>
                                    <p:anim calcmode="lin" valueType="num">
                                      <p:cBhvr additive="base">
                                        <p:cTn id="19" dur="500"/>
                                        <p:tgtEl>
                                          <p:spTgt spid="15"/>
                                        </p:tgtEl>
                                        <p:attrNameLst>
                                          <p:attrName>ppt_y</p:attrName>
                                        </p:attrNameLst>
                                      </p:cBhvr>
                                      <p:tavLst>
                                        <p:tav tm="0">
                                          <p:val>
                                            <p:strVal val="ppt_y"/>
                                          </p:val>
                                        </p:tav>
                                        <p:tav tm="100000">
                                          <p:val>
                                            <p:strVal val="1+ppt_h/2"/>
                                          </p:val>
                                        </p:tav>
                                      </p:tavLst>
                                    </p:anim>
                                    <p:set>
                                      <p:cBhvr>
                                        <p:cTn id="20" dur="1" fill="hold">
                                          <p:stCondLst>
                                            <p:cond delay="499"/>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6"/>
                                        </p:tgtEl>
                                        <p:attrNameLst>
                                          <p:attrName>ppt_x</p:attrName>
                                        </p:attrNameLst>
                                      </p:cBhvr>
                                      <p:tavLst>
                                        <p:tav tm="0">
                                          <p:val>
                                            <p:strVal val="ppt_x"/>
                                          </p:val>
                                        </p:tav>
                                        <p:tav tm="100000">
                                          <p:val>
                                            <p:strVal val="ppt_x"/>
                                          </p:val>
                                        </p:tav>
                                      </p:tavLst>
                                    </p:anim>
                                    <p:anim calcmode="lin" valueType="num">
                                      <p:cBhvr additive="base">
                                        <p:cTn id="25" dur="500"/>
                                        <p:tgtEl>
                                          <p:spTgt spid="16"/>
                                        </p:tgtEl>
                                        <p:attrNameLst>
                                          <p:attrName>ppt_y</p:attrName>
                                        </p:attrNameLst>
                                      </p:cBhvr>
                                      <p:tavLst>
                                        <p:tav tm="0">
                                          <p:val>
                                            <p:strVal val="ppt_y"/>
                                          </p:val>
                                        </p:tav>
                                        <p:tav tm="100000">
                                          <p:val>
                                            <p:strVal val="1+ppt_h/2"/>
                                          </p:val>
                                        </p:tav>
                                      </p:tavLst>
                                    </p:anim>
                                    <p:set>
                                      <p:cBhvr>
                                        <p:cTn id="26" dur="1" fill="hold">
                                          <p:stCondLst>
                                            <p:cond delay="499"/>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7"/>
                                        </p:tgtEl>
                                        <p:attrNameLst>
                                          <p:attrName>ppt_x</p:attrName>
                                        </p:attrNameLst>
                                      </p:cBhvr>
                                      <p:tavLst>
                                        <p:tav tm="0">
                                          <p:val>
                                            <p:strVal val="ppt_x"/>
                                          </p:val>
                                        </p:tav>
                                        <p:tav tm="100000">
                                          <p:val>
                                            <p:strVal val="ppt_x"/>
                                          </p:val>
                                        </p:tav>
                                      </p:tavLst>
                                    </p:anim>
                                    <p:anim calcmode="lin" valueType="num">
                                      <p:cBhvr additive="base">
                                        <p:cTn id="31" dur="500"/>
                                        <p:tgtEl>
                                          <p:spTgt spid="17"/>
                                        </p:tgtEl>
                                        <p:attrNameLst>
                                          <p:attrName>ppt_y</p:attrName>
                                        </p:attrNameLst>
                                      </p:cBhvr>
                                      <p:tavLst>
                                        <p:tav tm="0">
                                          <p:val>
                                            <p:strVal val="ppt_y"/>
                                          </p:val>
                                        </p:tav>
                                        <p:tav tm="100000">
                                          <p:val>
                                            <p:strVal val="1+ppt_h/2"/>
                                          </p:val>
                                        </p:tav>
                                      </p:tavLst>
                                    </p:anim>
                                    <p:set>
                                      <p:cBhvr>
                                        <p:cTn id="32" dur="1" fill="hold">
                                          <p:stCondLst>
                                            <p:cond delay="499"/>
                                          </p:stCondLst>
                                        </p:cTn>
                                        <p:tgtEl>
                                          <p:spTgt spid="17"/>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4725589" cy="553998"/>
          </a:xfrm>
          <a:prstGeom prst="rect">
            <a:avLst/>
          </a:prstGeom>
          <a:noFill/>
        </p:spPr>
        <p:txBody>
          <a:bodyPr wrap="none" rtlCol="0">
            <a:spAutoFit/>
          </a:bodyPr>
          <a:lstStyle/>
          <a:p>
            <a:r>
              <a:rPr lang="es-ES" sz="3000" dirty="0" smtClean="0"/>
              <a:t>5. Cono. Aproximación de </a:t>
            </a:r>
            <a:endParaRPr lang="es-ES" sz="3000" dirty="0"/>
          </a:p>
        </p:txBody>
      </p:sp>
      <p:pic>
        <p:nvPicPr>
          <p:cNvPr id="140290" name="Picture 2" descr="http://1.bp.blogspot.com/--SXnOgihWRA/Tkm5rUER1NI/AAAAAAAAAAw/Z-G0ZutUKzg/s1600/FIGURAS+POLIGONO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282" y="1643050"/>
            <a:ext cx="8791575" cy="2219326"/>
          </a:xfrm>
          <a:prstGeom prst="rect">
            <a:avLst/>
          </a:prstGeom>
          <a:noFill/>
        </p:spPr>
      </p:pic>
      <p:pic>
        <p:nvPicPr>
          <p:cNvPr id="199682" name="Picture 2" descr="http://hotmath.com/hotmath_help/topics/volume-of-a-cone/cone1-spanis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4000500"/>
            <a:ext cx="2857500" cy="2857500"/>
          </a:xfrm>
          <a:prstGeom prst="rect">
            <a:avLst/>
          </a:prstGeom>
          <a:noFill/>
        </p:spPr>
      </p:pic>
      <p:pic>
        <p:nvPicPr>
          <p:cNvPr id="6" name="Picture 8" descr="G:\Mirabal 1213\_ 3ºEV\2ºESO\Gif\hipn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
        <p:nvSpPr>
          <p:cNvPr id="7" name="6 Rectángulo"/>
          <p:cNvSpPr/>
          <p:nvPr/>
        </p:nvSpPr>
        <p:spPr>
          <a:xfrm>
            <a:off x="357158" y="142852"/>
            <a:ext cx="7200000" cy="36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p:cNvSpPr/>
          <p:nvPr/>
        </p:nvSpPr>
        <p:spPr>
          <a:xfrm>
            <a:off x="357158" y="142852"/>
            <a:ext cx="1440000" cy="36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CuadroTexto"/>
          <p:cNvSpPr txBox="1"/>
          <p:nvPr/>
        </p:nvSpPr>
        <p:spPr>
          <a:xfrm>
            <a:off x="214282" y="4653137"/>
            <a:ext cx="6805990" cy="769441"/>
          </a:xfrm>
          <a:prstGeom prst="rect">
            <a:avLst/>
          </a:prstGeom>
          <a:noFill/>
        </p:spPr>
        <p:txBody>
          <a:bodyPr wrap="square" rtlCol="0">
            <a:spAutoFit/>
          </a:bodyPr>
          <a:lstStyle/>
          <a:p>
            <a:r>
              <a:rPr lang="es-ES" sz="2200" dirty="0" smtClean="0"/>
              <a:t>Un círculo es un polígono de infinitos lados</a:t>
            </a:r>
          </a:p>
          <a:p>
            <a:r>
              <a:rPr lang="es-ES" sz="2200" dirty="0" smtClean="0"/>
              <a:t>Un cono es una pirámide con base de infinitos lados</a:t>
            </a:r>
          </a:p>
        </p:txBody>
      </p:sp>
      <p:sp>
        <p:nvSpPr>
          <p:cNvPr id="2" name="Rectángulo 1"/>
          <p:cNvSpPr/>
          <p:nvPr/>
        </p:nvSpPr>
        <p:spPr>
          <a:xfrm>
            <a:off x="3851920" y="4681681"/>
            <a:ext cx="1152128" cy="403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p:cNvSpPr/>
          <p:nvPr/>
        </p:nvSpPr>
        <p:spPr>
          <a:xfrm>
            <a:off x="5004048" y="5037857"/>
            <a:ext cx="1080120" cy="403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9682"/>
                                        </p:tgtEl>
                                        <p:attrNameLst>
                                          <p:attrName>style.visibility</p:attrName>
                                        </p:attrNameLst>
                                      </p:cBhvr>
                                      <p:to>
                                        <p:strVal val="visible"/>
                                      </p:to>
                                    </p:set>
                                    <p:anim calcmode="lin" valueType="num">
                                      <p:cBhvr additive="base">
                                        <p:cTn id="13" dur="500" fill="hold"/>
                                        <p:tgtEl>
                                          <p:spTgt spid="199682"/>
                                        </p:tgtEl>
                                        <p:attrNameLst>
                                          <p:attrName>ppt_x</p:attrName>
                                        </p:attrNameLst>
                                      </p:cBhvr>
                                      <p:tavLst>
                                        <p:tav tm="0">
                                          <p:val>
                                            <p:strVal val="#ppt_x"/>
                                          </p:val>
                                        </p:tav>
                                        <p:tav tm="100000">
                                          <p:val>
                                            <p:strVal val="#ppt_x"/>
                                          </p:val>
                                        </p:tav>
                                      </p:tavLst>
                                    </p:anim>
                                    <p:anim calcmode="lin" valueType="num">
                                      <p:cBhvr additive="base">
                                        <p:cTn id="14" dur="500" fill="hold"/>
                                        <p:tgtEl>
                                          <p:spTgt spid="19968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2"/>
                                        </p:tgtEl>
                                        <p:attrNameLst>
                                          <p:attrName>ppt_x</p:attrName>
                                        </p:attrNameLst>
                                      </p:cBhvr>
                                      <p:tavLst>
                                        <p:tav tm="0">
                                          <p:val>
                                            <p:strVal val="ppt_x"/>
                                          </p:val>
                                        </p:tav>
                                        <p:tav tm="100000">
                                          <p:val>
                                            <p:strVal val="ppt_x"/>
                                          </p:val>
                                        </p:tav>
                                      </p:tavLst>
                                    </p:anim>
                                    <p:anim calcmode="lin" valueType="num">
                                      <p:cBhvr additive="base">
                                        <p:cTn id="19" dur="500"/>
                                        <p:tgtEl>
                                          <p:spTgt spid="2"/>
                                        </p:tgtEl>
                                        <p:attrNameLst>
                                          <p:attrName>ppt_y</p:attrName>
                                        </p:attrNameLst>
                                      </p:cBhvr>
                                      <p:tavLst>
                                        <p:tav tm="0">
                                          <p:val>
                                            <p:strVal val="ppt_y"/>
                                          </p:val>
                                        </p:tav>
                                        <p:tav tm="100000">
                                          <p:val>
                                            <p:strVal val="1+ppt_h/2"/>
                                          </p:val>
                                        </p:tav>
                                      </p:tavLst>
                                    </p:anim>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1+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1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4150495" cy="553998"/>
          </a:xfrm>
          <a:prstGeom prst="rect">
            <a:avLst/>
          </a:prstGeom>
          <a:noFill/>
        </p:spPr>
        <p:txBody>
          <a:bodyPr wrap="none" rtlCol="0">
            <a:spAutoFit/>
          </a:bodyPr>
          <a:lstStyle/>
          <a:p>
            <a:r>
              <a:rPr lang="es-ES" sz="3000" dirty="0" smtClean="0"/>
              <a:t>Cono. Generar un cono</a:t>
            </a:r>
            <a:endParaRPr lang="es-ES" sz="3000" dirty="0"/>
          </a:p>
        </p:txBody>
      </p:sp>
      <p:sp>
        <p:nvSpPr>
          <p:cNvPr id="12" name="11 CuadroTexto"/>
          <p:cNvSpPr txBox="1"/>
          <p:nvPr/>
        </p:nvSpPr>
        <p:spPr>
          <a:xfrm>
            <a:off x="6000760" y="714356"/>
            <a:ext cx="2928958" cy="2462213"/>
          </a:xfrm>
          <a:prstGeom prst="rect">
            <a:avLst/>
          </a:prstGeom>
          <a:solidFill>
            <a:schemeClr val="bg1"/>
          </a:solidFill>
        </p:spPr>
        <p:txBody>
          <a:bodyPr wrap="square" rtlCol="0">
            <a:spAutoFit/>
          </a:bodyPr>
          <a:lstStyle/>
          <a:p>
            <a:pPr algn="just"/>
            <a:r>
              <a:rPr lang="es-ES" sz="2200" dirty="0" smtClean="0"/>
              <a:t>Un cono se genera haciendo rotar un triángulo en torno a uno de sus lados</a:t>
            </a:r>
          </a:p>
          <a:p>
            <a:endParaRPr lang="es-ES" sz="2200" dirty="0" smtClean="0"/>
          </a:p>
          <a:p>
            <a:pPr algn="just"/>
            <a:r>
              <a:rPr lang="es-ES" sz="2200" dirty="0" smtClean="0"/>
              <a:t>De ahí viene la </a:t>
            </a:r>
            <a:r>
              <a:rPr lang="es-ES" sz="2200" b="1" u="sng" dirty="0" smtClean="0"/>
              <a:t>generatriz</a:t>
            </a:r>
            <a:endParaRPr lang="es-ES" sz="2200" dirty="0" smtClean="0"/>
          </a:p>
        </p:txBody>
      </p:sp>
      <p:pic>
        <p:nvPicPr>
          <p:cNvPr id="199682" name="Picture 2" descr="http://hotmath.com/hotmath_help/topics/volume-of-a-cone/cone1-spanish.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0" y="4000500"/>
            <a:ext cx="2857500" cy="2857500"/>
          </a:xfrm>
          <a:prstGeom prst="rect">
            <a:avLst/>
          </a:prstGeom>
          <a:noFill/>
        </p:spPr>
      </p:pic>
      <p:pic>
        <p:nvPicPr>
          <p:cNvPr id="202754" name="Picture 2" descr="http://www.kalipedia.com/kalipediamedia/matematicas/media/200709/26/geometria/20070926klpmatgeo_479.Ges.SC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58" y="571480"/>
            <a:ext cx="5286375" cy="5057775"/>
          </a:xfrm>
          <a:prstGeom prst="rect">
            <a:avLst/>
          </a:prstGeom>
          <a:noFill/>
        </p:spPr>
      </p:pic>
      <p:pic>
        <p:nvPicPr>
          <p:cNvPr id="6" name="Picture 8" descr="G:\Mirabal 1213\_ 3ºEV\2ºESO\Gif\hipn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
        <p:nvSpPr>
          <p:cNvPr id="7" name="6 Rectángulo"/>
          <p:cNvSpPr/>
          <p:nvPr/>
        </p:nvSpPr>
        <p:spPr>
          <a:xfrm>
            <a:off x="357158" y="142852"/>
            <a:ext cx="7200000" cy="36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p:cNvSpPr/>
          <p:nvPr/>
        </p:nvSpPr>
        <p:spPr>
          <a:xfrm>
            <a:off x="357158" y="142852"/>
            <a:ext cx="2160000" cy="36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p:cNvSpPr/>
          <p:nvPr/>
        </p:nvSpPr>
        <p:spPr>
          <a:xfrm>
            <a:off x="6017888" y="1412776"/>
            <a:ext cx="1218408" cy="403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p:cNvSpPr/>
          <p:nvPr/>
        </p:nvSpPr>
        <p:spPr>
          <a:xfrm>
            <a:off x="6017888" y="2773066"/>
            <a:ext cx="1539270" cy="403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2754"/>
                                        </p:tgtEl>
                                        <p:attrNameLst>
                                          <p:attrName>style.visibility</p:attrName>
                                        </p:attrNameLst>
                                      </p:cBhvr>
                                      <p:to>
                                        <p:strVal val="visible"/>
                                      </p:to>
                                    </p:set>
                                    <p:anim calcmode="lin" valueType="num">
                                      <p:cBhvr additive="base">
                                        <p:cTn id="7" dur="500" fill="hold"/>
                                        <p:tgtEl>
                                          <p:spTgt spid="202754"/>
                                        </p:tgtEl>
                                        <p:attrNameLst>
                                          <p:attrName>ppt_x</p:attrName>
                                        </p:attrNameLst>
                                      </p:cBhvr>
                                      <p:tavLst>
                                        <p:tav tm="0">
                                          <p:val>
                                            <p:strVal val="#ppt_x"/>
                                          </p:val>
                                        </p:tav>
                                        <p:tav tm="100000">
                                          <p:val>
                                            <p:strVal val="#ppt_x"/>
                                          </p:val>
                                        </p:tav>
                                      </p:tavLst>
                                    </p:anim>
                                    <p:anim calcmode="lin" valueType="num">
                                      <p:cBhvr additive="base">
                                        <p:cTn id="8" dur="500" fill="hold"/>
                                        <p:tgtEl>
                                          <p:spTgt spid="20275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0"/>
                                        </p:tgtEl>
                                        <p:attrNameLst>
                                          <p:attrName>ppt_x</p:attrName>
                                        </p:attrNameLst>
                                      </p:cBhvr>
                                      <p:tavLst>
                                        <p:tav tm="0">
                                          <p:val>
                                            <p:strVal val="ppt_x"/>
                                          </p:val>
                                        </p:tav>
                                        <p:tav tm="100000">
                                          <p:val>
                                            <p:strVal val="ppt_x"/>
                                          </p:val>
                                        </p:tav>
                                      </p:tavLst>
                                    </p:anim>
                                    <p:anim calcmode="lin" valueType="num">
                                      <p:cBhvr additive="base">
                                        <p:cTn id="13" dur="500"/>
                                        <p:tgtEl>
                                          <p:spTgt spid="10"/>
                                        </p:tgtEl>
                                        <p:attrNameLst>
                                          <p:attrName>ppt_y</p:attrName>
                                        </p:attrNameLst>
                                      </p:cBhvr>
                                      <p:tavLst>
                                        <p:tav tm="0">
                                          <p:val>
                                            <p:strVal val="ppt_y"/>
                                          </p:val>
                                        </p:tav>
                                        <p:tav tm="100000">
                                          <p:val>
                                            <p:strVal val="1+ppt_h/2"/>
                                          </p:val>
                                        </p:tav>
                                      </p:tavLst>
                                    </p:anim>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3496470" cy="553998"/>
          </a:xfrm>
          <a:prstGeom prst="rect">
            <a:avLst/>
          </a:prstGeom>
          <a:noFill/>
        </p:spPr>
        <p:txBody>
          <a:bodyPr wrap="none" rtlCol="0">
            <a:spAutoFit/>
          </a:bodyPr>
          <a:lstStyle/>
          <a:p>
            <a:r>
              <a:rPr lang="es-ES" sz="3000" dirty="0" smtClean="0"/>
              <a:t>5. Cono. Desarrollo</a:t>
            </a:r>
            <a:endParaRPr lang="es-ES" sz="3000" dirty="0"/>
          </a:p>
        </p:txBody>
      </p:sp>
      <p:sp>
        <p:nvSpPr>
          <p:cNvPr id="12" name="11 CuadroTexto"/>
          <p:cNvSpPr txBox="1"/>
          <p:nvPr/>
        </p:nvSpPr>
        <p:spPr>
          <a:xfrm>
            <a:off x="6000760" y="1214422"/>
            <a:ext cx="2928958" cy="1107996"/>
          </a:xfrm>
          <a:prstGeom prst="rect">
            <a:avLst/>
          </a:prstGeom>
          <a:solidFill>
            <a:schemeClr val="bg1"/>
          </a:solidFill>
        </p:spPr>
        <p:txBody>
          <a:bodyPr wrap="square" rtlCol="0">
            <a:spAutoFit/>
          </a:bodyPr>
          <a:lstStyle/>
          <a:p>
            <a:pPr algn="just"/>
            <a:r>
              <a:rPr lang="es-ES" sz="2200" dirty="0" smtClean="0"/>
              <a:t>Imaginemos que es un triángulo:</a:t>
            </a:r>
          </a:p>
          <a:p>
            <a:pPr algn="just"/>
            <a:endParaRPr lang="es-ES" sz="2200" dirty="0" smtClean="0"/>
          </a:p>
        </p:txBody>
      </p:sp>
      <p:pic>
        <p:nvPicPr>
          <p:cNvPr id="205826" name="Picture 2" descr="http://www.kalipedia.com/kalipediamedia/matematicas/media/200709/26/geometria/20070926klpmatgeo_480.Ges.SC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58" y="1785926"/>
            <a:ext cx="5286375" cy="2247901"/>
          </a:xfrm>
          <a:prstGeom prst="rect">
            <a:avLst/>
          </a:prstGeom>
          <a:noFill/>
        </p:spPr>
      </p:pic>
      <p:cxnSp>
        <p:nvCxnSpPr>
          <p:cNvPr id="8" name="7 Conector recto de flecha"/>
          <p:cNvCxnSpPr/>
          <p:nvPr/>
        </p:nvCxnSpPr>
        <p:spPr>
          <a:xfrm rot="16200000" flipH="1">
            <a:off x="107125" y="4036223"/>
            <a:ext cx="1928826" cy="42862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8 Rectángulo"/>
              <p:cNvSpPr/>
              <p:nvPr/>
            </p:nvSpPr>
            <p:spPr>
              <a:xfrm>
                <a:off x="571472" y="5286395"/>
                <a:ext cx="2347925" cy="6429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s-ES" sz="2500" b="0" i="1" smtClean="0">
                              <a:solidFill>
                                <a:schemeClr val="tx1"/>
                              </a:solidFill>
                              <a:latin typeface="Cambria Math" panose="02040503050406030204" pitchFamily="18" charset="0"/>
                            </a:rPr>
                          </m:ctrlPr>
                        </m:sSupPr>
                        <m:e>
                          <m:r>
                            <a:rPr lang="es-ES" sz="2500" b="0" i="1" smtClean="0">
                              <a:solidFill>
                                <a:schemeClr val="tx1"/>
                              </a:solidFill>
                              <a:latin typeface="Cambria Math" panose="02040503050406030204" pitchFamily="18" charset="0"/>
                            </a:rPr>
                            <m:t>𝑔</m:t>
                          </m:r>
                        </m:e>
                        <m:sup>
                          <m:r>
                            <a:rPr lang="es-ES" sz="2500" b="0" i="1" smtClean="0">
                              <a:solidFill>
                                <a:schemeClr val="tx1"/>
                              </a:solidFill>
                              <a:latin typeface="Cambria Math" panose="02040503050406030204" pitchFamily="18" charset="0"/>
                            </a:rPr>
                            <m:t>2</m:t>
                          </m:r>
                        </m:sup>
                      </m:sSup>
                      <m:r>
                        <a:rPr lang="es-ES" sz="2500" b="0" i="1" smtClean="0">
                          <a:solidFill>
                            <a:schemeClr val="tx1"/>
                          </a:solidFill>
                          <a:latin typeface="Cambria Math" panose="02040503050406030204" pitchFamily="18" charset="0"/>
                        </a:rPr>
                        <m:t>=</m:t>
                      </m:r>
                      <m:sSup>
                        <m:sSupPr>
                          <m:ctrlPr>
                            <a:rPr lang="es-ES" sz="2500" b="0" i="1" smtClean="0">
                              <a:solidFill>
                                <a:schemeClr val="tx1"/>
                              </a:solidFill>
                              <a:latin typeface="Cambria Math" panose="02040503050406030204" pitchFamily="18" charset="0"/>
                            </a:rPr>
                          </m:ctrlPr>
                        </m:sSupPr>
                        <m:e>
                          <m:r>
                            <a:rPr lang="es-ES" sz="2500" b="0" i="1" smtClean="0">
                              <a:solidFill>
                                <a:schemeClr val="tx1"/>
                              </a:solidFill>
                              <a:latin typeface="Cambria Math" panose="02040503050406030204" pitchFamily="18" charset="0"/>
                            </a:rPr>
                            <m:t>h</m:t>
                          </m:r>
                        </m:e>
                        <m:sup>
                          <m:r>
                            <a:rPr lang="es-ES" sz="2500" b="0" i="1" smtClean="0">
                              <a:solidFill>
                                <a:schemeClr val="tx1"/>
                              </a:solidFill>
                              <a:latin typeface="Cambria Math" panose="02040503050406030204" pitchFamily="18" charset="0"/>
                            </a:rPr>
                            <m:t>2</m:t>
                          </m:r>
                        </m:sup>
                      </m:sSup>
                      <m:r>
                        <a:rPr lang="es-ES" sz="2500" b="0" i="1" smtClean="0">
                          <a:solidFill>
                            <a:schemeClr val="tx1"/>
                          </a:solidFill>
                          <a:latin typeface="Cambria Math" panose="02040503050406030204" pitchFamily="18" charset="0"/>
                        </a:rPr>
                        <m:t>+</m:t>
                      </m:r>
                      <m:sSup>
                        <m:sSupPr>
                          <m:ctrlPr>
                            <a:rPr lang="es-ES" sz="2500" b="0" i="1" smtClean="0">
                              <a:solidFill>
                                <a:schemeClr val="tx1"/>
                              </a:solidFill>
                              <a:latin typeface="Cambria Math" panose="02040503050406030204" pitchFamily="18" charset="0"/>
                            </a:rPr>
                          </m:ctrlPr>
                        </m:sSupPr>
                        <m:e>
                          <m:r>
                            <a:rPr lang="es-ES" sz="2500" b="0" i="1" smtClean="0">
                              <a:solidFill>
                                <a:schemeClr val="tx1"/>
                              </a:solidFill>
                              <a:latin typeface="Cambria Math" panose="02040503050406030204" pitchFamily="18" charset="0"/>
                            </a:rPr>
                            <m:t>𝑟</m:t>
                          </m:r>
                        </m:e>
                        <m:sup>
                          <m:r>
                            <a:rPr lang="es-ES" sz="2500" b="0" i="1" smtClean="0">
                              <a:solidFill>
                                <a:schemeClr val="tx1"/>
                              </a:solidFill>
                              <a:latin typeface="Cambria Math" panose="02040503050406030204" pitchFamily="18" charset="0"/>
                            </a:rPr>
                            <m:t>2</m:t>
                          </m:r>
                        </m:sup>
                      </m:sSup>
                    </m:oMath>
                  </m:oMathPara>
                </a14:m>
                <a:endParaRPr lang="es-ES" sz="2500" dirty="0">
                  <a:solidFill>
                    <a:schemeClr val="tx1"/>
                  </a:solidFill>
                </a:endParaRPr>
              </a:p>
            </p:txBody>
          </p:sp>
        </mc:Choice>
        <mc:Fallback xmlns="">
          <p:sp>
            <p:nvSpPr>
              <p:cNvPr id="9" name="8 Rectángulo"/>
              <p:cNvSpPr>
                <a:spLocks noRot="1" noChangeAspect="1" noMove="1" noResize="1" noEditPoints="1" noAdjustHandles="1" noChangeArrowheads="1" noChangeShapeType="1" noTextEdit="1"/>
              </p:cNvSpPr>
              <p:nvPr/>
            </p:nvSpPr>
            <p:spPr>
              <a:xfrm>
                <a:off x="571472" y="5286395"/>
                <a:ext cx="2347925" cy="642948"/>
              </a:xfrm>
              <a:prstGeom prst="rect">
                <a:avLst/>
              </a:prstGeom>
              <a:blipFill rotWithShape="0">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3" name="12 Rectángulo"/>
              <p:cNvSpPr/>
              <p:nvPr/>
            </p:nvSpPr>
            <p:spPr>
              <a:xfrm>
                <a:off x="6429351" y="1965228"/>
                <a:ext cx="1547263" cy="9163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sz="2500" b="0" i="1" smtClean="0">
                          <a:solidFill>
                            <a:schemeClr val="tx1"/>
                          </a:solidFill>
                          <a:latin typeface="Cambria Math" panose="02040503050406030204" pitchFamily="18" charset="0"/>
                        </a:rPr>
                        <m:t>𝐴</m:t>
                      </m:r>
                      <m:r>
                        <a:rPr lang="es-ES" sz="2500" b="0" i="1" smtClean="0">
                          <a:solidFill>
                            <a:schemeClr val="tx1"/>
                          </a:solidFill>
                          <a:latin typeface="Cambria Math" panose="02040503050406030204" pitchFamily="18" charset="0"/>
                        </a:rPr>
                        <m:t>=</m:t>
                      </m:r>
                      <m:f>
                        <m:fPr>
                          <m:ctrlPr>
                            <a:rPr lang="es-ES" sz="2500" b="0" i="1" smtClean="0">
                              <a:solidFill>
                                <a:schemeClr val="tx1"/>
                              </a:solidFill>
                              <a:latin typeface="Cambria Math" panose="02040503050406030204" pitchFamily="18" charset="0"/>
                            </a:rPr>
                          </m:ctrlPr>
                        </m:fPr>
                        <m:num>
                          <m:r>
                            <a:rPr lang="es-ES" sz="2500" b="0" i="1" smtClean="0">
                              <a:solidFill>
                                <a:schemeClr val="tx1"/>
                              </a:solidFill>
                              <a:latin typeface="Cambria Math" panose="02040503050406030204" pitchFamily="18" charset="0"/>
                            </a:rPr>
                            <m:t>𝑏</m:t>
                          </m:r>
                          <m:r>
                            <a:rPr lang="es-ES" sz="2500" b="0" i="1" smtClean="0">
                              <a:solidFill>
                                <a:schemeClr val="tx1"/>
                              </a:solidFill>
                              <a:latin typeface="Cambria Math" panose="02040503050406030204" pitchFamily="18" charset="0"/>
                            </a:rPr>
                            <m:t>·</m:t>
                          </m:r>
                          <m:r>
                            <a:rPr lang="es-ES" sz="2500" b="0" i="1" smtClean="0">
                              <a:solidFill>
                                <a:schemeClr val="tx1"/>
                              </a:solidFill>
                              <a:latin typeface="Cambria Math" panose="02040503050406030204" pitchFamily="18" charset="0"/>
                            </a:rPr>
                            <m:t>h</m:t>
                          </m:r>
                        </m:num>
                        <m:den>
                          <m:r>
                            <a:rPr lang="es-ES" sz="2500" b="0" i="1" smtClean="0">
                              <a:solidFill>
                                <a:schemeClr val="tx1"/>
                              </a:solidFill>
                              <a:latin typeface="Cambria Math" panose="02040503050406030204" pitchFamily="18" charset="0"/>
                            </a:rPr>
                            <m:t>2</m:t>
                          </m:r>
                        </m:den>
                      </m:f>
                    </m:oMath>
                  </m:oMathPara>
                </a14:m>
                <a:endParaRPr lang="es-ES" sz="2500" dirty="0">
                  <a:solidFill>
                    <a:schemeClr val="tx1"/>
                  </a:solidFill>
                </a:endParaRPr>
              </a:p>
            </p:txBody>
          </p:sp>
        </mc:Choice>
        <mc:Fallback xmlns="">
          <p:sp>
            <p:nvSpPr>
              <p:cNvPr id="13" name="12 Rectángulo"/>
              <p:cNvSpPr>
                <a:spLocks noRot="1" noChangeAspect="1" noMove="1" noResize="1" noEditPoints="1" noAdjustHandles="1" noChangeArrowheads="1" noChangeShapeType="1" noTextEdit="1"/>
              </p:cNvSpPr>
              <p:nvPr/>
            </p:nvSpPr>
            <p:spPr>
              <a:xfrm>
                <a:off x="6429351" y="1965228"/>
                <a:ext cx="1547263" cy="916311"/>
              </a:xfrm>
              <a:prstGeom prst="rect">
                <a:avLst/>
              </a:prstGeom>
              <a:blipFill rotWithShape="0">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5" name="14 Rectángulo"/>
              <p:cNvSpPr/>
              <p:nvPr/>
            </p:nvSpPr>
            <p:spPr>
              <a:xfrm>
                <a:off x="2438389" y="4643453"/>
                <a:ext cx="2347925" cy="6429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s-ES" sz="2500" b="0" i="1" smtClean="0">
                              <a:solidFill>
                                <a:schemeClr val="tx1"/>
                              </a:solidFill>
                              <a:latin typeface="Cambria Math" panose="02040503050406030204" pitchFamily="18" charset="0"/>
                            </a:rPr>
                          </m:ctrlPr>
                        </m:sSubPr>
                        <m:e>
                          <m:r>
                            <a:rPr lang="es-ES" sz="2500" b="0" i="1" smtClean="0">
                              <a:solidFill>
                                <a:schemeClr val="tx1"/>
                              </a:solidFill>
                              <a:latin typeface="Cambria Math" panose="02040503050406030204" pitchFamily="18" charset="0"/>
                            </a:rPr>
                            <m:t>𝐴</m:t>
                          </m:r>
                        </m:e>
                        <m:sub>
                          <m:r>
                            <a:rPr lang="es-ES" sz="2500" b="0" i="1" smtClean="0">
                              <a:solidFill>
                                <a:schemeClr val="tx1"/>
                              </a:solidFill>
                              <a:latin typeface="Cambria Math" panose="02040503050406030204" pitchFamily="18" charset="0"/>
                            </a:rPr>
                            <m:t>𝑏𝑎𝑠𝑒</m:t>
                          </m:r>
                        </m:sub>
                      </m:sSub>
                      <m:r>
                        <a:rPr lang="es-ES" sz="2500" b="0" i="1" smtClean="0">
                          <a:solidFill>
                            <a:schemeClr val="tx1"/>
                          </a:solidFill>
                          <a:latin typeface="Cambria Math" panose="02040503050406030204" pitchFamily="18" charset="0"/>
                        </a:rPr>
                        <m:t>=</m:t>
                      </m:r>
                      <m:r>
                        <a:rPr lang="es-ES" sz="2500" b="0" i="1" smtClean="0">
                          <a:solidFill>
                            <a:schemeClr val="tx1"/>
                          </a:solidFill>
                          <a:latin typeface="Cambria Math" panose="02040503050406030204" pitchFamily="18" charset="0"/>
                        </a:rPr>
                        <m:t>𝜋</m:t>
                      </m:r>
                      <m:sSup>
                        <m:sSupPr>
                          <m:ctrlPr>
                            <a:rPr lang="es-ES" sz="2500" b="0" i="1" smtClean="0">
                              <a:solidFill>
                                <a:schemeClr val="tx1"/>
                              </a:solidFill>
                              <a:latin typeface="Cambria Math" panose="02040503050406030204" pitchFamily="18" charset="0"/>
                            </a:rPr>
                          </m:ctrlPr>
                        </m:sSupPr>
                        <m:e>
                          <m:r>
                            <a:rPr lang="es-ES" sz="2500" b="0" i="1" smtClean="0">
                              <a:solidFill>
                                <a:schemeClr val="tx1"/>
                              </a:solidFill>
                              <a:latin typeface="Cambria Math" panose="02040503050406030204" pitchFamily="18" charset="0"/>
                            </a:rPr>
                            <m:t>𝑟</m:t>
                          </m:r>
                        </m:e>
                        <m:sup>
                          <m:r>
                            <a:rPr lang="es-ES" sz="2500" b="0" i="1" smtClean="0">
                              <a:solidFill>
                                <a:schemeClr val="tx1"/>
                              </a:solidFill>
                              <a:latin typeface="Cambria Math" panose="02040503050406030204" pitchFamily="18" charset="0"/>
                            </a:rPr>
                            <m:t>2</m:t>
                          </m:r>
                        </m:sup>
                      </m:sSup>
                    </m:oMath>
                  </m:oMathPara>
                </a14:m>
                <a:endParaRPr lang="es-ES" sz="2500" dirty="0">
                  <a:solidFill>
                    <a:schemeClr val="tx1"/>
                  </a:solidFill>
                </a:endParaRPr>
              </a:p>
            </p:txBody>
          </p:sp>
        </mc:Choice>
        <mc:Fallback xmlns="">
          <p:sp>
            <p:nvSpPr>
              <p:cNvPr id="15" name="14 Rectángulo"/>
              <p:cNvSpPr>
                <a:spLocks noRot="1" noChangeAspect="1" noMove="1" noResize="1" noEditPoints="1" noAdjustHandles="1" noChangeArrowheads="1" noChangeShapeType="1" noTextEdit="1"/>
              </p:cNvSpPr>
              <p:nvPr/>
            </p:nvSpPr>
            <p:spPr>
              <a:xfrm>
                <a:off x="2438389" y="4643453"/>
                <a:ext cx="2347925" cy="642948"/>
              </a:xfrm>
              <a:prstGeom prst="rect">
                <a:avLst/>
              </a:prstGeom>
              <a:blipFill rotWithShape="0">
                <a:blip r:embed="rId5"/>
                <a:stretch>
                  <a:fillRect/>
                </a:stretch>
              </a:blipFill>
            </p:spPr>
            <p:txBody>
              <a:bodyPr/>
              <a:lstStyle/>
              <a:p>
                <a:r>
                  <a:rPr lang="es-ES">
                    <a:noFill/>
                  </a:rPr>
                  <a:t> </a:t>
                </a:r>
              </a:p>
            </p:txBody>
          </p:sp>
        </mc:Fallback>
      </mc:AlternateContent>
      <p:cxnSp>
        <p:nvCxnSpPr>
          <p:cNvPr id="17" name="16 Conector recto de flecha"/>
          <p:cNvCxnSpPr/>
          <p:nvPr/>
        </p:nvCxnSpPr>
        <p:spPr>
          <a:xfrm rot="5400000">
            <a:off x="3178959" y="3964785"/>
            <a:ext cx="1071570" cy="28575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0" name="19 Conector recto de flecha"/>
          <p:cNvCxnSpPr/>
          <p:nvPr/>
        </p:nvCxnSpPr>
        <p:spPr>
          <a:xfrm flipV="1">
            <a:off x="5214942" y="1465162"/>
            <a:ext cx="857256" cy="67795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22 CuadroTexto"/>
              <p:cNvSpPr txBox="1"/>
              <p:nvPr/>
            </p:nvSpPr>
            <p:spPr>
              <a:xfrm>
                <a:off x="6000760" y="2927301"/>
                <a:ext cx="2928958" cy="769441"/>
              </a:xfrm>
              <a:prstGeom prst="rect">
                <a:avLst/>
              </a:prstGeom>
              <a:solidFill>
                <a:schemeClr val="bg1"/>
              </a:solidFill>
            </p:spPr>
            <p:txBody>
              <a:bodyPr wrap="square" rtlCol="0">
                <a:spAutoFit/>
              </a:bodyPr>
              <a:lstStyle/>
              <a:p>
                <a:pPr algn="just"/>
                <a:r>
                  <a:rPr lang="es-ES" sz="2200" dirty="0" smtClean="0"/>
                  <a:t>La base mide </a:t>
                </a:r>
                <a14:m>
                  <m:oMath xmlns:m="http://schemas.openxmlformats.org/officeDocument/2006/math">
                    <m:r>
                      <a:rPr lang="es-ES" sz="2200" i="1" dirty="0" smtClean="0">
                        <a:latin typeface="Cambria Math" panose="02040503050406030204" pitchFamily="18" charset="0"/>
                      </a:rPr>
                      <m:t>2</m:t>
                    </m:r>
                    <m:r>
                      <a:rPr lang="el-GR" sz="2200" i="1" dirty="0" smtClean="0">
                        <a:latin typeface="Cambria Math" panose="02040503050406030204" pitchFamily="18" charset="0"/>
                      </a:rPr>
                      <m:t>𝜋</m:t>
                    </m:r>
                    <m:r>
                      <a:rPr lang="es-ES" sz="2200" i="1" dirty="0" smtClean="0">
                        <a:latin typeface="Cambria Math" panose="02040503050406030204" pitchFamily="18" charset="0"/>
                      </a:rPr>
                      <m:t>𝑟</m:t>
                    </m:r>
                  </m:oMath>
                </a14:m>
                <a:r>
                  <a:rPr lang="es-ES" sz="2200" dirty="0" smtClean="0"/>
                  <a:t>, la altura </a:t>
                </a:r>
                <a14:m>
                  <m:oMath xmlns:m="http://schemas.openxmlformats.org/officeDocument/2006/math">
                    <m:r>
                      <a:rPr lang="es-ES" sz="2200" i="1" dirty="0" smtClean="0">
                        <a:latin typeface="Cambria Math" panose="02040503050406030204" pitchFamily="18" charset="0"/>
                      </a:rPr>
                      <m:t>𝑔</m:t>
                    </m:r>
                  </m:oMath>
                </a14:m>
                <a:endParaRPr lang="es-ES" sz="2200" dirty="0" smtClean="0"/>
              </a:p>
            </p:txBody>
          </p:sp>
        </mc:Choice>
        <mc:Fallback xmlns="">
          <p:sp>
            <p:nvSpPr>
              <p:cNvPr id="23" name="22 CuadroTexto"/>
              <p:cNvSpPr txBox="1">
                <a:spLocks noRot="1" noChangeAspect="1" noMove="1" noResize="1" noEditPoints="1" noAdjustHandles="1" noChangeArrowheads="1" noChangeShapeType="1" noTextEdit="1"/>
              </p:cNvSpPr>
              <p:nvPr/>
            </p:nvSpPr>
            <p:spPr>
              <a:xfrm>
                <a:off x="6000760" y="2927301"/>
                <a:ext cx="2928958" cy="769441"/>
              </a:xfrm>
              <a:prstGeom prst="rect">
                <a:avLst/>
              </a:prstGeom>
              <a:blipFill rotWithShape="0">
                <a:blip r:embed="rId6"/>
                <a:stretch>
                  <a:fillRect l="-2703" t="-6349" r="-2495" b="-15079"/>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4" name="23 Rectángulo"/>
              <p:cNvSpPr/>
              <p:nvPr/>
            </p:nvSpPr>
            <p:spPr>
              <a:xfrm>
                <a:off x="6143599" y="3687963"/>
                <a:ext cx="1884786" cy="8924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sz="2500" b="0" i="1" smtClean="0">
                          <a:solidFill>
                            <a:schemeClr val="tx1"/>
                          </a:solidFill>
                          <a:latin typeface="Cambria Math" panose="02040503050406030204" pitchFamily="18" charset="0"/>
                        </a:rPr>
                        <m:t>𝐴</m:t>
                      </m:r>
                      <m:r>
                        <a:rPr lang="es-ES" sz="2500" b="0" i="1" smtClean="0">
                          <a:solidFill>
                            <a:schemeClr val="tx1"/>
                          </a:solidFill>
                          <a:latin typeface="Cambria Math" panose="02040503050406030204" pitchFamily="18" charset="0"/>
                        </a:rPr>
                        <m:t>=</m:t>
                      </m:r>
                      <m:f>
                        <m:fPr>
                          <m:ctrlPr>
                            <a:rPr lang="es-ES" sz="2500" b="0" i="1" smtClean="0">
                              <a:solidFill>
                                <a:schemeClr val="tx1"/>
                              </a:solidFill>
                              <a:latin typeface="Cambria Math" panose="02040503050406030204" pitchFamily="18" charset="0"/>
                            </a:rPr>
                          </m:ctrlPr>
                        </m:fPr>
                        <m:num>
                          <m:r>
                            <a:rPr lang="es-ES" sz="2500" b="0" i="1" smtClean="0">
                              <a:solidFill>
                                <a:schemeClr val="tx1"/>
                              </a:solidFill>
                              <a:latin typeface="Cambria Math" panose="02040503050406030204" pitchFamily="18" charset="0"/>
                            </a:rPr>
                            <m:t>2</m:t>
                          </m:r>
                          <m:r>
                            <a:rPr lang="es-ES" sz="2500" b="0" i="1" smtClean="0">
                              <a:solidFill>
                                <a:schemeClr val="tx1"/>
                              </a:solidFill>
                              <a:latin typeface="Cambria Math" panose="02040503050406030204" pitchFamily="18" charset="0"/>
                            </a:rPr>
                            <m:t>𝜋</m:t>
                          </m:r>
                          <m:r>
                            <a:rPr lang="es-ES" sz="2500" b="0" i="1" smtClean="0">
                              <a:solidFill>
                                <a:schemeClr val="tx1"/>
                              </a:solidFill>
                              <a:latin typeface="Cambria Math" panose="02040503050406030204" pitchFamily="18" charset="0"/>
                            </a:rPr>
                            <m:t>𝑟𝑔</m:t>
                          </m:r>
                        </m:num>
                        <m:den>
                          <m:r>
                            <a:rPr lang="es-ES" sz="2500" b="0" i="1" smtClean="0">
                              <a:solidFill>
                                <a:schemeClr val="tx1"/>
                              </a:solidFill>
                              <a:latin typeface="Cambria Math" panose="02040503050406030204" pitchFamily="18" charset="0"/>
                            </a:rPr>
                            <m:t>2</m:t>
                          </m:r>
                        </m:den>
                      </m:f>
                    </m:oMath>
                  </m:oMathPara>
                </a14:m>
                <a:endParaRPr lang="es-ES" sz="2500" dirty="0">
                  <a:solidFill>
                    <a:schemeClr val="tx1"/>
                  </a:solidFill>
                </a:endParaRPr>
              </a:p>
            </p:txBody>
          </p:sp>
        </mc:Choice>
        <mc:Fallback xmlns="">
          <p:sp>
            <p:nvSpPr>
              <p:cNvPr id="24" name="23 Rectángulo"/>
              <p:cNvSpPr>
                <a:spLocks noRot="1" noChangeAspect="1" noMove="1" noResize="1" noEditPoints="1" noAdjustHandles="1" noChangeArrowheads="1" noChangeShapeType="1" noTextEdit="1"/>
              </p:cNvSpPr>
              <p:nvPr/>
            </p:nvSpPr>
            <p:spPr>
              <a:xfrm>
                <a:off x="6143599" y="3687963"/>
                <a:ext cx="1884786" cy="892485"/>
              </a:xfrm>
              <a:prstGeom prst="rect">
                <a:avLst/>
              </a:prstGeom>
              <a:blipFill rotWithShape="0">
                <a:blip r:embed="rId7"/>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6" name="25 Rectángulo"/>
              <p:cNvSpPr/>
              <p:nvPr/>
            </p:nvSpPr>
            <p:spPr>
              <a:xfrm>
                <a:off x="6091856" y="4658941"/>
                <a:ext cx="2041635" cy="745795"/>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sz="2500" b="0" i="1" smtClean="0">
                          <a:solidFill>
                            <a:schemeClr val="tx1"/>
                          </a:solidFill>
                          <a:latin typeface="Cambria Math" panose="02040503050406030204" pitchFamily="18" charset="0"/>
                        </a:rPr>
                        <m:t>𝐴</m:t>
                      </m:r>
                      <m:r>
                        <a:rPr lang="es-ES" sz="2500" b="0" i="1" smtClean="0">
                          <a:solidFill>
                            <a:schemeClr val="tx1"/>
                          </a:solidFill>
                          <a:latin typeface="Cambria Math" panose="02040503050406030204" pitchFamily="18" charset="0"/>
                        </a:rPr>
                        <m:t>=</m:t>
                      </m:r>
                      <m:r>
                        <a:rPr lang="es-ES" sz="2500" b="0" i="1" smtClean="0">
                          <a:solidFill>
                            <a:schemeClr val="tx1"/>
                          </a:solidFill>
                          <a:latin typeface="Cambria Math" panose="02040503050406030204" pitchFamily="18" charset="0"/>
                        </a:rPr>
                        <m:t>𝜋</m:t>
                      </m:r>
                      <m:r>
                        <a:rPr lang="es-ES" sz="2500" b="0" i="1" smtClean="0">
                          <a:solidFill>
                            <a:schemeClr val="tx1"/>
                          </a:solidFill>
                          <a:latin typeface="Cambria Math" panose="02040503050406030204" pitchFamily="18" charset="0"/>
                        </a:rPr>
                        <m:t>𝑟𝑔</m:t>
                      </m:r>
                    </m:oMath>
                  </m:oMathPara>
                </a14:m>
                <a:endParaRPr lang="es-ES" sz="2500" dirty="0">
                  <a:solidFill>
                    <a:schemeClr val="tx1"/>
                  </a:solidFill>
                </a:endParaRPr>
              </a:p>
            </p:txBody>
          </p:sp>
        </mc:Choice>
        <mc:Fallback xmlns="">
          <p:sp>
            <p:nvSpPr>
              <p:cNvPr id="26" name="25 Rectángulo"/>
              <p:cNvSpPr>
                <a:spLocks noRot="1" noChangeAspect="1" noMove="1" noResize="1" noEditPoints="1" noAdjustHandles="1" noChangeArrowheads="1" noChangeShapeType="1" noTextEdit="1"/>
              </p:cNvSpPr>
              <p:nvPr/>
            </p:nvSpPr>
            <p:spPr>
              <a:xfrm>
                <a:off x="6091856" y="4658941"/>
                <a:ext cx="2041635" cy="745795"/>
              </a:xfrm>
              <a:prstGeom prst="rect">
                <a:avLst/>
              </a:prstGeom>
              <a:blipFill rotWithShape="0">
                <a:blip r:embed="rId8"/>
                <a:stretch>
                  <a:fillRect/>
                </a:stretch>
              </a:blipFill>
              <a:ln w="38100">
                <a:solidFill>
                  <a:srgbClr val="FF0000"/>
                </a:solidFill>
              </a:ln>
            </p:spPr>
            <p:txBody>
              <a:bodyPr/>
              <a:lstStyle/>
              <a:p>
                <a:r>
                  <a:rPr lang="es-ES">
                    <a:noFill/>
                  </a:rPr>
                  <a:t> </a:t>
                </a:r>
              </a:p>
            </p:txBody>
          </p:sp>
        </mc:Fallback>
      </mc:AlternateContent>
      <p:pic>
        <p:nvPicPr>
          <p:cNvPr id="19" name="Picture 8" descr="G:\Mirabal 1213\_ 3ºEV\2ºESO\Gif\hipno.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
        <p:nvSpPr>
          <p:cNvPr id="21" name="20 Rectángulo"/>
          <p:cNvSpPr/>
          <p:nvPr/>
        </p:nvSpPr>
        <p:spPr>
          <a:xfrm>
            <a:off x="357158" y="142852"/>
            <a:ext cx="7200000" cy="36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2" name="21 Rectángulo"/>
          <p:cNvSpPr/>
          <p:nvPr/>
        </p:nvSpPr>
        <p:spPr>
          <a:xfrm>
            <a:off x="357158" y="142852"/>
            <a:ext cx="2880000" cy="36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8" name="Rectángulo 17"/>
          <p:cNvSpPr/>
          <p:nvPr/>
        </p:nvSpPr>
        <p:spPr>
          <a:xfrm>
            <a:off x="1547664" y="5477106"/>
            <a:ext cx="216024" cy="403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Rectángulo 24"/>
          <p:cNvSpPr/>
          <p:nvPr/>
        </p:nvSpPr>
        <p:spPr>
          <a:xfrm>
            <a:off x="2216426" y="5459930"/>
            <a:ext cx="216024" cy="403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Rectángulo 26"/>
          <p:cNvSpPr/>
          <p:nvPr/>
        </p:nvSpPr>
        <p:spPr>
          <a:xfrm>
            <a:off x="3818905" y="4793255"/>
            <a:ext cx="639406" cy="403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Rectángulo 27"/>
          <p:cNvSpPr/>
          <p:nvPr/>
        </p:nvSpPr>
        <p:spPr>
          <a:xfrm>
            <a:off x="7158947" y="2019605"/>
            <a:ext cx="653413" cy="8292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p:cNvSpPr/>
          <p:nvPr/>
        </p:nvSpPr>
        <p:spPr>
          <a:xfrm>
            <a:off x="7875039" y="3014536"/>
            <a:ext cx="513386" cy="2700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29"/>
          <p:cNvSpPr/>
          <p:nvPr/>
        </p:nvSpPr>
        <p:spPr>
          <a:xfrm>
            <a:off x="6902254" y="3378635"/>
            <a:ext cx="513386" cy="2700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ángulo 30"/>
          <p:cNvSpPr/>
          <p:nvPr/>
        </p:nvSpPr>
        <p:spPr>
          <a:xfrm>
            <a:off x="6933200" y="3742504"/>
            <a:ext cx="879159" cy="837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Rectángulo 31"/>
          <p:cNvSpPr/>
          <p:nvPr/>
        </p:nvSpPr>
        <p:spPr>
          <a:xfrm>
            <a:off x="7079614" y="4922138"/>
            <a:ext cx="732745" cy="418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500"/>
                                        <p:tgtEl>
                                          <p:spTgt spid="18"/>
                                        </p:tgtEl>
                                        <p:attrNameLst>
                                          <p:attrName>ppt_x</p:attrName>
                                        </p:attrNameLst>
                                      </p:cBhvr>
                                      <p:tavLst>
                                        <p:tav tm="0">
                                          <p:val>
                                            <p:strVal val="ppt_x"/>
                                          </p:val>
                                        </p:tav>
                                        <p:tav tm="100000">
                                          <p:val>
                                            <p:strVal val="ppt_x"/>
                                          </p:val>
                                        </p:tav>
                                      </p:tavLst>
                                    </p:anim>
                                    <p:anim calcmode="lin" valueType="num">
                                      <p:cBhvr additive="base">
                                        <p:cTn id="17" dur="500"/>
                                        <p:tgtEl>
                                          <p:spTgt spid="18"/>
                                        </p:tgtEl>
                                        <p:attrNameLst>
                                          <p:attrName>ppt_y</p:attrName>
                                        </p:attrNameLst>
                                      </p:cBhvr>
                                      <p:tavLst>
                                        <p:tav tm="0">
                                          <p:val>
                                            <p:strVal val="ppt_y"/>
                                          </p:val>
                                        </p:tav>
                                        <p:tav tm="100000">
                                          <p:val>
                                            <p:strVal val="1+ppt_h/2"/>
                                          </p:val>
                                        </p:tav>
                                      </p:tavLst>
                                    </p:anim>
                                    <p:set>
                                      <p:cBhvr>
                                        <p:cTn id="18" dur="1" fill="hold">
                                          <p:stCondLst>
                                            <p:cond delay="499"/>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0" nodeType="clickEffect">
                                  <p:stCondLst>
                                    <p:cond delay="0"/>
                                  </p:stCondLst>
                                  <p:childTnLst>
                                    <p:anim calcmode="lin" valueType="num">
                                      <p:cBhvr additive="base">
                                        <p:cTn id="22" dur="500"/>
                                        <p:tgtEl>
                                          <p:spTgt spid="25"/>
                                        </p:tgtEl>
                                        <p:attrNameLst>
                                          <p:attrName>ppt_x</p:attrName>
                                        </p:attrNameLst>
                                      </p:cBhvr>
                                      <p:tavLst>
                                        <p:tav tm="0">
                                          <p:val>
                                            <p:strVal val="ppt_x"/>
                                          </p:val>
                                        </p:tav>
                                        <p:tav tm="100000">
                                          <p:val>
                                            <p:strVal val="ppt_x"/>
                                          </p:val>
                                        </p:tav>
                                      </p:tavLst>
                                    </p:anim>
                                    <p:anim calcmode="lin" valueType="num">
                                      <p:cBhvr additive="base">
                                        <p:cTn id="23" dur="500"/>
                                        <p:tgtEl>
                                          <p:spTgt spid="25"/>
                                        </p:tgtEl>
                                        <p:attrNameLst>
                                          <p:attrName>ppt_y</p:attrName>
                                        </p:attrNameLst>
                                      </p:cBhvr>
                                      <p:tavLst>
                                        <p:tav tm="0">
                                          <p:val>
                                            <p:strVal val="ppt_y"/>
                                          </p:val>
                                        </p:tav>
                                        <p:tav tm="100000">
                                          <p:val>
                                            <p:strVal val="1+ppt_h/2"/>
                                          </p:val>
                                        </p:tav>
                                      </p:tavLst>
                                    </p:anim>
                                    <p:set>
                                      <p:cBhvr>
                                        <p:cTn id="24" dur="1" fill="hold">
                                          <p:stCondLst>
                                            <p:cond delay="499"/>
                                          </p:stCondLst>
                                        </p:cTn>
                                        <p:tgtEl>
                                          <p:spTgt spid="2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0" nodeType="clickEffect">
                                  <p:stCondLst>
                                    <p:cond delay="0"/>
                                  </p:stCondLst>
                                  <p:childTnLst>
                                    <p:anim calcmode="lin" valueType="num">
                                      <p:cBhvr additive="base">
                                        <p:cTn id="38" dur="500"/>
                                        <p:tgtEl>
                                          <p:spTgt spid="27"/>
                                        </p:tgtEl>
                                        <p:attrNameLst>
                                          <p:attrName>ppt_x</p:attrName>
                                        </p:attrNameLst>
                                      </p:cBhvr>
                                      <p:tavLst>
                                        <p:tav tm="0">
                                          <p:val>
                                            <p:strVal val="ppt_x"/>
                                          </p:val>
                                        </p:tav>
                                        <p:tav tm="100000">
                                          <p:val>
                                            <p:strVal val="ppt_x"/>
                                          </p:val>
                                        </p:tav>
                                      </p:tavLst>
                                    </p:anim>
                                    <p:anim calcmode="lin" valueType="num">
                                      <p:cBhvr additive="base">
                                        <p:cTn id="39" dur="500"/>
                                        <p:tgtEl>
                                          <p:spTgt spid="27"/>
                                        </p:tgtEl>
                                        <p:attrNameLst>
                                          <p:attrName>ppt_y</p:attrName>
                                        </p:attrNameLst>
                                      </p:cBhvr>
                                      <p:tavLst>
                                        <p:tav tm="0">
                                          <p:val>
                                            <p:strVal val="ppt_y"/>
                                          </p:val>
                                        </p:tav>
                                        <p:tav tm="100000">
                                          <p:val>
                                            <p:strVal val="1+ppt_h/2"/>
                                          </p:val>
                                        </p:tav>
                                      </p:tavLst>
                                    </p:anim>
                                    <p:set>
                                      <p:cBhvr>
                                        <p:cTn id="40" dur="1" fill="hold">
                                          <p:stCondLst>
                                            <p:cond delay="499"/>
                                          </p:stCondLst>
                                        </p:cTn>
                                        <p:tgtEl>
                                          <p:spTgt spid="2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grpId="0" nodeType="clickEffect">
                                  <p:stCondLst>
                                    <p:cond delay="0"/>
                                  </p:stCondLst>
                                  <p:childTnLst>
                                    <p:anim calcmode="lin" valueType="num">
                                      <p:cBhvr additive="base">
                                        <p:cTn id="58" dur="500"/>
                                        <p:tgtEl>
                                          <p:spTgt spid="28"/>
                                        </p:tgtEl>
                                        <p:attrNameLst>
                                          <p:attrName>ppt_x</p:attrName>
                                        </p:attrNameLst>
                                      </p:cBhvr>
                                      <p:tavLst>
                                        <p:tav tm="0">
                                          <p:val>
                                            <p:strVal val="ppt_x"/>
                                          </p:val>
                                        </p:tav>
                                        <p:tav tm="100000">
                                          <p:val>
                                            <p:strVal val="ppt_x"/>
                                          </p:val>
                                        </p:tav>
                                      </p:tavLst>
                                    </p:anim>
                                    <p:anim calcmode="lin" valueType="num">
                                      <p:cBhvr additive="base">
                                        <p:cTn id="59" dur="500"/>
                                        <p:tgtEl>
                                          <p:spTgt spid="28"/>
                                        </p:tgtEl>
                                        <p:attrNameLst>
                                          <p:attrName>ppt_y</p:attrName>
                                        </p:attrNameLst>
                                      </p:cBhvr>
                                      <p:tavLst>
                                        <p:tav tm="0">
                                          <p:val>
                                            <p:strVal val="ppt_y"/>
                                          </p:val>
                                        </p:tav>
                                        <p:tav tm="100000">
                                          <p:val>
                                            <p:strVal val="1+ppt_h/2"/>
                                          </p:val>
                                        </p:tav>
                                      </p:tavLst>
                                    </p:anim>
                                    <p:set>
                                      <p:cBhvr>
                                        <p:cTn id="60" dur="1" fill="hold">
                                          <p:stCondLst>
                                            <p:cond delay="499"/>
                                          </p:stCondLst>
                                        </p:cTn>
                                        <p:tgtEl>
                                          <p:spTgt spid="28"/>
                                        </p:tgtEl>
                                        <p:attrNameLst>
                                          <p:attrName>style.visibility</p:attrName>
                                        </p:attrNameLst>
                                      </p:cBhvr>
                                      <p:to>
                                        <p:strVal val="hidden"/>
                                      </p:to>
                                    </p:set>
                                  </p:childTnLst>
                                </p:cTn>
                              </p:par>
                              <p:par>
                                <p:cTn id="61" presetID="2" presetClass="entr" presetSubtype="4"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xit" presetSubtype="4" fill="hold" grpId="0" nodeType="clickEffect">
                                  <p:stCondLst>
                                    <p:cond delay="0"/>
                                  </p:stCondLst>
                                  <p:childTnLst>
                                    <p:anim calcmode="lin" valueType="num">
                                      <p:cBhvr additive="base">
                                        <p:cTn id="68" dur="500"/>
                                        <p:tgtEl>
                                          <p:spTgt spid="29"/>
                                        </p:tgtEl>
                                        <p:attrNameLst>
                                          <p:attrName>ppt_x</p:attrName>
                                        </p:attrNameLst>
                                      </p:cBhvr>
                                      <p:tavLst>
                                        <p:tav tm="0">
                                          <p:val>
                                            <p:strVal val="ppt_x"/>
                                          </p:val>
                                        </p:tav>
                                        <p:tav tm="100000">
                                          <p:val>
                                            <p:strVal val="ppt_x"/>
                                          </p:val>
                                        </p:tav>
                                      </p:tavLst>
                                    </p:anim>
                                    <p:anim calcmode="lin" valueType="num">
                                      <p:cBhvr additive="base">
                                        <p:cTn id="69" dur="500"/>
                                        <p:tgtEl>
                                          <p:spTgt spid="29"/>
                                        </p:tgtEl>
                                        <p:attrNameLst>
                                          <p:attrName>ppt_y</p:attrName>
                                        </p:attrNameLst>
                                      </p:cBhvr>
                                      <p:tavLst>
                                        <p:tav tm="0">
                                          <p:val>
                                            <p:strVal val="ppt_y"/>
                                          </p:val>
                                        </p:tav>
                                        <p:tav tm="100000">
                                          <p:val>
                                            <p:strVal val="1+ppt_h/2"/>
                                          </p:val>
                                        </p:tav>
                                      </p:tavLst>
                                    </p:anim>
                                    <p:set>
                                      <p:cBhvr>
                                        <p:cTn id="70" dur="1" fill="hold">
                                          <p:stCondLst>
                                            <p:cond delay="499"/>
                                          </p:stCondLst>
                                        </p:cTn>
                                        <p:tgtEl>
                                          <p:spTgt spid="2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 presetClass="exit" presetSubtype="4" fill="hold" grpId="0" nodeType="clickEffect">
                                  <p:stCondLst>
                                    <p:cond delay="0"/>
                                  </p:stCondLst>
                                  <p:childTnLst>
                                    <p:anim calcmode="lin" valueType="num">
                                      <p:cBhvr additive="base">
                                        <p:cTn id="74" dur="500"/>
                                        <p:tgtEl>
                                          <p:spTgt spid="30"/>
                                        </p:tgtEl>
                                        <p:attrNameLst>
                                          <p:attrName>ppt_x</p:attrName>
                                        </p:attrNameLst>
                                      </p:cBhvr>
                                      <p:tavLst>
                                        <p:tav tm="0">
                                          <p:val>
                                            <p:strVal val="ppt_x"/>
                                          </p:val>
                                        </p:tav>
                                        <p:tav tm="100000">
                                          <p:val>
                                            <p:strVal val="ppt_x"/>
                                          </p:val>
                                        </p:tav>
                                      </p:tavLst>
                                    </p:anim>
                                    <p:anim calcmode="lin" valueType="num">
                                      <p:cBhvr additive="base">
                                        <p:cTn id="75" dur="500"/>
                                        <p:tgtEl>
                                          <p:spTgt spid="30"/>
                                        </p:tgtEl>
                                        <p:attrNameLst>
                                          <p:attrName>ppt_y</p:attrName>
                                        </p:attrNameLst>
                                      </p:cBhvr>
                                      <p:tavLst>
                                        <p:tav tm="0">
                                          <p:val>
                                            <p:strVal val="ppt_y"/>
                                          </p:val>
                                        </p:tav>
                                        <p:tav tm="100000">
                                          <p:val>
                                            <p:strVal val="1+ppt_h/2"/>
                                          </p:val>
                                        </p:tav>
                                      </p:tavLst>
                                    </p:anim>
                                    <p:set>
                                      <p:cBhvr>
                                        <p:cTn id="76" dur="1" fill="hold">
                                          <p:stCondLst>
                                            <p:cond delay="499"/>
                                          </p:stCondLst>
                                        </p:cTn>
                                        <p:tgtEl>
                                          <p:spTgt spid="30"/>
                                        </p:tgtEl>
                                        <p:attrNameLst>
                                          <p:attrName>style.visibility</p:attrName>
                                        </p:attrNameLst>
                                      </p:cBhvr>
                                      <p:to>
                                        <p:strVal val="hidden"/>
                                      </p:to>
                                    </p:set>
                                  </p:childTnLst>
                                </p:cTn>
                              </p:par>
                              <p:par>
                                <p:cTn id="77" presetID="2" presetClass="entr" presetSubtype="4"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xit" presetSubtype="4" fill="hold" grpId="0" nodeType="clickEffect">
                                  <p:stCondLst>
                                    <p:cond delay="0"/>
                                  </p:stCondLst>
                                  <p:childTnLst>
                                    <p:anim calcmode="lin" valueType="num">
                                      <p:cBhvr additive="base">
                                        <p:cTn id="84" dur="500"/>
                                        <p:tgtEl>
                                          <p:spTgt spid="31"/>
                                        </p:tgtEl>
                                        <p:attrNameLst>
                                          <p:attrName>ppt_x</p:attrName>
                                        </p:attrNameLst>
                                      </p:cBhvr>
                                      <p:tavLst>
                                        <p:tav tm="0">
                                          <p:val>
                                            <p:strVal val="ppt_x"/>
                                          </p:val>
                                        </p:tav>
                                        <p:tav tm="100000">
                                          <p:val>
                                            <p:strVal val="ppt_x"/>
                                          </p:val>
                                        </p:tav>
                                      </p:tavLst>
                                    </p:anim>
                                    <p:anim calcmode="lin" valueType="num">
                                      <p:cBhvr additive="base">
                                        <p:cTn id="85" dur="500"/>
                                        <p:tgtEl>
                                          <p:spTgt spid="31"/>
                                        </p:tgtEl>
                                        <p:attrNameLst>
                                          <p:attrName>ppt_y</p:attrName>
                                        </p:attrNameLst>
                                      </p:cBhvr>
                                      <p:tavLst>
                                        <p:tav tm="0">
                                          <p:val>
                                            <p:strVal val="ppt_y"/>
                                          </p:val>
                                        </p:tav>
                                        <p:tav tm="100000">
                                          <p:val>
                                            <p:strVal val="1+ppt_h/2"/>
                                          </p:val>
                                        </p:tav>
                                      </p:tavLst>
                                    </p:anim>
                                    <p:set>
                                      <p:cBhvr>
                                        <p:cTn id="86" dur="1" fill="hold">
                                          <p:stCondLst>
                                            <p:cond delay="499"/>
                                          </p:stCondLst>
                                        </p:cTn>
                                        <p:tgtEl>
                                          <p:spTgt spid="31"/>
                                        </p:tgtEl>
                                        <p:attrNameLst>
                                          <p:attrName>style.visibility</p:attrName>
                                        </p:attrNameLst>
                                      </p:cBhvr>
                                      <p:to>
                                        <p:strVal val="hidden"/>
                                      </p:to>
                                    </p:set>
                                  </p:childTnLst>
                                </p:cTn>
                              </p:par>
                              <p:par>
                                <p:cTn id="87" presetID="2" presetClass="entr" presetSubtype="4" fill="hold" grpId="0" nodeType="withEffect">
                                  <p:stCondLst>
                                    <p:cond delay="0"/>
                                  </p:stCondLst>
                                  <p:childTnLst>
                                    <p:set>
                                      <p:cBhvr>
                                        <p:cTn id="88" dur="1" fill="hold">
                                          <p:stCondLst>
                                            <p:cond delay="0"/>
                                          </p:stCondLst>
                                        </p:cTn>
                                        <p:tgtEl>
                                          <p:spTgt spid="26"/>
                                        </p:tgtEl>
                                        <p:attrNameLst>
                                          <p:attrName>style.visibility</p:attrName>
                                        </p:attrNameLst>
                                      </p:cBhvr>
                                      <p:to>
                                        <p:strVal val="visible"/>
                                      </p:to>
                                    </p:set>
                                    <p:anim calcmode="lin" valueType="num">
                                      <p:cBhvr additive="base">
                                        <p:cTn id="89" dur="500" fill="hold"/>
                                        <p:tgtEl>
                                          <p:spTgt spid="26"/>
                                        </p:tgtEl>
                                        <p:attrNameLst>
                                          <p:attrName>ppt_x</p:attrName>
                                        </p:attrNameLst>
                                      </p:cBhvr>
                                      <p:tavLst>
                                        <p:tav tm="0">
                                          <p:val>
                                            <p:strVal val="#ppt_x"/>
                                          </p:val>
                                        </p:tav>
                                        <p:tav tm="100000">
                                          <p:val>
                                            <p:strVal val="#ppt_x"/>
                                          </p:val>
                                        </p:tav>
                                      </p:tavLst>
                                    </p:anim>
                                    <p:anim calcmode="lin" valueType="num">
                                      <p:cBhvr additive="base">
                                        <p:cTn id="9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xit" presetSubtype="4" fill="hold" grpId="0" nodeType="clickEffect">
                                  <p:stCondLst>
                                    <p:cond delay="0"/>
                                  </p:stCondLst>
                                  <p:childTnLst>
                                    <p:anim calcmode="lin" valueType="num">
                                      <p:cBhvr additive="base">
                                        <p:cTn id="94" dur="500"/>
                                        <p:tgtEl>
                                          <p:spTgt spid="32"/>
                                        </p:tgtEl>
                                        <p:attrNameLst>
                                          <p:attrName>ppt_x</p:attrName>
                                        </p:attrNameLst>
                                      </p:cBhvr>
                                      <p:tavLst>
                                        <p:tav tm="0">
                                          <p:val>
                                            <p:strVal val="ppt_x"/>
                                          </p:val>
                                        </p:tav>
                                        <p:tav tm="100000">
                                          <p:val>
                                            <p:strVal val="ppt_x"/>
                                          </p:val>
                                        </p:tav>
                                      </p:tavLst>
                                    </p:anim>
                                    <p:anim calcmode="lin" valueType="num">
                                      <p:cBhvr additive="base">
                                        <p:cTn id="95" dur="500"/>
                                        <p:tgtEl>
                                          <p:spTgt spid="32"/>
                                        </p:tgtEl>
                                        <p:attrNameLst>
                                          <p:attrName>ppt_y</p:attrName>
                                        </p:attrNameLst>
                                      </p:cBhvr>
                                      <p:tavLst>
                                        <p:tav tm="0">
                                          <p:val>
                                            <p:strVal val="ppt_y"/>
                                          </p:val>
                                        </p:tav>
                                        <p:tav tm="100000">
                                          <p:val>
                                            <p:strVal val="1+ppt_h/2"/>
                                          </p:val>
                                        </p:tav>
                                      </p:tavLst>
                                    </p:anim>
                                    <p:set>
                                      <p:cBhvr>
                                        <p:cTn id="96" dur="1" fill="hold">
                                          <p:stCondLst>
                                            <p:cond delay="499"/>
                                          </p:stCondLst>
                                        </p:cTn>
                                        <p:tgtEl>
                                          <p:spTgt spid="32"/>
                                        </p:tgtEl>
                                        <p:attrNameLst>
                                          <p:attrName>style.visibility</p:attrName>
                                        </p:attrNameLst>
                                      </p:cBhvr>
                                      <p:to>
                                        <p:strVal val="hidden"/>
                                      </p:to>
                                    </p:set>
                                  </p:childTnLst>
                                </p:cTn>
                              </p:par>
                              <p:par>
                                <p:cTn id="97" presetID="10" presetClass="entr" presetSubtype="0" fill="hold" nodeType="with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fade">
                                      <p:cBhvr>
                                        <p:cTn id="9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13" grpId="0" animBg="1"/>
      <p:bldP spid="15" grpId="0" animBg="1"/>
      <p:bldP spid="23" grpId="0" animBg="1"/>
      <p:bldP spid="24" grpId="0" animBg="1"/>
      <p:bldP spid="26" grpId="0" animBg="1"/>
      <p:bldP spid="18" grpId="0" animBg="1"/>
      <p:bldP spid="25" grpId="0" animBg="1"/>
      <p:bldP spid="27" grpId="0" animBg="1"/>
      <p:bldP spid="28" grpId="0" animBg="1"/>
      <p:bldP spid="29" grpId="0" animBg="1"/>
      <p:bldP spid="30" grpId="0" animBg="1"/>
      <p:bldP spid="31" grpId="0" animBg="1"/>
      <p:bldP spid="3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3496470" cy="553998"/>
          </a:xfrm>
          <a:prstGeom prst="rect">
            <a:avLst/>
          </a:prstGeom>
          <a:noFill/>
        </p:spPr>
        <p:txBody>
          <a:bodyPr wrap="none" rtlCol="0">
            <a:spAutoFit/>
          </a:bodyPr>
          <a:lstStyle/>
          <a:p>
            <a:r>
              <a:rPr lang="es-ES" sz="3000" dirty="0" smtClean="0"/>
              <a:t>5. Cono. Desarrollo</a:t>
            </a:r>
            <a:endParaRPr lang="es-ES" sz="3000" dirty="0"/>
          </a:p>
        </p:txBody>
      </p:sp>
      <p:pic>
        <p:nvPicPr>
          <p:cNvPr id="205826" name="Picture 2" descr="http://www.kalipedia.com/kalipediamedia/matematicas/media/200709/26/geometria/20070926klpmatgeo_480.Ges.SC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58" y="1785926"/>
            <a:ext cx="5286375" cy="2247901"/>
          </a:xfrm>
          <a:prstGeom prst="rect">
            <a:avLst/>
          </a:prstGeom>
          <a:noFill/>
        </p:spPr>
      </p:pic>
      <p:cxnSp>
        <p:nvCxnSpPr>
          <p:cNvPr id="8" name="7 Conector recto de flecha"/>
          <p:cNvCxnSpPr/>
          <p:nvPr/>
        </p:nvCxnSpPr>
        <p:spPr>
          <a:xfrm rot="16200000" flipH="1">
            <a:off x="4607719" y="3607595"/>
            <a:ext cx="1643074" cy="42862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8 Rectángulo"/>
              <p:cNvSpPr/>
              <p:nvPr/>
            </p:nvSpPr>
            <p:spPr>
              <a:xfrm>
                <a:off x="6796075" y="571474"/>
                <a:ext cx="2347925" cy="6429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s-ES" sz="2500" b="0" i="1" dirty="0" smtClean="0">
                              <a:solidFill>
                                <a:schemeClr val="tx1"/>
                              </a:solidFill>
                              <a:latin typeface="Cambria Math" panose="02040503050406030204" pitchFamily="18" charset="0"/>
                            </a:rPr>
                          </m:ctrlPr>
                        </m:sSupPr>
                        <m:e>
                          <m:r>
                            <a:rPr lang="es-ES" sz="2500" b="0" i="1" dirty="0" smtClean="0">
                              <a:solidFill>
                                <a:schemeClr val="tx1"/>
                              </a:solidFill>
                              <a:latin typeface="Cambria Math" panose="02040503050406030204" pitchFamily="18" charset="0"/>
                            </a:rPr>
                            <m:t>𝑔</m:t>
                          </m:r>
                        </m:e>
                        <m:sup>
                          <m:r>
                            <a:rPr lang="es-ES" sz="2500" b="0" i="1" dirty="0" smtClean="0">
                              <a:solidFill>
                                <a:schemeClr val="tx1"/>
                              </a:solidFill>
                              <a:latin typeface="Cambria Math" panose="02040503050406030204" pitchFamily="18" charset="0"/>
                            </a:rPr>
                            <m:t>2</m:t>
                          </m:r>
                        </m:sup>
                      </m:sSup>
                      <m:r>
                        <a:rPr lang="es-ES" sz="2500" b="0" i="1" dirty="0" smtClean="0">
                          <a:solidFill>
                            <a:schemeClr val="tx1"/>
                          </a:solidFill>
                          <a:latin typeface="Cambria Math" panose="02040503050406030204" pitchFamily="18" charset="0"/>
                        </a:rPr>
                        <m:t>=</m:t>
                      </m:r>
                      <m:sSup>
                        <m:sSupPr>
                          <m:ctrlPr>
                            <a:rPr lang="es-ES" sz="2500" b="0" i="1" dirty="0" smtClean="0">
                              <a:solidFill>
                                <a:schemeClr val="tx1"/>
                              </a:solidFill>
                              <a:latin typeface="Cambria Math" panose="02040503050406030204" pitchFamily="18" charset="0"/>
                            </a:rPr>
                          </m:ctrlPr>
                        </m:sSupPr>
                        <m:e>
                          <m:r>
                            <a:rPr lang="es-ES" sz="2500" b="0" i="1" dirty="0" smtClean="0">
                              <a:solidFill>
                                <a:schemeClr val="tx1"/>
                              </a:solidFill>
                              <a:latin typeface="Cambria Math" panose="02040503050406030204" pitchFamily="18" charset="0"/>
                            </a:rPr>
                            <m:t>h</m:t>
                          </m:r>
                        </m:e>
                        <m:sup>
                          <m:r>
                            <a:rPr lang="es-ES" sz="2500" b="0" i="1" dirty="0" smtClean="0">
                              <a:solidFill>
                                <a:schemeClr val="tx1"/>
                              </a:solidFill>
                              <a:latin typeface="Cambria Math" panose="02040503050406030204" pitchFamily="18" charset="0"/>
                            </a:rPr>
                            <m:t>2</m:t>
                          </m:r>
                        </m:sup>
                      </m:sSup>
                      <m:r>
                        <a:rPr lang="es-ES" sz="2500" b="0" i="1" dirty="0" smtClean="0">
                          <a:solidFill>
                            <a:schemeClr val="tx1"/>
                          </a:solidFill>
                          <a:latin typeface="Cambria Math" panose="02040503050406030204" pitchFamily="18" charset="0"/>
                        </a:rPr>
                        <m:t>+</m:t>
                      </m:r>
                      <m:sSup>
                        <m:sSupPr>
                          <m:ctrlPr>
                            <a:rPr lang="es-ES" sz="2500" b="0" i="1" dirty="0" smtClean="0">
                              <a:solidFill>
                                <a:schemeClr val="tx1"/>
                              </a:solidFill>
                              <a:latin typeface="Cambria Math" panose="02040503050406030204" pitchFamily="18" charset="0"/>
                            </a:rPr>
                          </m:ctrlPr>
                        </m:sSupPr>
                        <m:e>
                          <m:r>
                            <a:rPr lang="es-ES" sz="2500" b="0" i="1" dirty="0" smtClean="0">
                              <a:solidFill>
                                <a:schemeClr val="tx1"/>
                              </a:solidFill>
                              <a:latin typeface="Cambria Math" panose="02040503050406030204" pitchFamily="18" charset="0"/>
                            </a:rPr>
                            <m:t>𝑟</m:t>
                          </m:r>
                        </m:e>
                        <m:sup>
                          <m:r>
                            <a:rPr lang="es-ES" sz="2500" b="0" i="1" dirty="0" smtClean="0">
                              <a:solidFill>
                                <a:schemeClr val="tx1"/>
                              </a:solidFill>
                              <a:latin typeface="Cambria Math" panose="02040503050406030204" pitchFamily="18" charset="0"/>
                            </a:rPr>
                            <m:t>2</m:t>
                          </m:r>
                        </m:sup>
                      </m:sSup>
                    </m:oMath>
                  </m:oMathPara>
                </a14:m>
                <a:endParaRPr lang="es-ES" sz="2500" dirty="0">
                  <a:solidFill>
                    <a:schemeClr val="tx1"/>
                  </a:solidFill>
                </a:endParaRPr>
              </a:p>
            </p:txBody>
          </p:sp>
        </mc:Choice>
        <mc:Fallback xmlns="">
          <p:sp>
            <p:nvSpPr>
              <p:cNvPr id="9" name="8 Rectángulo"/>
              <p:cNvSpPr>
                <a:spLocks noRot="1" noChangeAspect="1" noMove="1" noResize="1" noEditPoints="1" noAdjustHandles="1" noChangeArrowheads="1" noChangeShapeType="1" noTextEdit="1"/>
              </p:cNvSpPr>
              <p:nvPr/>
            </p:nvSpPr>
            <p:spPr>
              <a:xfrm>
                <a:off x="6796075" y="571474"/>
                <a:ext cx="2347925" cy="642948"/>
              </a:xfrm>
              <a:prstGeom prst="rect">
                <a:avLst/>
              </a:prstGeom>
              <a:blipFill rotWithShape="0">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5" name="14 Rectángulo"/>
              <p:cNvSpPr/>
              <p:nvPr/>
            </p:nvSpPr>
            <p:spPr>
              <a:xfrm>
                <a:off x="500034" y="4643453"/>
                <a:ext cx="2347925" cy="6429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s-ES" sz="2500" b="0" i="1" smtClean="0">
                              <a:solidFill>
                                <a:schemeClr val="tx1"/>
                              </a:solidFill>
                              <a:latin typeface="Cambria Math" panose="02040503050406030204" pitchFamily="18" charset="0"/>
                            </a:rPr>
                          </m:ctrlPr>
                        </m:sSubPr>
                        <m:e>
                          <m:r>
                            <a:rPr lang="es-ES" sz="2500" b="0" i="1" smtClean="0">
                              <a:solidFill>
                                <a:schemeClr val="tx1"/>
                              </a:solidFill>
                              <a:latin typeface="Cambria Math" panose="02040503050406030204" pitchFamily="18" charset="0"/>
                            </a:rPr>
                            <m:t>𝐴</m:t>
                          </m:r>
                        </m:e>
                        <m:sub>
                          <m:r>
                            <a:rPr lang="es-ES" sz="2500" b="0" i="1" smtClean="0">
                              <a:solidFill>
                                <a:schemeClr val="tx1"/>
                              </a:solidFill>
                              <a:latin typeface="Cambria Math" panose="02040503050406030204" pitchFamily="18" charset="0"/>
                            </a:rPr>
                            <m:t>𝑏𝑎𝑠𝑒</m:t>
                          </m:r>
                        </m:sub>
                      </m:sSub>
                      <m:r>
                        <a:rPr lang="es-ES" sz="2500" b="0" i="1" smtClean="0">
                          <a:solidFill>
                            <a:schemeClr val="tx1"/>
                          </a:solidFill>
                          <a:latin typeface="Cambria Math" panose="02040503050406030204" pitchFamily="18" charset="0"/>
                        </a:rPr>
                        <m:t>=</m:t>
                      </m:r>
                      <m:r>
                        <a:rPr lang="es-ES" sz="2500" b="0" i="1" smtClean="0">
                          <a:solidFill>
                            <a:schemeClr val="tx1"/>
                          </a:solidFill>
                          <a:latin typeface="Cambria Math" panose="02040503050406030204" pitchFamily="18" charset="0"/>
                        </a:rPr>
                        <m:t>𝜋</m:t>
                      </m:r>
                      <m:sSup>
                        <m:sSupPr>
                          <m:ctrlPr>
                            <a:rPr lang="es-ES" sz="2500" b="0" i="1" smtClean="0">
                              <a:solidFill>
                                <a:schemeClr val="tx1"/>
                              </a:solidFill>
                              <a:latin typeface="Cambria Math" panose="02040503050406030204" pitchFamily="18" charset="0"/>
                            </a:rPr>
                          </m:ctrlPr>
                        </m:sSupPr>
                        <m:e>
                          <m:r>
                            <a:rPr lang="es-ES" sz="2500" b="0" i="1" smtClean="0">
                              <a:solidFill>
                                <a:schemeClr val="tx1"/>
                              </a:solidFill>
                              <a:latin typeface="Cambria Math" panose="02040503050406030204" pitchFamily="18" charset="0"/>
                            </a:rPr>
                            <m:t>𝑟</m:t>
                          </m:r>
                        </m:e>
                        <m:sup>
                          <m:r>
                            <a:rPr lang="es-ES" sz="2500" b="0" i="1" smtClean="0">
                              <a:solidFill>
                                <a:schemeClr val="tx1"/>
                              </a:solidFill>
                              <a:latin typeface="Cambria Math" panose="02040503050406030204" pitchFamily="18" charset="0"/>
                            </a:rPr>
                            <m:t>2</m:t>
                          </m:r>
                        </m:sup>
                      </m:sSup>
                    </m:oMath>
                  </m:oMathPara>
                </a14:m>
                <a:endParaRPr lang="es-ES" sz="2500" dirty="0">
                  <a:solidFill>
                    <a:schemeClr val="tx1"/>
                  </a:solidFill>
                </a:endParaRPr>
              </a:p>
            </p:txBody>
          </p:sp>
        </mc:Choice>
        <mc:Fallback xmlns="">
          <p:sp>
            <p:nvSpPr>
              <p:cNvPr id="15" name="14 Rectángulo"/>
              <p:cNvSpPr>
                <a:spLocks noRot="1" noChangeAspect="1" noMove="1" noResize="1" noEditPoints="1" noAdjustHandles="1" noChangeArrowheads="1" noChangeShapeType="1" noTextEdit="1"/>
              </p:cNvSpPr>
              <p:nvPr/>
            </p:nvSpPr>
            <p:spPr>
              <a:xfrm>
                <a:off x="500034" y="4643453"/>
                <a:ext cx="2347925" cy="642948"/>
              </a:xfrm>
              <a:prstGeom prst="rect">
                <a:avLst/>
              </a:prstGeom>
              <a:blipFill rotWithShape="0">
                <a:blip r:embed="rId4"/>
                <a:stretch>
                  <a:fillRect/>
                </a:stretch>
              </a:blipFill>
            </p:spPr>
            <p:txBody>
              <a:bodyPr/>
              <a:lstStyle/>
              <a:p>
                <a:r>
                  <a:rPr lang="es-ES">
                    <a:noFill/>
                  </a:rPr>
                  <a:t> </a:t>
                </a:r>
              </a:p>
            </p:txBody>
          </p:sp>
        </mc:Fallback>
      </mc:AlternateContent>
      <p:cxnSp>
        <p:nvCxnSpPr>
          <p:cNvPr id="17" name="16 Conector recto de flecha"/>
          <p:cNvCxnSpPr/>
          <p:nvPr/>
        </p:nvCxnSpPr>
        <p:spPr>
          <a:xfrm rot="10800000" flipV="1">
            <a:off x="1714480" y="3571876"/>
            <a:ext cx="2143140" cy="107157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25 Rectángulo"/>
              <p:cNvSpPr/>
              <p:nvPr/>
            </p:nvSpPr>
            <p:spPr>
              <a:xfrm>
                <a:off x="4572000" y="4643446"/>
                <a:ext cx="2347925" cy="7858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s-ES" sz="2500" b="0" i="1" dirty="0" smtClean="0">
                              <a:solidFill>
                                <a:schemeClr val="tx1"/>
                              </a:solidFill>
                              <a:latin typeface="Cambria Math" panose="02040503050406030204" pitchFamily="18" charset="0"/>
                            </a:rPr>
                          </m:ctrlPr>
                        </m:sSubPr>
                        <m:e>
                          <m:r>
                            <a:rPr lang="es-ES" sz="2500" b="0" i="1" dirty="0" smtClean="0">
                              <a:solidFill>
                                <a:schemeClr val="tx1"/>
                              </a:solidFill>
                              <a:latin typeface="Cambria Math" panose="02040503050406030204" pitchFamily="18" charset="0"/>
                            </a:rPr>
                            <m:t>𝐴</m:t>
                          </m:r>
                        </m:e>
                        <m:sub>
                          <m:r>
                            <a:rPr lang="es-ES" sz="2500" b="0" i="1" dirty="0" smtClean="0">
                              <a:solidFill>
                                <a:schemeClr val="tx1"/>
                              </a:solidFill>
                              <a:latin typeface="Cambria Math" panose="02040503050406030204" pitchFamily="18" charset="0"/>
                            </a:rPr>
                            <m:t>𝑙𝑎𝑡</m:t>
                          </m:r>
                        </m:sub>
                      </m:sSub>
                      <m:r>
                        <a:rPr lang="es-ES" sz="2500" b="0" i="1" dirty="0" smtClean="0">
                          <a:solidFill>
                            <a:schemeClr val="tx1"/>
                          </a:solidFill>
                          <a:latin typeface="Cambria Math" panose="02040503050406030204" pitchFamily="18" charset="0"/>
                        </a:rPr>
                        <m:t>=</m:t>
                      </m:r>
                      <m:r>
                        <a:rPr lang="es-ES" sz="2500" b="0" i="1" dirty="0" smtClean="0">
                          <a:solidFill>
                            <a:schemeClr val="tx1"/>
                          </a:solidFill>
                          <a:latin typeface="Cambria Math" panose="02040503050406030204" pitchFamily="18" charset="0"/>
                        </a:rPr>
                        <m:t>𝜋</m:t>
                      </m:r>
                      <m:r>
                        <a:rPr lang="es-ES" sz="2500" b="0" i="1" dirty="0" smtClean="0">
                          <a:solidFill>
                            <a:schemeClr val="tx1"/>
                          </a:solidFill>
                          <a:latin typeface="Cambria Math" panose="02040503050406030204" pitchFamily="18" charset="0"/>
                        </a:rPr>
                        <m:t>𝑟𝑔</m:t>
                      </m:r>
                    </m:oMath>
                  </m:oMathPara>
                </a14:m>
                <a:endParaRPr lang="es-ES" sz="2500" dirty="0">
                  <a:solidFill>
                    <a:schemeClr val="tx1"/>
                  </a:solidFill>
                </a:endParaRPr>
              </a:p>
            </p:txBody>
          </p:sp>
        </mc:Choice>
        <mc:Fallback xmlns="">
          <p:sp>
            <p:nvSpPr>
              <p:cNvPr id="26" name="25 Rectángulo"/>
              <p:cNvSpPr>
                <a:spLocks noRot="1" noChangeAspect="1" noMove="1" noResize="1" noEditPoints="1" noAdjustHandles="1" noChangeArrowheads="1" noChangeShapeType="1" noTextEdit="1"/>
              </p:cNvSpPr>
              <p:nvPr/>
            </p:nvSpPr>
            <p:spPr>
              <a:xfrm>
                <a:off x="4572000" y="4643446"/>
                <a:ext cx="2347925" cy="785818"/>
              </a:xfrm>
              <a:prstGeom prst="rect">
                <a:avLst/>
              </a:prstGeom>
              <a:blipFill rotWithShape="0">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2" name="21 Rectángulo"/>
              <p:cNvSpPr/>
              <p:nvPr/>
            </p:nvSpPr>
            <p:spPr>
              <a:xfrm>
                <a:off x="785818" y="5857892"/>
                <a:ext cx="5214942" cy="7858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s-ES" sz="2500" b="0" i="1" dirty="0" smtClean="0">
                              <a:solidFill>
                                <a:schemeClr val="tx1"/>
                              </a:solidFill>
                              <a:latin typeface="Cambria Math" panose="02040503050406030204" pitchFamily="18" charset="0"/>
                            </a:rPr>
                          </m:ctrlPr>
                        </m:sSubPr>
                        <m:e>
                          <m:r>
                            <a:rPr lang="es-ES" sz="2500" b="0" i="1" dirty="0" smtClean="0">
                              <a:solidFill>
                                <a:schemeClr val="tx1"/>
                              </a:solidFill>
                              <a:latin typeface="Cambria Math" panose="02040503050406030204" pitchFamily="18" charset="0"/>
                            </a:rPr>
                            <m:t>𝐴</m:t>
                          </m:r>
                        </m:e>
                        <m:sub>
                          <m:r>
                            <a:rPr lang="es-ES" sz="2500" b="0" i="1" dirty="0" smtClean="0">
                              <a:solidFill>
                                <a:schemeClr val="tx1"/>
                              </a:solidFill>
                              <a:latin typeface="Cambria Math" panose="02040503050406030204" pitchFamily="18" charset="0"/>
                            </a:rPr>
                            <m:t>𝑙𝑎𝑡</m:t>
                          </m:r>
                        </m:sub>
                      </m:sSub>
                      <m:r>
                        <a:rPr lang="es-ES" sz="2500" b="0" i="1" dirty="0" smtClean="0">
                          <a:solidFill>
                            <a:schemeClr val="tx1"/>
                          </a:solidFill>
                          <a:latin typeface="Cambria Math" panose="02040503050406030204" pitchFamily="18" charset="0"/>
                        </a:rPr>
                        <m:t>=</m:t>
                      </m:r>
                      <m:r>
                        <a:rPr lang="es-ES" sz="2500" b="0" i="1" dirty="0" smtClean="0">
                          <a:solidFill>
                            <a:schemeClr val="tx1"/>
                          </a:solidFill>
                          <a:latin typeface="Cambria Math" panose="02040503050406030204" pitchFamily="18" charset="0"/>
                        </a:rPr>
                        <m:t>𝜋</m:t>
                      </m:r>
                      <m:r>
                        <a:rPr lang="es-ES" sz="2500" b="0" i="1" dirty="0" smtClean="0">
                          <a:solidFill>
                            <a:schemeClr val="tx1"/>
                          </a:solidFill>
                          <a:latin typeface="Cambria Math" panose="02040503050406030204" pitchFamily="18" charset="0"/>
                        </a:rPr>
                        <m:t>𝑟𝑔</m:t>
                      </m:r>
                      <m:r>
                        <a:rPr lang="es-ES" sz="2500" b="0" i="1" dirty="0" smtClean="0">
                          <a:solidFill>
                            <a:schemeClr val="tx1"/>
                          </a:solidFill>
                          <a:latin typeface="Cambria Math" panose="02040503050406030204" pitchFamily="18" charset="0"/>
                        </a:rPr>
                        <m:t>+</m:t>
                      </m:r>
                      <m:r>
                        <a:rPr lang="es-ES" sz="2500" b="0" i="1" dirty="0" smtClean="0">
                          <a:solidFill>
                            <a:schemeClr val="tx1"/>
                          </a:solidFill>
                          <a:latin typeface="Cambria Math" panose="02040503050406030204" pitchFamily="18" charset="0"/>
                        </a:rPr>
                        <m:t>𝜋</m:t>
                      </m:r>
                      <m:sSup>
                        <m:sSupPr>
                          <m:ctrlPr>
                            <a:rPr lang="es-ES" sz="2500" b="0" i="1" dirty="0" smtClean="0">
                              <a:solidFill>
                                <a:schemeClr val="tx1"/>
                              </a:solidFill>
                              <a:latin typeface="Cambria Math" panose="02040503050406030204" pitchFamily="18" charset="0"/>
                            </a:rPr>
                          </m:ctrlPr>
                        </m:sSupPr>
                        <m:e>
                          <m:r>
                            <a:rPr lang="es-ES" sz="2500" b="0" i="1" dirty="0" smtClean="0">
                              <a:solidFill>
                                <a:schemeClr val="tx1"/>
                              </a:solidFill>
                              <a:latin typeface="Cambria Math" panose="02040503050406030204" pitchFamily="18" charset="0"/>
                            </a:rPr>
                            <m:t>𝑟</m:t>
                          </m:r>
                        </m:e>
                        <m:sup>
                          <m:r>
                            <a:rPr lang="es-ES" sz="2500" b="0" i="1" dirty="0" smtClean="0">
                              <a:solidFill>
                                <a:schemeClr val="tx1"/>
                              </a:solidFill>
                              <a:latin typeface="Cambria Math" panose="02040503050406030204" pitchFamily="18" charset="0"/>
                            </a:rPr>
                            <m:t>2</m:t>
                          </m:r>
                        </m:sup>
                      </m:sSup>
                      <m:r>
                        <a:rPr lang="es-ES" sz="2500" b="0" i="1" dirty="0" smtClean="0">
                          <a:solidFill>
                            <a:schemeClr val="tx1"/>
                          </a:solidFill>
                          <a:latin typeface="Cambria Math" panose="02040503050406030204" pitchFamily="18" charset="0"/>
                        </a:rPr>
                        <m:t>=</m:t>
                      </m:r>
                      <m:r>
                        <a:rPr lang="es-ES" sz="2500" b="0" i="1" dirty="0" smtClean="0">
                          <a:solidFill>
                            <a:schemeClr val="tx1"/>
                          </a:solidFill>
                          <a:latin typeface="Cambria Math" panose="02040503050406030204" pitchFamily="18" charset="0"/>
                        </a:rPr>
                        <m:t>𝜋</m:t>
                      </m:r>
                      <m:r>
                        <a:rPr lang="es-ES" sz="2500" b="0" i="1" dirty="0" smtClean="0">
                          <a:solidFill>
                            <a:schemeClr val="tx1"/>
                          </a:solidFill>
                          <a:latin typeface="Cambria Math" panose="02040503050406030204" pitchFamily="18" charset="0"/>
                        </a:rPr>
                        <m:t>𝑟</m:t>
                      </m:r>
                      <m:d>
                        <m:dPr>
                          <m:ctrlPr>
                            <a:rPr lang="es-ES" sz="2500" b="0" i="1" dirty="0" smtClean="0">
                              <a:solidFill>
                                <a:schemeClr val="tx1"/>
                              </a:solidFill>
                              <a:latin typeface="Cambria Math" panose="02040503050406030204" pitchFamily="18" charset="0"/>
                            </a:rPr>
                          </m:ctrlPr>
                        </m:dPr>
                        <m:e>
                          <m:r>
                            <a:rPr lang="es-ES" sz="2500" b="0" i="1" dirty="0" smtClean="0">
                              <a:solidFill>
                                <a:schemeClr val="tx1"/>
                              </a:solidFill>
                              <a:latin typeface="Cambria Math" panose="02040503050406030204" pitchFamily="18" charset="0"/>
                            </a:rPr>
                            <m:t>𝑔</m:t>
                          </m:r>
                          <m:r>
                            <a:rPr lang="es-ES" sz="2500" b="0" i="1" dirty="0" smtClean="0">
                              <a:solidFill>
                                <a:schemeClr val="tx1"/>
                              </a:solidFill>
                              <a:latin typeface="Cambria Math" panose="02040503050406030204" pitchFamily="18" charset="0"/>
                            </a:rPr>
                            <m:t>+</m:t>
                          </m:r>
                          <m:r>
                            <a:rPr lang="es-ES" sz="2500" b="0" i="1" dirty="0" smtClean="0">
                              <a:solidFill>
                                <a:schemeClr val="tx1"/>
                              </a:solidFill>
                              <a:latin typeface="Cambria Math" panose="02040503050406030204" pitchFamily="18" charset="0"/>
                            </a:rPr>
                            <m:t>𝑟</m:t>
                          </m:r>
                        </m:e>
                      </m:d>
                    </m:oMath>
                  </m:oMathPara>
                </a14:m>
                <a:endParaRPr lang="es-ES" sz="2500" dirty="0">
                  <a:solidFill>
                    <a:schemeClr val="tx1"/>
                  </a:solidFill>
                </a:endParaRPr>
              </a:p>
            </p:txBody>
          </p:sp>
        </mc:Choice>
        <mc:Fallback xmlns="">
          <p:sp>
            <p:nvSpPr>
              <p:cNvPr id="22" name="21 Rectángulo"/>
              <p:cNvSpPr>
                <a:spLocks noRot="1" noChangeAspect="1" noMove="1" noResize="1" noEditPoints="1" noAdjustHandles="1" noChangeArrowheads="1" noChangeShapeType="1" noTextEdit="1"/>
              </p:cNvSpPr>
              <p:nvPr/>
            </p:nvSpPr>
            <p:spPr>
              <a:xfrm>
                <a:off x="785818" y="5857892"/>
                <a:ext cx="5214942" cy="785818"/>
              </a:xfrm>
              <a:prstGeom prst="rect">
                <a:avLst/>
              </a:prstGeom>
              <a:blipFill rotWithShape="0">
                <a:blip r:embed="rId6"/>
                <a:stretch>
                  <a:fillRect/>
                </a:stretch>
              </a:blipFill>
            </p:spPr>
            <p:txBody>
              <a:bodyPr/>
              <a:lstStyle/>
              <a:p>
                <a:r>
                  <a:rPr lang="es-ES">
                    <a:noFill/>
                  </a:rPr>
                  <a:t> </a:t>
                </a:r>
              </a:p>
            </p:txBody>
          </p:sp>
        </mc:Fallback>
      </mc:AlternateContent>
      <p:pic>
        <p:nvPicPr>
          <p:cNvPr id="14" name="Picture 8" descr="G:\Mirabal 1213\_ 3ºEV\2ºESO\Gif\hipno.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
        <p:nvSpPr>
          <p:cNvPr id="18" name="17 Rectángulo"/>
          <p:cNvSpPr/>
          <p:nvPr/>
        </p:nvSpPr>
        <p:spPr>
          <a:xfrm>
            <a:off x="357158" y="142852"/>
            <a:ext cx="7200000" cy="36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Rectángulo"/>
          <p:cNvSpPr/>
          <p:nvPr/>
        </p:nvSpPr>
        <p:spPr>
          <a:xfrm>
            <a:off x="357158" y="142852"/>
            <a:ext cx="3600000" cy="36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p:cNvSpPr/>
          <p:nvPr/>
        </p:nvSpPr>
        <p:spPr>
          <a:xfrm>
            <a:off x="1920225" y="4744108"/>
            <a:ext cx="635551" cy="403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p:cNvSpPr/>
          <p:nvPr/>
        </p:nvSpPr>
        <p:spPr>
          <a:xfrm>
            <a:off x="5868144" y="4868018"/>
            <a:ext cx="635551" cy="403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p:cNvSpPr/>
          <p:nvPr/>
        </p:nvSpPr>
        <p:spPr>
          <a:xfrm>
            <a:off x="2207839" y="6097344"/>
            <a:ext cx="635551" cy="403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20"/>
          <p:cNvSpPr/>
          <p:nvPr/>
        </p:nvSpPr>
        <p:spPr>
          <a:xfrm>
            <a:off x="3140228" y="6097344"/>
            <a:ext cx="635551" cy="403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ángulo 22"/>
          <p:cNvSpPr/>
          <p:nvPr/>
        </p:nvSpPr>
        <p:spPr>
          <a:xfrm>
            <a:off x="4427984" y="6097343"/>
            <a:ext cx="1080120" cy="403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3"/>
                                        </p:tgtEl>
                                        <p:attrNameLst>
                                          <p:attrName>ppt_x</p:attrName>
                                        </p:attrNameLst>
                                      </p:cBhvr>
                                      <p:tavLst>
                                        <p:tav tm="0">
                                          <p:val>
                                            <p:strVal val="ppt_x"/>
                                          </p:val>
                                        </p:tav>
                                        <p:tav tm="100000">
                                          <p:val>
                                            <p:strVal val="ppt_x"/>
                                          </p:val>
                                        </p:tav>
                                      </p:tavLst>
                                    </p:anim>
                                    <p:anim calcmode="lin" valueType="num">
                                      <p:cBhvr additive="base">
                                        <p:cTn id="25" dur="500"/>
                                        <p:tgtEl>
                                          <p:spTgt spid="13"/>
                                        </p:tgtEl>
                                        <p:attrNameLst>
                                          <p:attrName>ppt_y</p:attrName>
                                        </p:attrNameLst>
                                      </p:cBhvr>
                                      <p:tavLst>
                                        <p:tav tm="0">
                                          <p:val>
                                            <p:strVal val="ppt_y"/>
                                          </p:val>
                                        </p:tav>
                                        <p:tav tm="100000">
                                          <p:val>
                                            <p:strVal val="1+ppt_h/2"/>
                                          </p:val>
                                        </p:tav>
                                      </p:tavLst>
                                    </p:anim>
                                    <p:set>
                                      <p:cBhvr>
                                        <p:cTn id="26" dur="1" fill="hold">
                                          <p:stCondLst>
                                            <p:cond delay="499"/>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6"/>
                                        </p:tgtEl>
                                        <p:attrNameLst>
                                          <p:attrName>ppt_x</p:attrName>
                                        </p:attrNameLst>
                                      </p:cBhvr>
                                      <p:tavLst>
                                        <p:tav tm="0">
                                          <p:val>
                                            <p:strVal val="ppt_x"/>
                                          </p:val>
                                        </p:tav>
                                        <p:tav tm="100000">
                                          <p:val>
                                            <p:strVal val="ppt_x"/>
                                          </p:val>
                                        </p:tav>
                                      </p:tavLst>
                                    </p:anim>
                                    <p:anim calcmode="lin" valueType="num">
                                      <p:cBhvr additive="base">
                                        <p:cTn id="31" dur="500"/>
                                        <p:tgtEl>
                                          <p:spTgt spid="16"/>
                                        </p:tgtEl>
                                        <p:attrNameLst>
                                          <p:attrName>ppt_y</p:attrName>
                                        </p:attrNameLst>
                                      </p:cBhvr>
                                      <p:tavLst>
                                        <p:tav tm="0">
                                          <p:val>
                                            <p:strVal val="ppt_y"/>
                                          </p:val>
                                        </p:tav>
                                        <p:tav tm="100000">
                                          <p:val>
                                            <p:strVal val="1+ppt_h/2"/>
                                          </p:val>
                                        </p:tav>
                                      </p:tavLst>
                                    </p:anim>
                                    <p:set>
                                      <p:cBhvr>
                                        <p:cTn id="32" dur="1" fill="hold">
                                          <p:stCondLst>
                                            <p:cond delay="499"/>
                                          </p:stCondLst>
                                        </p:cTn>
                                        <p:tgtEl>
                                          <p:spTgt spid="16"/>
                                        </p:tgtEl>
                                        <p:attrNameLst>
                                          <p:attrName>style.visibility</p:attrName>
                                        </p:attrNameLst>
                                      </p:cBhvr>
                                      <p:to>
                                        <p:strVal val="hidden"/>
                                      </p:to>
                                    </p:set>
                                  </p:childTnLst>
                                </p:cTn>
                              </p:par>
                              <p:par>
                                <p:cTn id="33" presetID="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grpId="0" nodeType="clickEffect">
                                  <p:stCondLst>
                                    <p:cond delay="0"/>
                                  </p:stCondLst>
                                  <p:childTnLst>
                                    <p:anim calcmode="lin" valueType="num">
                                      <p:cBhvr additive="base">
                                        <p:cTn id="40" dur="500"/>
                                        <p:tgtEl>
                                          <p:spTgt spid="20"/>
                                        </p:tgtEl>
                                        <p:attrNameLst>
                                          <p:attrName>ppt_x</p:attrName>
                                        </p:attrNameLst>
                                      </p:cBhvr>
                                      <p:tavLst>
                                        <p:tav tm="0">
                                          <p:val>
                                            <p:strVal val="ppt_x"/>
                                          </p:val>
                                        </p:tav>
                                        <p:tav tm="100000">
                                          <p:val>
                                            <p:strVal val="ppt_x"/>
                                          </p:val>
                                        </p:tav>
                                      </p:tavLst>
                                    </p:anim>
                                    <p:anim calcmode="lin" valueType="num">
                                      <p:cBhvr additive="base">
                                        <p:cTn id="41" dur="500"/>
                                        <p:tgtEl>
                                          <p:spTgt spid="20"/>
                                        </p:tgtEl>
                                        <p:attrNameLst>
                                          <p:attrName>ppt_y</p:attrName>
                                        </p:attrNameLst>
                                      </p:cBhvr>
                                      <p:tavLst>
                                        <p:tav tm="0">
                                          <p:val>
                                            <p:strVal val="ppt_y"/>
                                          </p:val>
                                        </p:tav>
                                        <p:tav tm="100000">
                                          <p:val>
                                            <p:strVal val="1+ppt_h/2"/>
                                          </p:val>
                                        </p:tav>
                                      </p:tavLst>
                                    </p:anim>
                                    <p:set>
                                      <p:cBhvr>
                                        <p:cTn id="42" dur="1" fill="hold">
                                          <p:stCondLst>
                                            <p:cond delay="499"/>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0" nodeType="clickEffect">
                                  <p:stCondLst>
                                    <p:cond delay="0"/>
                                  </p:stCondLst>
                                  <p:childTnLst>
                                    <p:anim calcmode="lin" valueType="num">
                                      <p:cBhvr additive="base">
                                        <p:cTn id="46" dur="500"/>
                                        <p:tgtEl>
                                          <p:spTgt spid="21"/>
                                        </p:tgtEl>
                                        <p:attrNameLst>
                                          <p:attrName>ppt_x</p:attrName>
                                        </p:attrNameLst>
                                      </p:cBhvr>
                                      <p:tavLst>
                                        <p:tav tm="0">
                                          <p:val>
                                            <p:strVal val="ppt_x"/>
                                          </p:val>
                                        </p:tav>
                                        <p:tav tm="100000">
                                          <p:val>
                                            <p:strVal val="ppt_x"/>
                                          </p:val>
                                        </p:tav>
                                      </p:tavLst>
                                    </p:anim>
                                    <p:anim calcmode="lin" valueType="num">
                                      <p:cBhvr additive="base">
                                        <p:cTn id="47" dur="500"/>
                                        <p:tgtEl>
                                          <p:spTgt spid="21"/>
                                        </p:tgtEl>
                                        <p:attrNameLst>
                                          <p:attrName>ppt_y</p:attrName>
                                        </p:attrNameLst>
                                      </p:cBhvr>
                                      <p:tavLst>
                                        <p:tav tm="0">
                                          <p:val>
                                            <p:strVal val="ppt_y"/>
                                          </p:val>
                                        </p:tav>
                                        <p:tav tm="100000">
                                          <p:val>
                                            <p:strVal val="1+ppt_h/2"/>
                                          </p:val>
                                        </p:tav>
                                      </p:tavLst>
                                    </p:anim>
                                    <p:set>
                                      <p:cBhvr>
                                        <p:cTn id="48" dur="1" fill="hold">
                                          <p:stCondLst>
                                            <p:cond delay="499"/>
                                          </p:stCondLst>
                                        </p:cTn>
                                        <p:tgtEl>
                                          <p:spTgt spid="2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 presetClass="exit" presetSubtype="4" fill="hold" grpId="0" nodeType="clickEffect">
                                  <p:stCondLst>
                                    <p:cond delay="0"/>
                                  </p:stCondLst>
                                  <p:childTnLst>
                                    <p:anim calcmode="lin" valueType="num">
                                      <p:cBhvr additive="base">
                                        <p:cTn id="52" dur="500"/>
                                        <p:tgtEl>
                                          <p:spTgt spid="23"/>
                                        </p:tgtEl>
                                        <p:attrNameLst>
                                          <p:attrName>ppt_x</p:attrName>
                                        </p:attrNameLst>
                                      </p:cBhvr>
                                      <p:tavLst>
                                        <p:tav tm="0">
                                          <p:val>
                                            <p:strVal val="ppt_x"/>
                                          </p:val>
                                        </p:tav>
                                        <p:tav tm="100000">
                                          <p:val>
                                            <p:strVal val="ppt_x"/>
                                          </p:val>
                                        </p:tav>
                                      </p:tavLst>
                                    </p:anim>
                                    <p:anim calcmode="lin" valueType="num">
                                      <p:cBhvr additive="base">
                                        <p:cTn id="53" dur="500"/>
                                        <p:tgtEl>
                                          <p:spTgt spid="23"/>
                                        </p:tgtEl>
                                        <p:attrNameLst>
                                          <p:attrName>ppt_y</p:attrName>
                                        </p:attrNameLst>
                                      </p:cBhvr>
                                      <p:tavLst>
                                        <p:tav tm="0">
                                          <p:val>
                                            <p:strVal val="ppt_y"/>
                                          </p:val>
                                        </p:tav>
                                        <p:tav tm="100000">
                                          <p:val>
                                            <p:strVal val="1+ppt_h/2"/>
                                          </p:val>
                                        </p:tav>
                                      </p:tavLst>
                                    </p:anim>
                                    <p:set>
                                      <p:cBhvr>
                                        <p:cTn id="54" dur="1" fill="hold">
                                          <p:stCondLst>
                                            <p:cond delay="499"/>
                                          </p:stCondLst>
                                        </p:cTn>
                                        <p:tgtEl>
                                          <p:spTgt spid="23"/>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6" grpId="0" animBg="1"/>
      <p:bldP spid="22" grpId="0" animBg="1"/>
      <p:bldP spid="13" grpId="0" animBg="1"/>
      <p:bldP spid="16" grpId="0" animBg="1"/>
      <p:bldP spid="20" grpId="0" animBg="1"/>
      <p:bldP spid="21" grpId="0" animBg="1"/>
      <p:bldP spid="2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3224794" cy="553998"/>
          </a:xfrm>
          <a:prstGeom prst="rect">
            <a:avLst/>
          </a:prstGeom>
          <a:noFill/>
        </p:spPr>
        <p:txBody>
          <a:bodyPr wrap="none" rtlCol="0">
            <a:spAutoFit/>
          </a:bodyPr>
          <a:lstStyle/>
          <a:p>
            <a:r>
              <a:rPr lang="es-ES" sz="3000" dirty="0" smtClean="0"/>
              <a:t>5. Cono. Volumen</a:t>
            </a:r>
            <a:endParaRPr lang="es-ES" sz="3000" dirty="0"/>
          </a:p>
        </p:txBody>
      </p:sp>
      <mc:AlternateContent xmlns:mc="http://schemas.openxmlformats.org/markup-compatibility/2006" xmlns:a14="http://schemas.microsoft.com/office/drawing/2010/main">
        <mc:Choice Requires="a14">
          <p:sp>
            <p:nvSpPr>
              <p:cNvPr id="9" name="8 Rectángulo"/>
              <p:cNvSpPr/>
              <p:nvPr/>
            </p:nvSpPr>
            <p:spPr>
              <a:xfrm>
                <a:off x="295249" y="2571744"/>
                <a:ext cx="2347925" cy="11430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sz="2500" b="0" i="1" smtClean="0">
                          <a:solidFill>
                            <a:schemeClr val="tx1"/>
                          </a:solidFill>
                          <a:latin typeface="Cambria Math" panose="02040503050406030204" pitchFamily="18" charset="0"/>
                        </a:rPr>
                        <m:t>𝑉</m:t>
                      </m:r>
                      <m:r>
                        <a:rPr lang="es-ES" sz="2500" b="0" i="1" smtClean="0">
                          <a:solidFill>
                            <a:schemeClr val="tx1"/>
                          </a:solidFill>
                          <a:latin typeface="Cambria Math" panose="02040503050406030204" pitchFamily="18" charset="0"/>
                        </a:rPr>
                        <m:t>=</m:t>
                      </m:r>
                      <m:f>
                        <m:fPr>
                          <m:ctrlPr>
                            <a:rPr lang="es-ES" sz="2500" b="0" i="1" smtClean="0">
                              <a:solidFill>
                                <a:schemeClr val="tx1"/>
                              </a:solidFill>
                              <a:latin typeface="Cambria Math" panose="02040503050406030204" pitchFamily="18" charset="0"/>
                            </a:rPr>
                          </m:ctrlPr>
                        </m:fPr>
                        <m:num>
                          <m:sSub>
                            <m:sSubPr>
                              <m:ctrlPr>
                                <a:rPr lang="es-ES" sz="2500" b="0" i="1" smtClean="0">
                                  <a:solidFill>
                                    <a:schemeClr val="tx1"/>
                                  </a:solidFill>
                                  <a:latin typeface="Cambria Math" panose="02040503050406030204" pitchFamily="18" charset="0"/>
                                </a:rPr>
                              </m:ctrlPr>
                            </m:sSubPr>
                            <m:e>
                              <m:r>
                                <a:rPr lang="es-ES" sz="2500" b="0" i="1" smtClean="0">
                                  <a:solidFill>
                                    <a:schemeClr val="tx1"/>
                                  </a:solidFill>
                                  <a:latin typeface="Cambria Math" panose="02040503050406030204" pitchFamily="18" charset="0"/>
                                </a:rPr>
                                <m:t>𝐴</m:t>
                              </m:r>
                            </m:e>
                            <m:sub>
                              <m:r>
                                <a:rPr lang="es-ES" sz="2500" b="0" i="1" smtClean="0">
                                  <a:solidFill>
                                    <a:schemeClr val="tx1"/>
                                  </a:solidFill>
                                  <a:latin typeface="Cambria Math" panose="02040503050406030204" pitchFamily="18" charset="0"/>
                                </a:rPr>
                                <m:t>𝑏𝑎𝑠𝑒</m:t>
                              </m:r>
                            </m:sub>
                          </m:sSub>
                          <m:r>
                            <a:rPr lang="es-ES" sz="2500" b="0" i="1" smtClean="0">
                              <a:solidFill>
                                <a:schemeClr val="tx1"/>
                              </a:solidFill>
                              <a:latin typeface="Cambria Math" panose="02040503050406030204" pitchFamily="18" charset="0"/>
                            </a:rPr>
                            <m:t>·</m:t>
                          </m:r>
                          <m:r>
                            <a:rPr lang="es-ES" sz="2500" b="0" i="1" smtClean="0">
                              <a:solidFill>
                                <a:schemeClr val="tx1"/>
                              </a:solidFill>
                              <a:latin typeface="Cambria Math" panose="02040503050406030204" pitchFamily="18" charset="0"/>
                            </a:rPr>
                            <m:t>h</m:t>
                          </m:r>
                        </m:num>
                        <m:den>
                          <m:r>
                            <a:rPr lang="es-ES" sz="2500" b="0" i="1" smtClean="0">
                              <a:solidFill>
                                <a:schemeClr val="tx1"/>
                              </a:solidFill>
                              <a:latin typeface="Cambria Math" panose="02040503050406030204" pitchFamily="18" charset="0"/>
                            </a:rPr>
                            <m:t>3</m:t>
                          </m:r>
                        </m:den>
                      </m:f>
                    </m:oMath>
                  </m:oMathPara>
                </a14:m>
                <a:endParaRPr lang="es-ES" sz="2500" dirty="0">
                  <a:solidFill>
                    <a:schemeClr val="tx1"/>
                  </a:solidFill>
                </a:endParaRPr>
              </a:p>
            </p:txBody>
          </p:sp>
        </mc:Choice>
        <mc:Fallback xmlns="">
          <p:sp>
            <p:nvSpPr>
              <p:cNvPr id="9" name="8 Rectángulo"/>
              <p:cNvSpPr>
                <a:spLocks noRot="1" noChangeAspect="1" noMove="1" noResize="1" noEditPoints="1" noAdjustHandles="1" noChangeArrowheads="1" noChangeShapeType="1" noTextEdit="1"/>
              </p:cNvSpPr>
              <p:nvPr/>
            </p:nvSpPr>
            <p:spPr>
              <a:xfrm>
                <a:off x="295249" y="2571744"/>
                <a:ext cx="2347925" cy="1143021"/>
              </a:xfrm>
              <a:prstGeom prst="rect">
                <a:avLst/>
              </a:prstGeom>
              <a:blipFill rotWithShape="0">
                <a:blip r:embed="rId2"/>
                <a:stretch>
                  <a:fillRect/>
                </a:stretch>
              </a:blipFill>
            </p:spPr>
            <p:txBody>
              <a:bodyPr/>
              <a:lstStyle/>
              <a:p>
                <a:r>
                  <a:rPr lang="es-ES">
                    <a:noFill/>
                  </a:rPr>
                  <a:t> </a:t>
                </a:r>
              </a:p>
            </p:txBody>
          </p:sp>
        </mc:Fallback>
      </mc:AlternateContent>
      <p:pic>
        <p:nvPicPr>
          <p:cNvPr id="207879" name="Picture 7" descr="http://www.tareasfacil.info/imaganes/clip_image038_00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8992" y="1071546"/>
            <a:ext cx="5413134" cy="5786454"/>
          </a:xfrm>
          <a:prstGeom prst="rect">
            <a:avLst/>
          </a:prstGeom>
          <a:noFill/>
        </p:spPr>
      </p:pic>
      <mc:AlternateContent xmlns:mc="http://schemas.openxmlformats.org/markup-compatibility/2006" xmlns:a14="http://schemas.microsoft.com/office/drawing/2010/main">
        <mc:Choice Requires="a14">
          <p:sp>
            <p:nvSpPr>
              <p:cNvPr id="18" name="17 Rectángulo"/>
              <p:cNvSpPr/>
              <p:nvPr/>
            </p:nvSpPr>
            <p:spPr>
              <a:xfrm>
                <a:off x="295249" y="4357681"/>
                <a:ext cx="2347925" cy="11430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sz="2500" b="0" i="1" smtClean="0">
                          <a:solidFill>
                            <a:schemeClr val="tx1"/>
                          </a:solidFill>
                          <a:latin typeface="Cambria Math" panose="02040503050406030204" pitchFamily="18" charset="0"/>
                        </a:rPr>
                        <m:t>𝑉</m:t>
                      </m:r>
                      <m:r>
                        <a:rPr lang="es-ES" sz="2500" b="0" i="1" smtClean="0">
                          <a:solidFill>
                            <a:schemeClr val="tx1"/>
                          </a:solidFill>
                          <a:latin typeface="Cambria Math" panose="02040503050406030204" pitchFamily="18" charset="0"/>
                        </a:rPr>
                        <m:t>=</m:t>
                      </m:r>
                      <m:f>
                        <m:fPr>
                          <m:ctrlPr>
                            <a:rPr lang="es-ES" sz="2500" b="0" i="1" smtClean="0">
                              <a:solidFill>
                                <a:schemeClr val="tx1"/>
                              </a:solidFill>
                              <a:latin typeface="Cambria Math" panose="02040503050406030204" pitchFamily="18" charset="0"/>
                            </a:rPr>
                          </m:ctrlPr>
                        </m:fPr>
                        <m:num>
                          <m:r>
                            <a:rPr lang="es-ES" sz="2500" b="0" i="1" smtClean="0">
                              <a:solidFill>
                                <a:schemeClr val="tx1"/>
                              </a:solidFill>
                              <a:latin typeface="Cambria Math" panose="02040503050406030204" pitchFamily="18" charset="0"/>
                            </a:rPr>
                            <m:t>𝜋</m:t>
                          </m:r>
                          <m:sSup>
                            <m:sSupPr>
                              <m:ctrlPr>
                                <a:rPr lang="es-ES" sz="2500" b="0" i="1" smtClean="0">
                                  <a:solidFill>
                                    <a:schemeClr val="tx1"/>
                                  </a:solidFill>
                                  <a:latin typeface="Cambria Math" panose="02040503050406030204" pitchFamily="18" charset="0"/>
                                </a:rPr>
                              </m:ctrlPr>
                            </m:sSupPr>
                            <m:e>
                              <m:r>
                                <a:rPr lang="es-ES" sz="2500" b="0" i="1" smtClean="0">
                                  <a:solidFill>
                                    <a:schemeClr val="tx1"/>
                                  </a:solidFill>
                                  <a:latin typeface="Cambria Math" panose="02040503050406030204" pitchFamily="18" charset="0"/>
                                </a:rPr>
                                <m:t>𝑟</m:t>
                              </m:r>
                            </m:e>
                            <m:sup>
                              <m:r>
                                <a:rPr lang="es-ES" sz="2500" b="0" i="1" smtClean="0">
                                  <a:solidFill>
                                    <a:schemeClr val="tx1"/>
                                  </a:solidFill>
                                  <a:latin typeface="Cambria Math" panose="02040503050406030204" pitchFamily="18" charset="0"/>
                                </a:rPr>
                                <m:t>2</m:t>
                              </m:r>
                            </m:sup>
                          </m:sSup>
                          <m:r>
                            <a:rPr lang="es-ES" sz="2500" b="0" i="1" smtClean="0">
                              <a:solidFill>
                                <a:schemeClr val="tx1"/>
                              </a:solidFill>
                              <a:latin typeface="Cambria Math" panose="02040503050406030204" pitchFamily="18" charset="0"/>
                            </a:rPr>
                            <m:t>h</m:t>
                          </m:r>
                        </m:num>
                        <m:den>
                          <m:r>
                            <a:rPr lang="es-ES" sz="2500" b="0" i="1" smtClean="0">
                              <a:solidFill>
                                <a:schemeClr val="tx1"/>
                              </a:solidFill>
                              <a:latin typeface="Cambria Math" panose="02040503050406030204" pitchFamily="18" charset="0"/>
                            </a:rPr>
                            <m:t>3</m:t>
                          </m:r>
                        </m:den>
                      </m:f>
                    </m:oMath>
                  </m:oMathPara>
                </a14:m>
                <a:endParaRPr lang="es-ES" sz="2500" dirty="0">
                  <a:solidFill>
                    <a:schemeClr val="tx1"/>
                  </a:solidFill>
                </a:endParaRPr>
              </a:p>
            </p:txBody>
          </p:sp>
        </mc:Choice>
        <mc:Fallback xmlns="">
          <p:sp>
            <p:nvSpPr>
              <p:cNvPr id="18" name="17 Rectángulo"/>
              <p:cNvSpPr>
                <a:spLocks noRot="1" noChangeAspect="1" noMove="1" noResize="1" noEditPoints="1" noAdjustHandles="1" noChangeArrowheads="1" noChangeShapeType="1" noTextEdit="1"/>
              </p:cNvSpPr>
              <p:nvPr/>
            </p:nvSpPr>
            <p:spPr>
              <a:xfrm>
                <a:off x="295249" y="4357681"/>
                <a:ext cx="2347925" cy="1143021"/>
              </a:xfrm>
              <a:prstGeom prst="rect">
                <a:avLst/>
              </a:prstGeom>
              <a:blipFill rotWithShape="0">
                <a:blip r:embed="rId4"/>
                <a:stretch>
                  <a:fillRect/>
                </a:stretch>
              </a:blipFill>
            </p:spPr>
            <p:txBody>
              <a:bodyPr/>
              <a:lstStyle/>
              <a:p>
                <a:r>
                  <a:rPr lang="es-ES">
                    <a:noFill/>
                  </a:rPr>
                  <a:t> </a:t>
                </a:r>
              </a:p>
            </p:txBody>
          </p:sp>
        </mc:Fallback>
      </mc:AlternateContent>
      <p:pic>
        <p:nvPicPr>
          <p:cNvPr id="8" name="Picture 8" descr="G:\Mirabal 1213\_ 3ºEV\2ºESO\Gif\hipn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
        <p:nvSpPr>
          <p:cNvPr id="11" name="10 Rectángulo"/>
          <p:cNvSpPr/>
          <p:nvPr/>
        </p:nvSpPr>
        <p:spPr>
          <a:xfrm>
            <a:off x="357158" y="142852"/>
            <a:ext cx="7200000" cy="36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Rectángulo"/>
          <p:cNvSpPr/>
          <p:nvPr/>
        </p:nvSpPr>
        <p:spPr>
          <a:xfrm>
            <a:off x="357158" y="142852"/>
            <a:ext cx="4320000" cy="36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p:cNvSpPr/>
          <p:nvPr/>
        </p:nvSpPr>
        <p:spPr>
          <a:xfrm>
            <a:off x="1173931" y="3235471"/>
            <a:ext cx="1080120" cy="403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0"/>
                                        </p:tgtEl>
                                        <p:attrNameLst>
                                          <p:attrName>ppt_x</p:attrName>
                                        </p:attrNameLst>
                                      </p:cBhvr>
                                      <p:tavLst>
                                        <p:tav tm="0">
                                          <p:val>
                                            <p:strVal val="ppt_x"/>
                                          </p:val>
                                        </p:tav>
                                        <p:tav tm="100000">
                                          <p:val>
                                            <p:strVal val="ppt_x"/>
                                          </p:val>
                                        </p:tav>
                                      </p:tavLst>
                                    </p:anim>
                                    <p:anim calcmode="lin" valueType="num">
                                      <p:cBhvr additive="base">
                                        <p:cTn id="13" dur="500"/>
                                        <p:tgtEl>
                                          <p:spTgt spid="10"/>
                                        </p:tgtEl>
                                        <p:attrNameLst>
                                          <p:attrName>ppt_y</p:attrName>
                                        </p:attrNameLst>
                                      </p:cBhvr>
                                      <p:tavLst>
                                        <p:tav tm="0">
                                          <p:val>
                                            <p:strVal val="ppt_y"/>
                                          </p:val>
                                        </p:tav>
                                        <p:tav tm="100000">
                                          <p:val>
                                            <p:strVal val="1+ppt_h/2"/>
                                          </p:val>
                                        </p:tav>
                                      </p:tavLst>
                                    </p:anim>
                                    <p:set>
                                      <p:cBhvr>
                                        <p:cTn id="14" dur="1" fill="hold">
                                          <p:stCondLst>
                                            <p:cond delay="499"/>
                                          </p:stCondLst>
                                        </p:cTn>
                                        <p:tgtEl>
                                          <p:spTgt spid="10"/>
                                        </p:tgtEl>
                                        <p:attrNameLst>
                                          <p:attrName>style.visibility</p:attrName>
                                        </p:attrNameLst>
                                      </p:cBhvr>
                                      <p:to>
                                        <p:strVal val="hidden"/>
                                      </p:to>
                                    </p:set>
                                  </p:childTnLst>
                                </p:cTn>
                              </p:par>
                              <p:par>
                                <p:cTn id="15" presetID="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P spid="1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500002" y="983300"/>
            <a:ext cx="2169633" cy="1015663"/>
          </a:xfrm>
          <a:prstGeom prst="rect">
            <a:avLst/>
          </a:prstGeom>
          <a:noFill/>
        </p:spPr>
        <p:txBody>
          <a:bodyPr wrap="none" rtlCol="0">
            <a:spAutoFit/>
          </a:bodyPr>
          <a:lstStyle/>
          <a:p>
            <a:r>
              <a:rPr lang="es-ES" sz="3000" dirty="0" smtClean="0"/>
              <a:t>5. Cono.</a:t>
            </a:r>
          </a:p>
          <a:p>
            <a:r>
              <a:rPr lang="es-ES" sz="3000" dirty="0"/>
              <a:t> </a:t>
            </a:r>
            <a:r>
              <a:rPr lang="es-ES" sz="3000" dirty="0" smtClean="0"/>
              <a:t>   Resumen</a:t>
            </a:r>
            <a:endParaRPr lang="es-ES" sz="3000" dirty="0"/>
          </a:p>
        </p:txBody>
      </p:sp>
      <p:pic>
        <p:nvPicPr>
          <p:cNvPr id="209925" name="Picture 5" descr="http://diccmatematicas.wikispaces.com/file/view/area_y_volumen_de_un_cono/100560627/area_y_volumen_de_un_co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6671" y="1000108"/>
            <a:ext cx="5887329" cy="5857892"/>
          </a:xfrm>
          <a:prstGeom prst="rect">
            <a:avLst/>
          </a:prstGeom>
          <a:noFill/>
        </p:spPr>
      </p:pic>
      <p:pic>
        <p:nvPicPr>
          <p:cNvPr id="6" name="Picture 8" descr="G:\Mirabal 1213\_ 3ºEV\2ºESO\Gif\hipn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
        <p:nvSpPr>
          <p:cNvPr id="7" name="6 Rectángulo"/>
          <p:cNvSpPr/>
          <p:nvPr/>
        </p:nvSpPr>
        <p:spPr>
          <a:xfrm>
            <a:off x="357158" y="142852"/>
            <a:ext cx="7200000" cy="36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p:cNvSpPr/>
          <p:nvPr/>
        </p:nvSpPr>
        <p:spPr>
          <a:xfrm>
            <a:off x="357158" y="142852"/>
            <a:ext cx="5040000" cy="36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5719789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500002" y="983300"/>
            <a:ext cx="3464923" cy="1477328"/>
          </a:xfrm>
          <a:prstGeom prst="rect">
            <a:avLst/>
          </a:prstGeom>
          <a:noFill/>
        </p:spPr>
        <p:txBody>
          <a:bodyPr wrap="none" rtlCol="0">
            <a:spAutoFit/>
          </a:bodyPr>
          <a:lstStyle/>
          <a:p>
            <a:r>
              <a:rPr lang="es-ES" sz="3000" dirty="0" smtClean="0"/>
              <a:t>5b. Tronco de cono</a:t>
            </a:r>
          </a:p>
          <a:p>
            <a:endParaRPr lang="es-ES" sz="3000" dirty="0"/>
          </a:p>
          <a:p>
            <a:r>
              <a:rPr lang="es-ES" sz="1500" dirty="0" smtClean="0"/>
              <a:t>Igual que el tronco de pirámide</a:t>
            </a:r>
          </a:p>
          <a:p>
            <a:r>
              <a:rPr lang="es-ES" sz="1500" dirty="0" smtClean="0"/>
              <a:t>Pitágoras y semejanza (Tales)</a:t>
            </a:r>
            <a:endParaRPr lang="es-ES" sz="1500" dirty="0"/>
          </a:p>
        </p:txBody>
      </p:sp>
      <p:pic>
        <p:nvPicPr>
          <p:cNvPr id="6" name="Picture 8" descr="G:\Mirabal 1213\_ 3ºEV\2ºESO\Gif\hipn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
        <p:nvSpPr>
          <p:cNvPr id="7" name="6 Rectángulo"/>
          <p:cNvSpPr/>
          <p:nvPr/>
        </p:nvSpPr>
        <p:spPr>
          <a:xfrm>
            <a:off x="357158" y="142852"/>
            <a:ext cx="7200000" cy="36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p:cNvSpPr/>
          <p:nvPr/>
        </p:nvSpPr>
        <p:spPr>
          <a:xfrm>
            <a:off x="357158" y="142852"/>
            <a:ext cx="5040000" cy="36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3842" name="Picture 2" descr="http://www.ceibal.edu.uy/UserFiles/P0001/ODEA/ORIGINAL/110919_conos.elp/tronco_cono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3573016"/>
            <a:ext cx="379095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6574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3 CuadroTexto"/>
          <p:cNvSpPr txBox="1"/>
          <p:nvPr/>
        </p:nvSpPr>
        <p:spPr>
          <a:xfrm>
            <a:off x="500002" y="983300"/>
            <a:ext cx="3422732" cy="553998"/>
          </a:xfrm>
          <a:prstGeom prst="rect">
            <a:avLst/>
          </a:prstGeom>
          <a:noFill/>
        </p:spPr>
        <p:txBody>
          <a:bodyPr wrap="none" rtlCol="0">
            <a:spAutoFit/>
          </a:bodyPr>
          <a:lstStyle/>
          <a:p>
            <a:r>
              <a:rPr lang="es-ES" sz="3000" dirty="0" smtClean="0"/>
              <a:t>5. Cono. Ejercicios</a:t>
            </a:r>
            <a:endParaRPr lang="es-ES" sz="3000" dirty="0"/>
          </a:p>
        </p:txBody>
      </p:sp>
      <p:pic>
        <p:nvPicPr>
          <p:cNvPr id="6" name="Picture 8" descr="G:\Mirabal 1213\_ 3ºEV\2ºESO\Gif\hipn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30498" y="1903174"/>
            <a:ext cx="4202917" cy="1595375"/>
          </a:xfrm>
          <a:prstGeom prst="rect">
            <a:avLst/>
          </a:prstGeom>
        </p:spPr>
      </p:pic>
      <p:pic>
        <p:nvPicPr>
          <p:cNvPr id="7" name="Imagen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32155" y="3587996"/>
            <a:ext cx="4167837" cy="1645199"/>
          </a:xfrm>
          <a:prstGeom prst="rect">
            <a:avLst/>
          </a:prstGeom>
        </p:spPr>
      </p:pic>
      <p:pic>
        <p:nvPicPr>
          <p:cNvPr id="8" name="Imagen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99992" y="3519984"/>
            <a:ext cx="4580286" cy="1781224"/>
          </a:xfrm>
          <a:prstGeom prst="rect">
            <a:avLst/>
          </a:prstGeom>
        </p:spPr>
      </p:pic>
      <p:grpSp>
        <p:nvGrpSpPr>
          <p:cNvPr id="9" name="Grupo 8"/>
          <p:cNvGrpSpPr/>
          <p:nvPr/>
        </p:nvGrpSpPr>
        <p:grpSpPr>
          <a:xfrm>
            <a:off x="4666589" y="1903175"/>
            <a:ext cx="4247092" cy="1629383"/>
            <a:chOff x="1152200" y="3245277"/>
            <a:chExt cx="2627712" cy="1008113"/>
          </a:xfrm>
        </p:grpSpPr>
        <p:pic>
          <p:nvPicPr>
            <p:cNvPr id="10" name="Imagen 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152200" y="3245277"/>
              <a:ext cx="2627712" cy="1008113"/>
            </a:xfrm>
            <a:prstGeom prst="rect">
              <a:avLst/>
            </a:prstGeom>
          </p:spPr>
        </p:pic>
        <p:sp>
          <p:nvSpPr>
            <p:cNvPr id="11" name="Rectángulo 10"/>
            <p:cNvSpPr/>
            <p:nvPr/>
          </p:nvSpPr>
          <p:spPr>
            <a:xfrm>
              <a:off x="2668920" y="3429000"/>
              <a:ext cx="1080120" cy="824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cxnSp>
        <p:nvCxnSpPr>
          <p:cNvPr id="13" name="Conector recto de flecha 12"/>
          <p:cNvCxnSpPr/>
          <p:nvPr/>
        </p:nvCxnSpPr>
        <p:spPr>
          <a:xfrm flipH="1">
            <a:off x="3563888" y="1484784"/>
            <a:ext cx="1368152" cy="13815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CuadroTexto 13"/>
          <p:cNvSpPr txBox="1"/>
          <p:nvPr/>
        </p:nvSpPr>
        <p:spPr>
          <a:xfrm>
            <a:off x="5208228" y="1167673"/>
            <a:ext cx="1276311" cy="369332"/>
          </a:xfrm>
          <a:prstGeom prst="rect">
            <a:avLst/>
          </a:prstGeom>
          <a:noFill/>
        </p:spPr>
        <p:txBody>
          <a:bodyPr wrap="none" rtlCol="0">
            <a:spAutoFit/>
          </a:bodyPr>
          <a:lstStyle/>
          <a:p>
            <a:r>
              <a:rPr lang="es-ES" dirty="0" smtClean="0"/>
              <a:t>4 cm, no 5</a:t>
            </a:r>
            <a:endParaRPr lang="es-ES" dirty="0"/>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3 CuadroTexto"/>
          <p:cNvSpPr txBox="1"/>
          <p:nvPr/>
        </p:nvSpPr>
        <p:spPr>
          <a:xfrm>
            <a:off x="500002" y="983300"/>
            <a:ext cx="3422732" cy="553998"/>
          </a:xfrm>
          <a:prstGeom prst="rect">
            <a:avLst/>
          </a:prstGeom>
          <a:noFill/>
        </p:spPr>
        <p:txBody>
          <a:bodyPr wrap="none" rtlCol="0">
            <a:spAutoFit/>
          </a:bodyPr>
          <a:lstStyle/>
          <a:p>
            <a:r>
              <a:rPr lang="es-ES" sz="3000" dirty="0" smtClean="0"/>
              <a:t>5. Cono. Ejercicios</a:t>
            </a:r>
            <a:endParaRPr lang="es-ES" sz="3000" dirty="0"/>
          </a:p>
        </p:txBody>
      </p:sp>
      <p:pic>
        <p:nvPicPr>
          <p:cNvPr id="6" name="Picture 8" descr="G:\Mirabal 1213\_ 3ºEV\2ºESO\Gif\hipn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835696" y="2492896"/>
            <a:ext cx="3960440" cy="1296144"/>
          </a:xfrm>
          <a:prstGeom prst="rect">
            <a:avLst/>
          </a:prstGeom>
        </p:spPr>
      </p:pic>
    </p:spTree>
    <p:extLst>
      <p:ext uri="{BB962C8B-B14F-4D97-AF65-F5344CB8AC3E}">
        <p14:creationId xmlns:p14="http://schemas.microsoft.com/office/powerpoint/2010/main" val="39719046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4" name="3 CuadroTexto"/>
          <p:cNvSpPr txBox="1"/>
          <p:nvPr/>
        </p:nvSpPr>
        <p:spPr>
          <a:xfrm>
            <a:off x="500034" y="642918"/>
            <a:ext cx="5189754" cy="553998"/>
          </a:xfrm>
          <a:prstGeom prst="rect">
            <a:avLst/>
          </a:prstGeom>
          <a:solidFill>
            <a:schemeClr val="bg1"/>
          </a:solidFill>
        </p:spPr>
        <p:txBody>
          <a:bodyPr wrap="none" rtlCol="0">
            <a:spAutoFit/>
          </a:bodyPr>
          <a:lstStyle/>
          <a:p>
            <a:r>
              <a:rPr lang="es-ES" sz="3000" dirty="0" smtClean="0"/>
              <a:t>5. Conos. Trabajo adicional 5</a:t>
            </a:r>
            <a:endParaRPr lang="es-ES" sz="3000" dirty="0"/>
          </a:p>
        </p:txBody>
      </p:sp>
      <p:sp>
        <p:nvSpPr>
          <p:cNvPr id="13" name="12 CuadroTexto"/>
          <p:cNvSpPr txBox="1"/>
          <p:nvPr/>
        </p:nvSpPr>
        <p:spPr>
          <a:xfrm>
            <a:off x="428596" y="1285860"/>
            <a:ext cx="8143932" cy="3170099"/>
          </a:xfrm>
          <a:prstGeom prst="rect">
            <a:avLst/>
          </a:prstGeom>
          <a:solidFill>
            <a:schemeClr val="bg1"/>
          </a:solidFill>
        </p:spPr>
        <p:txBody>
          <a:bodyPr wrap="square" rtlCol="0">
            <a:spAutoFit/>
          </a:bodyPr>
          <a:lstStyle/>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Busca objetos reales con forma de cono</a:t>
            </a:r>
          </a:p>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Calcula, mide o busca sus dimensiones (alto, ancho, largo…)</a:t>
            </a:r>
          </a:p>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Determina la superficie </a:t>
            </a:r>
            <a:r>
              <a:rPr lang="es-ES" sz="2000" b="1" dirty="0" err="1" smtClean="0">
                <a:ln w="12700">
                  <a:solidFill>
                    <a:schemeClr val="tx2">
                      <a:satMod val="155000"/>
                    </a:schemeClr>
                  </a:solidFill>
                  <a:prstDash val="solid"/>
                </a:ln>
                <a:effectLst>
                  <a:outerShdw blurRad="41275" dist="20320" dir="1800000" algn="tl" rotWithShape="0">
                    <a:srgbClr val="000000">
                      <a:alpha val="40000"/>
                    </a:srgbClr>
                  </a:outerShdw>
                </a:effectLst>
              </a:rPr>
              <a:t>pintable</a:t>
            </a: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 y el volumen.</a:t>
            </a:r>
          </a:p>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Busca el material del que están construidos (si es sólido), y encuentra la densidad en internet</a:t>
            </a:r>
          </a:p>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Una vez calculado el volumen y conocida la densidad (media), trata de averiguar su masa</a:t>
            </a:r>
          </a:p>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Compara esta masa con algo conocido (tu propia masa, la masa de un coche, etc.)</a:t>
            </a:r>
          </a:p>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Calcula el número de botellas de 2 litros que cabrían dentro</a:t>
            </a:r>
          </a:p>
        </p:txBody>
      </p:sp>
      <p:sp>
        <p:nvSpPr>
          <p:cNvPr id="136194" name="AutoShape 2" descr="data:image/jpeg;base64,/9j/4AAQSkZJRgABAQAAAQABAAD/2wCEAAkGBhQSERUUEhQVFRUWFx8VGBcWGBgUFxgYGhoXGBcWGhgXHSYeFxwjGhUWIC8gIycpLCwsFx8xNTAqNSYrLCkBCQoKDgwOGg8PGikcHCApKSksLCkpKSkpLCwsKSkpKSkpKSksKSkpKSwpKSwsKSksKSwpLCksLCwsLCwpKSwsLP/AABEIANsA5wMBIgACEQEDEQH/xAAcAAABBQEBAQAAAAAAAAAAAAAGAAIDBAUBBwj/xABHEAACAQIEAwYDBQUFBgUFAAABAhEAAwQSITEFQVEGEyJhcYEykaEjQrHB8AcUUmLRM3Ki4fEWY4KSssIVJFPD0kNzk+Ly/8QAGQEAAgMBAAAAAAAAAAAAAAAAAAECAwQF/8QAJhEAAgIBBAICAwADAAAAAAAAAAECEQMEEiExMkETURQiYSMzQv/aAAwDAQACEQMRAD8AbFKKdFKK7RzRsUop7JAB5MAw8wdj9DTrFks6qBOZgunKSBJ9KTkkrGotuiKkBVw8LufwEDq0J7+KKhm3bb7W9ZC5W07wMc0Qv9nMQTPtVcs0IrskscmyKkBUN3jGFX/65b+5aY/VytVx2pw65slu++bKDJS2IUkjYNvP4VVLVQXTsmsMmX4qE4gDPM+CJ06gnTrtTuB8eF68inCgWzMsXdiAJ15DSIiBNG1mzatMkWlAugkXCQFJHdqogEuTNzLEg6HqJqyayK6LI6d+wZutnw1hwrBRnt+IRLZs8jqCGEHyNU4re7QZvCCPvOukxo93uiCSZJVLinzy1hxVulyb4FeaNSORSp0Uq1FI2lFdiuxQA2lToqPEPlUkbgTSbpWNEVzFAdI6nb2qscftv7A+fXflWc93zjkI1Y/09KblJaMpPnO239K571Mn0alhXs0jxHf4h008o6+VWbWKBPxD30/GKxET7XIRsYO59p2nyit7DYBRfyA3FQmAxy9InxCOc6xtvtUPyJol8UWWWtwATz5QR/rTa0cJgA2fKyuqnWAbbb/wnwtHTQwRVS9hgh0OhM66RyIjcQQQQdjWjDqVN7X2VZMO1WiKlFdFdithnOUorsV2gBsUqdSpWBm3O2GDtoyhcRdzNnJhLY8Kkcy2mpNQJ2xRlDW8MsSRLu9wn5FRVBcMpmQQskZiFiPMkEnnXeH2LZEqZAbfPlURGuWK4vyZH7Z0tkfonParFMBl7tFAyDLbSQAIAlgTt51WvcVxDjx4i6QdAA5AJ5iFMc6ttZQZzAYkxm300HIbR0qbDKDGsx6Rt+E/hFQp+x8GDf4dmZgxJ0B0OY79ZjlTsLwUI3hQmfF4iPP1rXeyEd/GBoN4nasXgmNe7fdWaRlaeexA0HKntCy8MApaFAKxLTodSdBGmw3p9vh3RvXwjWNBHl51JgQ2chhuB5xv03GvOrosZI/PWPn05UbUFhV2Dsg4gjLK900iJkeEEdNjW9j8EFfxDPbQhiJIKeJWBG0+K2pk6GIJ51i/s6xAbEPBUkWjpP8AMlFeGjvWOUCWdWE6Ag7xyzAo0bTmPOq8g4g7jMObmUwVGqI+4IbPdknlle2pnppzoev2oJH6Hl7GR7UY3VWAVGexJzLvl0KswgwVKuYgxqOmgzjsOR4pDZpeRzkkOY5eMZo/3nlWjR5Ns6+yrPC439FCKUU+KUV2DANilFOilFADYrjDQ08Cm3HABJMUPoaBliUGbacxHUgMFPLTWflVuxw261tLxUBGui2p01aTMDmAQRPUHeKzcbiyVUamAQNCdMxPL3PvU3BuK3BltO7lFuW3VCQqD4ixGkkyRz1k6HlxZHRQ/hS3DjbYOqNeDt8GUtnGvXat3FcRRL05TciCCWgDnKCMo25g1l9n7n/mbMrs0k52OwnmOoqrxy5mxFzV1YFQOY0Azgn669OVRlyxrhBNxPGyzlTIZLRgBV3NxgRHOFU84LHflb4jdLPJ3gZvJoEj8Kn4LwtLtm6zb28NbYFTs479hPlBA/pUfFUi9cA5NFX6RJ5L+irM6iUop0V2K7FdUwjQKUU6K7FADIpU+lQAMcVvKbF0jzjlueVZ3ZfCr3eZivx7HeAF/rWnxO2XwpCDMzGRA11afwqHgvDWWzDSrljoY8o68hXG9HRLdu4PEFUkSY6b8q67sAfCFHrrVa0jRBuKB5EnnTksICJYtqOVJjGW7ysXLmT+QHlWN2VJ724VE+D8XX+lb13FKr3NNzBj0iocAtu0fs0CloEySTr5mnYFqwTaZhKDbqeXSK5dxmYxm0PRY8udMxmJJutG2msTyHOoTeMSxB12LKJ2G0zUGxoO/wBmWDQXrhB2t8j1ccvaiztJfNhRcUgBVuXWMZpCpm6+Q+lCP7Mb6B7pYKshVWJ3kmCdpMbc9aLu0NybbCNO6uEg6jZBp5a1XN2NFfh2NVu8e2IBUysqYdXKsNws5ix+LUnfWazeM4RVs94BoxK5AfhfUEjTQabentH2J4Yj4NQRBZDrsJN+6Q3SZUfIeVWu02lkiNO/OsRqFMx7zUsMbmhZH+rBOK7FOilFd45oyKVPilFAEbGNToKwbzs4JYwD06STHyNbeMWbbT0/zoSxDls0T8EADbUj6j8qxanJJNJGjDBPlk1tUBUHKSdp8U89N66MWpLQyjJ8Wg0Hy12rNVCt20vKBPOPCST+fvT+FYMvZe4YHeAeehOs+0/SsNGo2bePGQXFdQhOXMVWM2+XbfStqzaueEuLDC4JAaAxHwzPISInaaG//C5w6pHg7xmA0AzAATO5MP6DTzp/71PFLNsrOREQAGB/Zm5B32NwiYO0xUWgD2zduWw6XMO6SgXMn2qgBSqzl8Q0JrMx+L+0Lbq7sZ6S0AHofENDWdw3tBeS1ibqMTde6O7BGaBcYOynNscit1G+xii1sTaxTOjKquAiLdEMHZ0NwBwNMoysPFqMu4O7xZHjdoU4KSpmHFdinb0stdpO1Zz2qORSinRSipCGxSp4pUgAJOM2xAOdoHKYms7ifaMqYtDK38R3HtRla7R3BP7vg7SA9Lcn55dvevLeMYlrl+47mXZyT6ya4iafR06aNC1xW8GkEnnETRX2ZsYjHF+7dEyAFs8qNdNI0oe7H8aW1cAuAFSd429fKvV+OWLN/Ckju0aAylRlLRoJiJmY+RqueTa6aLo4t0bTMcdiCut/G2E5tlCluWxaKjHAsApm5jnbyQge3OhXu1f4UZpJEgKAY3gnfatng/Z6y160jvozqCJI0LAESDUlJsqoOMJ2AwkBgmYGGBd7j6ESNAVEc6v4bheFs3EVbNsM50K285MqW+KIQZQTuaq8TsnDXnR3S9bKgi1E3MpznMR98DK3iUSDrG5rc4Ri7Tph1slYTTcfCLboDpvrGo9Krc2x0TcLbvWvI9oAJlXLOYQwzERAA5bDWKix2BcKwZybRR7YYjM1vNl1YfeUZN9xPPcWsDYy3L7dboGnKLa1cuYsDnqfrvy/M6VW2MzOyuANqyLRKkraUaHMrS99hB5ghpqh2kLdwARocRcj2zCK1sLbyAtbVQxAz29gdT8M6odZ6SfesLjznu1DEz31xiDuJYkSORgitWnf+RFWVfqwfilFPilFdo5wyKUU+K5FMCtjl+zaelCisEZs3IKN/Nz6biifi1yLZH8Wg/GhstaWS0E5gh9dcug/vH51z9S1uo1YU6KmLu/asf4UZvlbIH1NXuDkjCQF/wDTWfQMfy+tNOMTM4jW2MzGNI33nU/KmXOPfZLcLXApbKILTI3HxRGhrM2XhbwqyO6tkqD4XaD1mN+Q8FDfDcPm4zfb+DvSP+BCg/6albizoUt984a6mZfEx0aQsydJg6Vu8Ft2++vDvrTXUDLduNaQSNe8l1ykxBkzyOtQZIv4DgYfB3QVBOa3BO6fECRPOJGnWoMLhbi3rjAGDiLjEagFFCMqnoYuHXcBTHmQ8OvzahFS4lxh4rbcxOmR46kwCTTb+HGZ7g/hu7yCubu4BB1U+DY1FctA+EYRFKKdFKK7qOaNilTopRQI5FKnUqAPOO0uKuJcJDsQWjKSQABAEAadaDlaWM7n8aLu1pYMToRmkD0n+lB6pm9a4qikdPcXMPaAOpgHpuOtGwxVmycgNy6BaGa4+sNc1SASMsN3eg1ILa6UALejQ1vJ2gDWChQl8yMXkBfBIEgDU7aknaoSi20y+E0kx2A7QEMCyqQBAAkRrJI13/Wlehdj8RZuYnDsMsNcU/I8+moryUPr9dKL/wBmvHhh8dZFwxaa6Nf4SwKg+kkT5a8qsoznrXa7sj3+Kt3JyqGsKrKfEPtGzqPIqwPqvnQhwTjg75zdUoPHc/eFUhQEOUm7bGgJOUZ1g6jfavVuJCDbAiO9WRsRAZvyoQ7N8F73CLbUhWa2xkifixCsZHMeCs7XJZfA3H9rUwoGc5je8ea3DhxEBwZAPwx7agVyx+0XCCMzOpkEllmeY2J5gVR/2Xtmxh48GU4g6DkbpYR+FDuP4P3d1VdxJE5C4VzyzKmsCZ3kmPlGK5G+g+w3bfA3CIxNsGT8RNuNTlPjA5QD7dKtcZXv7auhDxMssNK6cxoSImB5xQnhOyuFu4dzcsHvFGbMrsgZWzQ+5jVSIAOogChngvZ12vEYO/cttMArnSGIJRHBymGgw3iBiN6tU6ZBxCpkgweWlcisJe0961eFrHqpJOUX0AGv84UAMNpIAYbkNW+RXYxZVkVo5+TG4Ohtcin0oq4gY/aN4tREyY+h095oRu2XaI0+2OoGsAqAf10os7SXIFsdW/CKw1bKwAiAxnadWJHzrnZ+ZmzF4la1w0nvSWIz6DyGaR9NKe3Bx3SIS0AsYnqQB8tfmasYcEhhmAJPmYAmdgetWO7BygXF0EHS5zJP8HpVPBYPXg4fEWiZ0W2p1MwVXMZ5E521/mpcL4FdNrFi14i9uToJjMM8zsAskEQZ67Vv2cdZBkXkyjLO2YhQI0Oo1UVodnUQ4S6QQSbbTlIJ38I0PRBp0PnUG0PkH8Fdu2/3IZXW2A7GCQHIMMDrEqLYIMfeHrRHw7jZv2JeGfIWD6KYZj4So0yZY2JEseY10rXDEa3YQjWLgHkHuRPyDa1iYPhyqrOv3QqrGgynNoPKGB2GqilFJySCT4YortOilFdo5w2KUU4ilFADYpU+KVAHkPbLiYa53a/d+I+eunsD9aGqlZyzFjqSST6nU0w6muQdA6vnHvTmukwBtTC3Ku2B4h60wLKfEaezxHrTI1p1waH0pDPVuw/7TSzWMLioIDZbV77wOVlRHncSwAblzncem9ksIbYVXBUra1B3E3bh/KvlmxfOh5javov9mXau5jrFy5cK97bC22jmBmIcjlIOvmD6CuUa5HZbt8Nt3LdokBoViCdYJcn8RXnnau0F4uuubKiTPIi2dNInl869LsORasACZtjy3ZuXPegDttewlm81+9dzYjKALSayQmVSyx4RETJHlVMFyTfRsdhLjXWZWufZrodSJBmFkzGrH9GpeKW1wN/DpZVnzhvCSSMoupcVVIBJgrcOs/HuZrzvg3b+5ZL90qqILtpnMKJ56CfSjPhvan95xVjPlVrDyW2DpcCZHE7aAg+Z5Ve8MuyreroY3Cbdy99o6s2bvFtMRnX7MOuZQToC7eUFfa9FT2MDaGKdjrcZbaCSST9gCwWecLOvIH0qM31ckoZEke4Oo8uR9606OfcSrUrpjKUU+K5FdAyAt2iBFxifF4ZUTounTnLfiKyl4hDlYVfsgxA/i0nUbjWtTtTZl2jfuz7aDl6VmDAAm5/d7sx1Hd//AB+tcvJ5M3Q8UUb3F3GGQhvGXImNYBPX1E1fGPY4u1aB8DZQwiTLeXXaB5ipU4YuRVImAfqdfwFbHDsADikMbOGn+7r/ANtQJmRwTiua5iGuBWt2kdlBOXNE5BPmQNfP0rT4bxmyuEF29YXO10Iht/ZtqGJY5WUwMu/Oals8BCo5ZYz2oPIxntbjlrUvEeyBGFslCVuC65UbmGW20k8tBt/MfOosYT4TGoLhtpiGV7dsXGW/9oiAgsBnYKw0MzJ+IaV3FDImRhlZoKwcysoUaqdDMQSrAHXpQrxbh122+LJ8QbKknXMsIzJJn4EGkbGIjatnD4ktnVs0i4SAdV8I7mV/hEo8L0Y08N70RyeLHxSy06KUV2DnjYrsU6KUUANilTopUAfPbDKx8jFduDnUvEreW9cA5OfxNMbVfSuSdAhJroMU2u0wLwb+tNZtKVpDsB5+25/Oq1wnakArba0Zfs97RjB4y3ddituGS5AJlGU7ganxZT7UFirtl6GAX9qv2p3sQq2rE2bSqEzKSLjgTqSPgGuw9yaDO8neutb1imd2RvRFJdDZc4dfysQRo6MknlI0Pzir+E4sbbYe5/J3bDqqsR/0kfKiTsf+yS7jrJuvcFjMPsQy5s/Vmggoum+pOukASD37LIzI0goxUjoQYYfMVbHIQcbPXOBcft2r1troL2ic07sPAUEeitt5aVtm4G8QMg6gzOnKvJuzvFMy9w5/uH8qIeCcfayxRtVB1B5elaoKPkvZmnu6YcRXCKVm6GUMuoOtDPartGbN+xZttBY5rkAEhdMq6zE6n5cqsnLarIxjudEHEMYHusVIIbwCdOWp+UVTa6EDEsIZ59yTpVHG2it8Akki8V00EwPpz9NKzrlljYAA3uE6nfQfLSua5NuzalSoJ0xSAhSsnT74H4r+prRwHHbaXC3dsSJmLq/eBBOqcp+lCFy2370JiVgRrHwk6a7aV3hiOBiGgn7LMDOoLMFBHVgXA+fQVFoZ6IeNWLi/DcQxBOVbnMH7rTyHLrRFe43h71tVS7bkuzQ57s/Ayr8cCZI0FeUYbGunDyAXl728Tog+Hy1ZDJonw/Hr3f4WyrqU7pWuF51JLGCG3AUJrBjU9KqaJB3xnBhxcYCVnRtCNe7tgztqFNYZtxbTUksWbXU6sSN/Jqq8M45bbx9y9nvMR3KGye7MeM5myjIwKrIldZ3jUWrmMFwjKQ6ZZS4FyZgSw8SDQN4ZBEAqymBzt0/+xFeXwZHFKKfFKK6xhGxSinRSigBsUqfFKlYHgPGzOIukfxmoLQrQ7VYPusQQBAKq3+ED8Qao2DXLXRvKzIRvp/nqK5RJjuD58Il1fit2xm/mUMV59AB9aG6YE6Yhl6gxoRpoZB9jqKYl0gzTC07zpoPTpSFACmtLg3D3vOESPVjAHyBPyFZwrb4VxJrBSGygOjnYHwMD7b1GTaXBOCTfJZ7R9nrmEa2LmU94sqUkgwYI1A11H/MOtEvZDsTc/eLffIubJ3gtEp3ig6K5DkBSDBjU+Q3G72JwwxdwXj4kw5ZLROoa5oDcUHYC2tuPNidIootdlrbXluKbi3FaSwfxE7xLTOntqd5iqd7qmTlFJ8dEyWr9u2LneXTLEEd2LpBDMCWgnSQdRMzWTxnsrhsepSLRvkEi4oe1fkalmFwDvRqJmdNiNKMOGWGbDABspMnMNYm450nb13GlRdnuENYAtsRcXx5ZUBsuUypncSxI/vHlFRV2RZ87doezl/AXu7vLlb4lYTDCdxOvtU1ziBYLEd5dPPlJgn0ma9iPZpeIYc27ylF+0ZASfsGkhDbB+7AWQNDr1rxPivAr2Gu5bikEaqw1U9CrbHX/AEFa8ORtFM4qwqwfaz90thQM4hVRGbaBuSBI0KzvqQNNawblm9dxIutLO7htBGmkaTosZdNdPSsXGM4IDAgQCuYESDqGE8jMz0r0rsPxFWVGIANv7M880ICXHmqhp6ZgKlkm2EIpFC4M0O3xZmafMq0+8qPlUdvDCEE8yR7mKT31AMkwInzJ/wBTT0ugOoEAkbEZvyqpMmTvhwbzN/ePL0rQwGD+xvHrkX5vm9/gqjZ4pIaBa0BBm2hO/UDb3rRwPGzkIVLZViCRlZdRMfC2m/1pNgi9hODhltW58OdySAdiUBYDr4DWn/swrYgORAWyo13M2WWQdhoje4pYTjDZwTaEkEeFiJzEmQGBrbHFFLOSlxPBGqh1EW3QGVO03J25VXZIDX4OcOMPlOVlW7dMcytsONf5Wy/XrW3h8KbahWgkDcCJHKfPcekDlWjxDDrfcNbggW3WBofGygeE6jwqOXM03Hj7Rh+ttfrWjTeZVm8SrFKKdFKK6NmIbFKKflpRRYDYpU6KVIZ4p2xw5m3c6jIee2o/E0P2Go47RYPvMOwGrJ4xA6TI+RNAls61y4O0b2FfBrQu2yrSQAV9iZ/M1j8b4EbBkHMh2PMHof61q9lrhzMPIH61ucSwve23Qj4hpHXkfnFJypjo85pV0iKdbGutWESewo3ir3D+FHEXltghZ3J5D0577VTtj61p8CxXdYm052DifQ6H6E1FjR7TY4SmBVMPbzsbdtRK3DbzMVzu5gwokuxJmB1rJ/20uo85g4n4UvXi8TEjvN/lRPxsFsRiF8Wq5QSohQAux84jzn3oY7RMvdqp1clSug8MHUgyMu566gbVku2XVwGvD+MK1tGtF3DiVVQhJGuaQV0g7yRBrQwPE87wRDoCcjjIYbTNKkhgY3ArH4TwW2tsotwOG8TLoZDEswOpgS8xA2HlUeAwmTEmzaOi6gEg5EuIuZBO4D5XC7RPpTt3wKjcvWUukkEqQpYFSOW8EaESPX0oWxFoXAQ4DK26kAqfUbVocBxmVbitqwQtAgZnyhbkRoCWExHOqZGpjaTHpyNbdK+zNnTB/tR2St41VzMyMk5CNQJjQqdCNBtBoPs8DvYJsjrmSHhwSFllyyI1mD8Jr0+KwO2CfZoZiGj5g/0rRlimrKscndAddUgdB6RTsuqmZPWBMD/Q01rpGoYiT1/XWuLd1MMfn5gVks0ljDWNSI0IEiN/etjD4UMgECJJ6cjz51iYe626sZmNTPQc/U1vYLvBGo2mITcz1FRbBGmlglkkfCFACkjeD8/FvWpauupuOpYM4MTqBMECVHSY9POqOEDht1bU8un/APIraw2KUqSwZS0BsoBE6E5ddjryBFVNomTYa+W+IBiEGv3i0kanfTQVWuDU6k67nf3q+qLrt02K7A9dPrVO6PEfU1p0y/ZspzPiiKKUU6K6BW+zINilFOilFFgcilTqVFhR5tjrvgdWZh4PhT7oYEAt1+deZkQaNk40JuMV0dgTueUAelC3Fkm6zAGG12+dcuCo6EnZodmcXF3KdmU/MSR+dFhbaKBuEq3e2yokhpjaRz+k0bgbiPTT6Up9gihjuz9u8ruFIuQYIOUFo0kbGT+NBVsa16dhDCk+f9KA+M8O7vEMOROYejGfxke1ShzwJkKUTYfsBjWCs1hrauQqm4RbkkEjQnNy3irvZLBJ4sqzmESdSR+UnkK9m46muGX/AHy/QR+dPPeOv6LG1Nv+FYK8xdjvFtqHgyM4VA0GNfFNCHazh7fGzSPhAiIBkxHOjXiRHe3p8/8AqUUK9qVmxufiH4NWS+S70EXZnA93YtnMSzpqWOujGKzbHBHfid3NcGWO8OmuRtAoJ0UjKuvQVv8AD0AsWZ18H/c1YXGCwu4w25DCxbC5dDOZT+dF8gS9jjdY4trnww+UQP4is9fuDenRWxw5R3VwqImyxj+9cumsmK36bxMmbsbFB/bvEi21qSSGDeH7ug3A6naaMaDO3eHNy7ZVWKkqRp5kgfU1dkdxIY+wWwnFwcqlJLKTMRr4iNPauYTjIyMzKCFgGNDJn29oqvfslXVcxIW2dZPLNHtEaVTy/Y84LxHLQTt6kVlNIQ/7RlVtnMvi1/s7R0nUQytr5nSflWlZ7RXO8VPsWeRANtVkGI+FlI/ChfHYExa5nIu/InWPTat3/wAGuDiSnMCwuZc7KDGRcslRA0y1F0PkJeH8VutcZe4ts6zmCXShA5n7QsOfLQVtYTjClZaxiApbR1VMQnTe0w6dJrzrg2EuqMWyLne5aJlSwZTcbKzCOYzsZPIdav4K862sEh71Ua6zsZBDnRB5hlykyaraRLk9PTitgsVzhWk+G4GtNJnQC4AGPkCaoxQjb4zcvuEe4r57twlbilJUsqIAG0UFW+GZzJG5klyWwAABAGgA2A5CtOm4sz5vQopRTopRWuzPQ0V2K7FdinYUNilTopUrA8PbD6kZttOetT4LCZnAmY18tvrUajfpJ/E1u8IwgW3ngSxjbkCRXJTdnTkuCK3hQCSqgQY0ET7j3qQkdY9a4jan1P407LpTZWixYXwkiN/y86BeK4zvLrsYOsDfYaCNelGWIxGSwx5QfwgUBEVfiRCQfdhMVJt6bMD8mFexcYE3sKP98PxWvIuwWAhrRYfE6gemYfjXr/EBOKwg/nY/LIaer7iRwf8ARTx7eO8fX/rFDPaW5NpNN35jyP8AWiTGTN31/Fj/AEoY7UOB3In73/xH51j9mj0GuFuDu7fMZPpLVkiGv4yNsttefSz+ZNa2CgWrcz/Zj86o8KwwuXsZJgZ11H8otn/tpewLuFIGHckx/wCXX6verGNwdR86tcauFeHYgoYb92tgHfVmcD/qrw3EYp1Jz/Ephp3nca1rxycY8GecbZ69w/iqXg7LoEdrZJiJWJaemszQbxjiy3r6XEkKABqNdGn05UNWePPaDrbuMuYQRAgiPhgjzia2LIGUanQR8R6etSeRtCjCmUcQJnQ7RsdtB+RqbD4aFGhjcEgx86vWknYtEdZ38iP1FSpfcSbd1xHQx+EaVGyyiW3hszAb7DT2oztcLUtnAGZ3JLRqJDk0H2uL4gDW83owz/TWK2OFcQxjxkey2seNAInT7qE6zHXWoyTBFngeA8d4AsoIynL0Ft3IBIMSQvyrXxHZ5O6w0fczwPV1n3318zVXC4i+hZTawuuhIa6urDLqdlkGBNbovXYTvMOcqaDu7qtselwLOvQmq6JWDuA4OFcswUwrRpsxu3COUaSsenKtKKsXQqgyLiEwIdIEySdVLATPOKrqZ2rVgfBRl7FSNZvaDjqYS13jgtLBAoMEkyefQAmh7i/7RVs3kVEz2zbV2OzeOGEcpycjzO+lXOSRXtYZ0qG+JdurNi4yOGMKjArqWzgNoOQCkHfWtvB44XbaXEiHg6nadxpuR0o3IW0szSrH7V4prOEd0OoK6kB92AMhwQd/oKVG4ajZ5Kt2BRdw1R+72/Qn/EaCRcorwOLUWUE6hB86wJGxuxi+/Pn5103Kq2sWIHn5/wBak/eh1qTRE5xgf+Vcj9eICguzazMBRvxhwcG2oOgP+MUMcJwpYZvOKvwqyubo9D7D3icXh7ZMgEf4RP5V6hfE4zDeQY+2n9K8w/ZrwzNjrbGfswzfJCAPmRXpqEHHWj0tk+Wufn7VHVcziGHxZTu2f7QmdSP+40MdqbXjs6aAz9Uooxl5cpgjVhsZ5Hp60KdoATesKDv5mPiFY/Zo9BxZEInlbX8Aap8DWHxh/nP0n+lXiuWFImFUb/yrVHhLAW8a3+8ufTvOtFBZHxHKmAu59F7qyD7kfma+fLmKLPcO+cz/AIwQfy96927e3gvCcQT0sL7/AGRH1NeD4HBm44UEDQkk7QOv0rTjdIqlyyXu/GunxOBHWImiNMOWJSROWYGnlrWDw2wWuWyYgOSdZIgg6jlRHgQe8cyNFA125+flTBImW0cxSYhZ03mK1eDcALo7yfApJQDczlC67A6a1iC/Fy4TB2AGwPIe1aPDsQxL5UXMgR1hmAJz/DExBG/oKhJ8DSIMbZMyJg7A8qJew7RcYHMWyxAXwjbVjOmmYe/yxO8aNjtqdD+db3YO7Fy+TOyrseck6fKpT6EjvEuFvavG+O7W1Kg7LoTlKwNGDLqfU+5Ni3udxZFoyQDndG+8qHKTlOW4JUBgZ0J6zWb26s2zhg+mfOqjU/emfCDvpvvRLjMEBgXG0WMsgxErHtrUOxmJ2h4kwskFWKqF001LMhBBYjQKY/4aHRxFVglws9SF/E0R8f4Bc/dQLLAFLSkhsxBnOxAAM5iQonlrXni2cQ7Ij2UOdgozZgJYhdcynmdaXzSjwqJxhCXMjM/aD2h742rSkEISxI5kgAbaGPFr5mhDE4rMSSZOgB8lAUD5AVp9s+HGxiMjIiHIrZUYONc2sgROm1YNaIvck2UySTpFnEYxncuxJY7k+QA/ACtvh/aC6q27auwCuboAiAwUwR7zpQ6COn1/yqZcTBkDWI36yOnnQxII+K9qb962UZ7jAkaEBRpB1jfalWAvED+v9KVABeeF2Z1F3/8AFaP4Xqf+7W9MrXVjT+xWPpd0re73r1j1O+ntSB8td45xt6Vz/wAhr0W0YdrCWhrmaPOz/wDvrTjasQYbX/7LfkTWsL0/6+dSQNdPw/Qp/kP6DaBvaS8FsolpiwZiG+zdIAgqPGBMmdulYGAwLs4TMVJ5A6/KfxijftblGGbRZJAGmojXTToDWBwZrJCtcVPiyZmt8+Qn4SYE8q3aaSmrfBVktHof7OcZZwIufvdyGZcqHK7kq2rSUUxEAa+dFuF47g7l0NZvF7pU21UrcAbMIUa2wAZOmvM0Cfu1saQsD+Uacz6Vw4VNfAun8v8AQVlz505snjTUQzv4K5kAa2Em4msCfiVSJG+8VHiuBZ7lpyIyMCZYqCupPvJHPlQ6cbcgLneBAAzHTLtpOkcqkTjF7ldf/mP51SsqLA+tMzMZK/CNAR1I3PPShztZh7trBYhFIAu3VJMiTbuNDrAkyWfLoJg1jDjF0EnOddJ8J2kidPM0rnGbrLBaQf5U/IU/lSAq9ouPB+CnDtm74LYLFhlzBWFs+692sgwdR5ivK1YqYVxJAmdJBgxruNt69cXirgaHQnaP6Gomx07qp56r1M9fOrFqIoi4gP2cwwNzEEroqNBJhgc4gxzIAOnl1qXtRYKXYtQifu4Yxrmk+MkyYMx05jzJkt9P/Rs67/ZjXrsfWu33tMfFhrGxU+AiQf8Ai/UULPG7HXAI4bGBWhsxkE6AHZSdZjnArd4FYaWuEQGtmNpBAYgNGgM8ppmO4Qlx86juwFjIgBX1OaTJ9eXKp7eEVbveDNqndlSSQZAEyTIMgNG0jnvS+WLLGoqKa79mXiuLIhKgksGyRp/xH5BvcRW32B7UWe+7qf7cllYg6lSERABzPjOvQDnVCzwhFN3Y944aNNOonnPi138RqLiHAld86EW2CqoygCCBq3hiSTr78zU3mg+CpKgn7b9qbNyyi2XF1kYuyrInKsgSR59Oc0RYDjv7zwx3cKLneGyQscrgA/w6ecE84Hly9nTBi4s66xJ1VVA9AB8vSiSw6rw5sLDd6zMzXMxIaS5U6mZEqP8AhoWSH2DQVcW46GVXtsrqVuksGAXLaUK0E6GM51203NNucew+QOMUp8SsbRbxH7NU7uJ3zDNEbnbnXnq8NuJhUsKwkC4DJIX7R7LQoGu1ogzOp2qDG8JuFlZGEyWYOZk6ZdVGuu+g+pqqahN9kk6BntbjDicZcZZeABMakADf0Jj2rNXgl8sVFm4WAkqEJaJAmInmPnRjwHhF7C30u5bbQdYMEhoDjUcgWimWcFjFOeZcZtQwGYM4cg7QJBPvArTHJFKkyvbbAtMG5JUIxYbgKSR6gbUr2GKgE/eAYdYMj8VPyov4Rg8RZa4z2e8zgKNbbQuubdgZIj/KsrEdnbxVfsySJHxDQQSBqdsxPzqfyR+yNA/SrZHZu9k1tOGzciJiOkbafqaVHyR+woN2w41gFeek7kgNvttr6+lWEs7CZOuw0EHn5c/rTUultDrDA7DmXB19hUa2x3i/32GkjSSI03rmUWslVOuYbdJI11MjTr/rXMSpEEOQDsGiD8J0nfRpnp701fwuQPSW0+grl4+O6v3VDED3I39FHyooCljeFC+VVrhyb5QABzGpmdNPmfWlhuCogVVcEqcwUDMFMakg/FuNfIe2p3YTIyAAzv6HTf1qI3CpTLpOWdBrMz+FSU5JUgoblyrlUgxpMxOuka+oAGwAFSPIHXWN/vSJnymu3hkBy6Sbf/uf0FVnuHvAJMSR880/r0qDAktYhdcxMfqdI9fl1p3eDcTrAmPpv+pqpYxLZokxk/8Acj8Knsarr0Pl949P7x+dFDH/ALwJKzsd959xp135ddK4Xgnnryny+elRYNvi8tR/zRUlj4FPmR7aiPqaQifvPPX31HIzrz5VwtImdf6aabaQfrVazrnPMQdNNdelX3thQMsjluf4hTAr5TsPX5cvb8q4xPkY09iJB1qtdaEH90H5gzTbzlSIMaj/ALY/AfKogX2B0jTWNucnTpypBjzgSYERvzB8/wDOo7Wt0AzAHU+QqBiQFIJ+EncnWXE/QfKpAWMxkTOnmDPPn6inFyJ/18/61UwFwtnnWACPpUt5jJG0ExGm2aNvQUmBZZYAJ58zJ5c9fMGo2vdPkf1ziqyXjMTz/L/IVLeHPyT6gzp5xQBO10CdRInf6f1pokxtrp7/ACiqdy4Z35n8J/Guo3ib0B9ydTQFlwXPbz33/X1rouac50qtMlfMH6bV3FpG2mk++WfxoAmcxyJPv133pG5tIjyj6fWo7ghRH8Ue2Y1LcWCsfrXrQBwt5/rXfpoRSpuGaSPMT7/o1ypUB//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36202" name="AutoShape 10" descr="http://www.gt7.es/galeriausuarios/vidaguate/imagenesmessage/imaget11073023433897711.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20162" name="Picture 2" descr="http://static3.memedeportes.com/mmds/2013/02/MMD_84121_todos_dicen_que_es_un_con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9388" y="4429132"/>
            <a:ext cx="2045754" cy="2428868"/>
          </a:xfrm>
          <a:prstGeom prst="rect">
            <a:avLst/>
          </a:prstGeom>
          <a:noFill/>
        </p:spPr>
      </p:pic>
      <p:pic>
        <p:nvPicPr>
          <p:cNvPr id="220164" name="Picture 4" descr="http://www.sehilacanarias.com/830-large/cono-reflectante-50c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16" y="4714880"/>
            <a:ext cx="2143120" cy="2143120"/>
          </a:xfrm>
          <a:prstGeom prst="rect">
            <a:avLst/>
          </a:prstGeom>
          <a:noFill/>
        </p:spPr>
      </p:pic>
      <p:pic>
        <p:nvPicPr>
          <p:cNvPr id="220166" name="Picture 6" descr="http://us.123rf.com/400wm/400/400/perkmeup/perkmeup0705/perkmeup070500116/926395-un-gran-cono-de-helado-de-chocolate---perfecto-para-el-verano-el-calo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1538" y="4725522"/>
            <a:ext cx="1428760" cy="2132478"/>
          </a:xfrm>
          <a:prstGeom prst="rect">
            <a:avLst/>
          </a:prstGeom>
          <a:noFill/>
        </p:spPr>
      </p:pic>
      <p:pic>
        <p:nvPicPr>
          <p:cNvPr id="9" name="Picture 8" descr="G:\Mirabal 1213\_ 3ºEV\2ºESO\Gif\hipn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
        <p:nvSpPr>
          <p:cNvPr id="10" name="9 Rectángulo"/>
          <p:cNvSpPr/>
          <p:nvPr/>
        </p:nvSpPr>
        <p:spPr>
          <a:xfrm>
            <a:off x="357158" y="142852"/>
            <a:ext cx="7200000" cy="36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Rectángulo"/>
          <p:cNvSpPr/>
          <p:nvPr/>
        </p:nvSpPr>
        <p:spPr>
          <a:xfrm>
            <a:off x="357158" y="142852"/>
            <a:ext cx="5760000" cy="36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7657161" cy="553998"/>
          </a:xfrm>
          <a:prstGeom prst="rect">
            <a:avLst/>
          </a:prstGeom>
          <a:noFill/>
        </p:spPr>
        <p:txBody>
          <a:bodyPr wrap="none" rtlCol="0">
            <a:spAutoFit/>
          </a:bodyPr>
          <a:lstStyle/>
          <a:p>
            <a:r>
              <a:rPr lang="es-ES" sz="3000" dirty="0" smtClean="0"/>
              <a:t>1. Cubo. Ampliación: </a:t>
            </a:r>
            <a:r>
              <a:rPr lang="es-ES" sz="3000" dirty="0" err="1" smtClean="0"/>
              <a:t>Teseracto</a:t>
            </a:r>
            <a:r>
              <a:rPr lang="es-ES" sz="3000" dirty="0" smtClean="0"/>
              <a:t> (</a:t>
            </a:r>
            <a:r>
              <a:rPr lang="es-ES" sz="3000" dirty="0" err="1" smtClean="0"/>
              <a:t>hipercubo</a:t>
            </a:r>
            <a:r>
              <a:rPr lang="es-ES" sz="3000" dirty="0" smtClean="0"/>
              <a:t>)</a:t>
            </a:r>
            <a:endParaRPr lang="es-ES" sz="3000" dirty="0"/>
          </a:p>
        </p:txBody>
      </p:sp>
      <p:sp>
        <p:nvSpPr>
          <p:cNvPr id="6" name="5 Rectángulo"/>
          <p:cNvSpPr/>
          <p:nvPr/>
        </p:nvSpPr>
        <p:spPr>
          <a:xfrm>
            <a:off x="357158" y="142852"/>
            <a:ext cx="6480000" cy="36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7" name="6 Rectángulo"/>
          <p:cNvSpPr/>
          <p:nvPr/>
        </p:nvSpPr>
        <p:spPr>
          <a:xfrm>
            <a:off x="357158" y="142852"/>
            <a:ext cx="5040000" cy="36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3" name="12 CuadroTexto"/>
          <p:cNvSpPr txBox="1"/>
          <p:nvPr/>
        </p:nvSpPr>
        <p:spPr>
          <a:xfrm>
            <a:off x="1150393" y="1643050"/>
            <a:ext cx="4004622" cy="369332"/>
          </a:xfrm>
          <a:prstGeom prst="rect">
            <a:avLst/>
          </a:prstGeom>
          <a:noFill/>
        </p:spPr>
        <p:txBody>
          <a:bodyPr wrap="none" rtlCol="0">
            <a:spAutoFit/>
          </a:bodyPr>
          <a:lstStyle/>
          <a:p>
            <a:r>
              <a:rPr lang="es-ES" dirty="0" smtClean="0"/>
              <a:t>Imagina un “cubo” de una dimensión</a:t>
            </a:r>
            <a:endParaRPr lang="es-ES" dirty="0"/>
          </a:p>
        </p:txBody>
      </p:sp>
      <p:graphicFrame>
        <p:nvGraphicFramePr>
          <p:cNvPr id="14" name="13 Tabla"/>
          <p:cNvGraphicFramePr>
            <a:graphicFrameLocks noGrp="1"/>
          </p:cNvGraphicFramePr>
          <p:nvPr>
            <p:extLst>
              <p:ext uri="{D42A27DB-BD31-4B8C-83A1-F6EECF244321}">
                <p14:modId xmlns:p14="http://schemas.microsoft.com/office/powerpoint/2010/main" val="1261372151"/>
              </p:ext>
            </p:extLst>
          </p:nvPr>
        </p:nvGraphicFramePr>
        <p:xfrm>
          <a:off x="5436673" y="1816414"/>
          <a:ext cx="1936243" cy="1112520"/>
        </p:xfrm>
        <a:graphic>
          <a:graphicData uri="http://schemas.openxmlformats.org/drawingml/2006/table">
            <a:tbl>
              <a:tblPr bandRow="1">
                <a:tableStyleId>{5C22544A-7EE6-4342-B048-85BDC9FD1C3A}</a:tableStyleId>
              </a:tblPr>
              <a:tblGrid>
                <a:gridCol w="1207199">
                  <a:extLst>
                    <a:ext uri="{9D8B030D-6E8A-4147-A177-3AD203B41FA5}">
                      <a16:colId xmlns:a16="http://schemas.microsoft.com/office/drawing/2014/main" val="20000"/>
                    </a:ext>
                  </a:extLst>
                </a:gridCol>
                <a:gridCol w="729044">
                  <a:extLst>
                    <a:ext uri="{9D8B030D-6E8A-4147-A177-3AD203B41FA5}">
                      <a16:colId xmlns:a16="http://schemas.microsoft.com/office/drawing/2014/main" val="20001"/>
                    </a:ext>
                  </a:extLst>
                </a:gridCol>
              </a:tblGrid>
              <a:tr h="370840">
                <a:tc>
                  <a:txBody>
                    <a:bodyPr/>
                    <a:lstStyle/>
                    <a:p>
                      <a:r>
                        <a:rPr lang="es-ES" dirty="0" smtClean="0"/>
                        <a:t>Caras</a:t>
                      </a:r>
                      <a:endParaRPr lang="es-ES" dirty="0"/>
                    </a:p>
                  </a:txBody>
                  <a:tcPr/>
                </a:tc>
                <a:tc>
                  <a:txBody>
                    <a:bodyPr/>
                    <a:lstStyle/>
                    <a:p>
                      <a:r>
                        <a:rPr lang="es-ES" dirty="0" smtClean="0"/>
                        <a:t>0</a:t>
                      </a:r>
                      <a:endParaRPr lang="es-ES" dirty="0"/>
                    </a:p>
                  </a:txBody>
                  <a:tcPr/>
                </a:tc>
                <a:extLst>
                  <a:ext uri="{0D108BD9-81ED-4DB2-BD59-A6C34878D82A}">
                    <a16:rowId xmlns:a16="http://schemas.microsoft.com/office/drawing/2014/main" val="10000"/>
                  </a:ext>
                </a:extLst>
              </a:tr>
              <a:tr h="370840">
                <a:tc>
                  <a:txBody>
                    <a:bodyPr/>
                    <a:lstStyle/>
                    <a:p>
                      <a:r>
                        <a:rPr lang="es-ES" dirty="0" smtClean="0"/>
                        <a:t>Aristas</a:t>
                      </a:r>
                      <a:endParaRPr lang="es-ES" dirty="0"/>
                    </a:p>
                  </a:txBody>
                  <a:tcPr/>
                </a:tc>
                <a:tc>
                  <a:txBody>
                    <a:bodyPr/>
                    <a:lstStyle/>
                    <a:p>
                      <a:r>
                        <a:rPr lang="es-ES" dirty="0" smtClean="0"/>
                        <a:t>1</a:t>
                      </a:r>
                      <a:endParaRPr lang="es-ES" dirty="0"/>
                    </a:p>
                  </a:txBody>
                  <a:tcPr/>
                </a:tc>
                <a:extLst>
                  <a:ext uri="{0D108BD9-81ED-4DB2-BD59-A6C34878D82A}">
                    <a16:rowId xmlns:a16="http://schemas.microsoft.com/office/drawing/2014/main" val="10001"/>
                  </a:ext>
                </a:extLst>
              </a:tr>
              <a:tr h="370840">
                <a:tc>
                  <a:txBody>
                    <a:bodyPr/>
                    <a:lstStyle/>
                    <a:p>
                      <a:r>
                        <a:rPr lang="es-ES" dirty="0" smtClean="0"/>
                        <a:t>Vértices</a:t>
                      </a:r>
                      <a:endParaRPr lang="es-ES" dirty="0"/>
                    </a:p>
                  </a:txBody>
                  <a:tcPr/>
                </a:tc>
                <a:tc>
                  <a:txBody>
                    <a:bodyPr/>
                    <a:lstStyle/>
                    <a:p>
                      <a:r>
                        <a:rPr lang="es-ES" dirty="0" smtClean="0"/>
                        <a:t>2</a:t>
                      </a:r>
                      <a:endParaRPr lang="es-ES" dirty="0"/>
                    </a:p>
                  </a:txBody>
                  <a:tcPr/>
                </a:tc>
                <a:extLst>
                  <a:ext uri="{0D108BD9-81ED-4DB2-BD59-A6C34878D82A}">
                    <a16:rowId xmlns:a16="http://schemas.microsoft.com/office/drawing/2014/main" val="10002"/>
                  </a:ext>
                </a:extLst>
              </a:tr>
            </a:tbl>
          </a:graphicData>
        </a:graphic>
      </p:graphicFrame>
      <p:sp>
        <p:nvSpPr>
          <p:cNvPr id="15" name="14 CuadroTexto"/>
          <p:cNvSpPr txBox="1"/>
          <p:nvPr/>
        </p:nvSpPr>
        <p:spPr>
          <a:xfrm>
            <a:off x="1150393" y="2916792"/>
            <a:ext cx="4193777" cy="369332"/>
          </a:xfrm>
          <a:prstGeom prst="rect">
            <a:avLst/>
          </a:prstGeom>
          <a:noFill/>
        </p:spPr>
        <p:txBody>
          <a:bodyPr wrap="none" rtlCol="0">
            <a:spAutoFit/>
          </a:bodyPr>
          <a:lstStyle/>
          <a:p>
            <a:r>
              <a:rPr lang="es-ES" dirty="0" smtClean="0"/>
              <a:t>Imagina un “cubo” de dos dimensiones</a:t>
            </a:r>
            <a:endParaRPr lang="es-ES" dirty="0"/>
          </a:p>
        </p:txBody>
      </p:sp>
      <p:graphicFrame>
        <p:nvGraphicFramePr>
          <p:cNvPr id="16" name="15 Tabla"/>
          <p:cNvGraphicFramePr>
            <a:graphicFrameLocks noGrp="1"/>
          </p:cNvGraphicFramePr>
          <p:nvPr>
            <p:extLst>
              <p:ext uri="{D42A27DB-BD31-4B8C-83A1-F6EECF244321}">
                <p14:modId xmlns:p14="http://schemas.microsoft.com/office/powerpoint/2010/main" val="1973109817"/>
              </p:ext>
            </p:extLst>
          </p:nvPr>
        </p:nvGraphicFramePr>
        <p:xfrm>
          <a:off x="5436673" y="3102298"/>
          <a:ext cx="1936243" cy="1112520"/>
        </p:xfrm>
        <a:graphic>
          <a:graphicData uri="http://schemas.openxmlformats.org/drawingml/2006/table">
            <a:tbl>
              <a:tblPr bandRow="1">
                <a:tableStyleId>{5C22544A-7EE6-4342-B048-85BDC9FD1C3A}</a:tableStyleId>
              </a:tblPr>
              <a:tblGrid>
                <a:gridCol w="1207199">
                  <a:extLst>
                    <a:ext uri="{9D8B030D-6E8A-4147-A177-3AD203B41FA5}">
                      <a16:colId xmlns:a16="http://schemas.microsoft.com/office/drawing/2014/main" val="20000"/>
                    </a:ext>
                  </a:extLst>
                </a:gridCol>
                <a:gridCol w="729044">
                  <a:extLst>
                    <a:ext uri="{9D8B030D-6E8A-4147-A177-3AD203B41FA5}">
                      <a16:colId xmlns:a16="http://schemas.microsoft.com/office/drawing/2014/main" val="20001"/>
                    </a:ext>
                  </a:extLst>
                </a:gridCol>
              </a:tblGrid>
              <a:tr h="370840">
                <a:tc>
                  <a:txBody>
                    <a:bodyPr/>
                    <a:lstStyle/>
                    <a:p>
                      <a:r>
                        <a:rPr lang="es-ES" dirty="0" smtClean="0"/>
                        <a:t>Caras</a:t>
                      </a:r>
                      <a:endParaRPr lang="es-ES" dirty="0"/>
                    </a:p>
                  </a:txBody>
                  <a:tcPr/>
                </a:tc>
                <a:tc>
                  <a:txBody>
                    <a:bodyPr/>
                    <a:lstStyle/>
                    <a:p>
                      <a:r>
                        <a:rPr lang="es-ES" dirty="0" smtClean="0"/>
                        <a:t>1</a:t>
                      </a:r>
                      <a:endParaRPr lang="es-ES" dirty="0"/>
                    </a:p>
                  </a:txBody>
                  <a:tcPr/>
                </a:tc>
                <a:extLst>
                  <a:ext uri="{0D108BD9-81ED-4DB2-BD59-A6C34878D82A}">
                    <a16:rowId xmlns:a16="http://schemas.microsoft.com/office/drawing/2014/main" val="10000"/>
                  </a:ext>
                </a:extLst>
              </a:tr>
              <a:tr h="370840">
                <a:tc>
                  <a:txBody>
                    <a:bodyPr/>
                    <a:lstStyle/>
                    <a:p>
                      <a:r>
                        <a:rPr lang="es-ES" dirty="0" smtClean="0"/>
                        <a:t>Aristas</a:t>
                      </a:r>
                      <a:endParaRPr lang="es-ES" dirty="0"/>
                    </a:p>
                  </a:txBody>
                  <a:tcPr/>
                </a:tc>
                <a:tc>
                  <a:txBody>
                    <a:bodyPr/>
                    <a:lstStyle/>
                    <a:p>
                      <a:r>
                        <a:rPr lang="es-ES" dirty="0" smtClean="0"/>
                        <a:t>4</a:t>
                      </a:r>
                      <a:endParaRPr lang="es-ES" dirty="0"/>
                    </a:p>
                  </a:txBody>
                  <a:tcPr/>
                </a:tc>
                <a:extLst>
                  <a:ext uri="{0D108BD9-81ED-4DB2-BD59-A6C34878D82A}">
                    <a16:rowId xmlns:a16="http://schemas.microsoft.com/office/drawing/2014/main" val="10001"/>
                  </a:ext>
                </a:extLst>
              </a:tr>
              <a:tr h="370840">
                <a:tc>
                  <a:txBody>
                    <a:bodyPr/>
                    <a:lstStyle/>
                    <a:p>
                      <a:r>
                        <a:rPr lang="es-ES" dirty="0" smtClean="0"/>
                        <a:t>Vértices</a:t>
                      </a:r>
                      <a:endParaRPr lang="es-ES" dirty="0"/>
                    </a:p>
                  </a:txBody>
                  <a:tcPr/>
                </a:tc>
                <a:tc>
                  <a:txBody>
                    <a:bodyPr/>
                    <a:lstStyle/>
                    <a:p>
                      <a:r>
                        <a:rPr lang="es-ES" dirty="0" smtClean="0"/>
                        <a:t>4</a:t>
                      </a:r>
                      <a:endParaRPr lang="es-ES" dirty="0"/>
                    </a:p>
                  </a:txBody>
                  <a:tcPr/>
                </a:tc>
                <a:extLst>
                  <a:ext uri="{0D108BD9-81ED-4DB2-BD59-A6C34878D82A}">
                    <a16:rowId xmlns:a16="http://schemas.microsoft.com/office/drawing/2014/main" val="10002"/>
                  </a:ext>
                </a:extLst>
              </a:tr>
            </a:tbl>
          </a:graphicData>
        </a:graphic>
      </p:graphicFrame>
      <p:sp>
        <p:nvSpPr>
          <p:cNvPr id="17" name="16 CuadroTexto"/>
          <p:cNvSpPr txBox="1"/>
          <p:nvPr/>
        </p:nvSpPr>
        <p:spPr>
          <a:xfrm>
            <a:off x="1150393" y="4143380"/>
            <a:ext cx="3741858" cy="369332"/>
          </a:xfrm>
          <a:prstGeom prst="rect">
            <a:avLst/>
          </a:prstGeom>
          <a:noFill/>
        </p:spPr>
        <p:txBody>
          <a:bodyPr wrap="none" rtlCol="0">
            <a:spAutoFit/>
          </a:bodyPr>
          <a:lstStyle/>
          <a:p>
            <a:r>
              <a:rPr lang="es-ES" dirty="0" smtClean="0"/>
              <a:t>Toma un cubo de tres dimensiones</a:t>
            </a:r>
            <a:endParaRPr lang="es-ES" dirty="0"/>
          </a:p>
        </p:txBody>
      </p:sp>
      <p:graphicFrame>
        <p:nvGraphicFramePr>
          <p:cNvPr id="18" name="17 Tabla"/>
          <p:cNvGraphicFramePr>
            <a:graphicFrameLocks noGrp="1"/>
          </p:cNvGraphicFramePr>
          <p:nvPr>
            <p:extLst>
              <p:ext uri="{D42A27DB-BD31-4B8C-83A1-F6EECF244321}">
                <p14:modId xmlns:p14="http://schemas.microsoft.com/office/powerpoint/2010/main" val="2516964210"/>
              </p:ext>
            </p:extLst>
          </p:nvPr>
        </p:nvGraphicFramePr>
        <p:xfrm>
          <a:off x="5436673" y="4388182"/>
          <a:ext cx="1936243" cy="1112520"/>
        </p:xfrm>
        <a:graphic>
          <a:graphicData uri="http://schemas.openxmlformats.org/drawingml/2006/table">
            <a:tbl>
              <a:tblPr bandRow="1">
                <a:tableStyleId>{5C22544A-7EE6-4342-B048-85BDC9FD1C3A}</a:tableStyleId>
              </a:tblPr>
              <a:tblGrid>
                <a:gridCol w="1207199">
                  <a:extLst>
                    <a:ext uri="{9D8B030D-6E8A-4147-A177-3AD203B41FA5}">
                      <a16:colId xmlns:a16="http://schemas.microsoft.com/office/drawing/2014/main" val="20000"/>
                    </a:ext>
                  </a:extLst>
                </a:gridCol>
                <a:gridCol w="729044">
                  <a:extLst>
                    <a:ext uri="{9D8B030D-6E8A-4147-A177-3AD203B41FA5}">
                      <a16:colId xmlns:a16="http://schemas.microsoft.com/office/drawing/2014/main" val="20001"/>
                    </a:ext>
                  </a:extLst>
                </a:gridCol>
              </a:tblGrid>
              <a:tr h="370840">
                <a:tc>
                  <a:txBody>
                    <a:bodyPr/>
                    <a:lstStyle/>
                    <a:p>
                      <a:r>
                        <a:rPr lang="es-ES" dirty="0" smtClean="0"/>
                        <a:t>Caras</a:t>
                      </a:r>
                      <a:endParaRPr lang="es-ES" dirty="0"/>
                    </a:p>
                  </a:txBody>
                  <a:tcPr/>
                </a:tc>
                <a:tc>
                  <a:txBody>
                    <a:bodyPr/>
                    <a:lstStyle/>
                    <a:p>
                      <a:r>
                        <a:rPr lang="es-ES" dirty="0" smtClean="0"/>
                        <a:t>6</a:t>
                      </a:r>
                      <a:endParaRPr lang="es-ES" dirty="0"/>
                    </a:p>
                  </a:txBody>
                  <a:tcPr/>
                </a:tc>
                <a:extLst>
                  <a:ext uri="{0D108BD9-81ED-4DB2-BD59-A6C34878D82A}">
                    <a16:rowId xmlns:a16="http://schemas.microsoft.com/office/drawing/2014/main" val="10000"/>
                  </a:ext>
                </a:extLst>
              </a:tr>
              <a:tr h="370840">
                <a:tc>
                  <a:txBody>
                    <a:bodyPr/>
                    <a:lstStyle/>
                    <a:p>
                      <a:r>
                        <a:rPr lang="es-ES" dirty="0" smtClean="0"/>
                        <a:t>Aristas</a:t>
                      </a:r>
                      <a:endParaRPr lang="es-ES" dirty="0"/>
                    </a:p>
                  </a:txBody>
                  <a:tcPr/>
                </a:tc>
                <a:tc>
                  <a:txBody>
                    <a:bodyPr/>
                    <a:lstStyle/>
                    <a:p>
                      <a:r>
                        <a:rPr lang="es-ES" dirty="0" smtClean="0"/>
                        <a:t>12</a:t>
                      </a:r>
                      <a:endParaRPr lang="es-ES" dirty="0"/>
                    </a:p>
                  </a:txBody>
                  <a:tcPr/>
                </a:tc>
                <a:extLst>
                  <a:ext uri="{0D108BD9-81ED-4DB2-BD59-A6C34878D82A}">
                    <a16:rowId xmlns:a16="http://schemas.microsoft.com/office/drawing/2014/main" val="10001"/>
                  </a:ext>
                </a:extLst>
              </a:tr>
              <a:tr h="370840">
                <a:tc>
                  <a:txBody>
                    <a:bodyPr/>
                    <a:lstStyle/>
                    <a:p>
                      <a:r>
                        <a:rPr lang="es-ES" dirty="0" smtClean="0"/>
                        <a:t>Vértices</a:t>
                      </a:r>
                      <a:endParaRPr lang="es-ES" dirty="0"/>
                    </a:p>
                  </a:txBody>
                  <a:tcPr/>
                </a:tc>
                <a:tc>
                  <a:txBody>
                    <a:bodyPr/>
                    <a:lstStyle/>
                    <a:p>
                      <a:r>
                        <a:rPr lang="es-ES" dirty="0" smtClean="0"/>
                        <a:t>8</a:t>
                      </a:r>
                      <a:endParaRPr lang="es-ES" dirty="0"/>
                    </a:p>
                  </a:txBody>
                  <a:tcPr/>
                </a:tc>
                <a:extLst>
                  <a:ext uri="{0D108BD9-81ED-4DB2-BD59-A6C34878D82A}">
                    <a16:rowId xmlns:a16="http://schemas.microsoft.com/office/drawing/2014/main" val="10002"/>
                  </a:ext>
                </a:extLst>
              </a:tr>
            </a:tbl>
          </a:graphicData>
        </a:graphic>
      </p:graphicFrame>
      <p:sp>
        <p:nvSpPr>
          <p:cNvPr id="19" name="18 CuadroTexto"/>
          <p:cNvSpPr txBox="1"/>
          <p:nvPr/>
        </p:nvSpPr>
        <p:spPr>
          <a:xfrm>
            <a:off x="1142976" y="5357826"/>
            <a:ext cx="2878352" cy="369332"/>
          </a:xfrm>
          <a:prstGeom prst="rect">
            <a:avLst/>
          </a:prstGeom>
          <a:noFill/>
        </p:spPr>
        <p:txBody>
          <a:bodyPr wrap="none" rtlCol="0">
            <a:spAutoFit/>
          </a:bodyPr>
          <a:lstStyle/>
          <a:p>
            <a:r>
              <a:rPr lang="es-ES" dirty="0" smtClean="0"/>
              <a:t>¿Y de cuatro dimensiones?</a:t>
            </a:r>
            <a:endParaRPr lang="es-ES" dirty="0"/>
          </a:p>
        </p:txBody>
      </p:sp>
      <p:graphicFrame>
        <p:nvGraphicFramePr>
          <p:cNvPr id="20" name="19 Tabla"/>
          <p:cNvGraphicFramePr>
            <a:graphicFrameLocks noGrp="1"/>
          </p:cNvGraphicFramePr>
          <p:nvPr>
            <p:extLst>
              <p:ext uri="{D42A27DB-BD31-4B8C-83A1-F6EECF244321}">
                <p14:modId xmlns:p14="http://schemas.microsoft.com/office/powerpoint/2010/main" val="303277664"/>
              </p:ext>
            </p:extLst>
          </p:nvPr>
        </p:nvGraphicFramePr>
        <p:xfrm>
          <a:off x="5429256" y="5572140"/>
          <a:ext cx="1936243" cy="1112520"/>
        </p:xfrm>
        <a:graphic>
          <a:graphicData uri="http://schemas.openxmlformats.org/drawingml/2006/table">
            <a:tbl>
              <a:tblPr bandRow="1">
                <a:tableStyleId>{5C22544A-7EE6-4342-B048-85BDC9FD1C3A}</a:tableStyleId>
              </a:tblPr>
              <a:tblGrid>
                <a:gridCol w="1207199">
                  <a:extLst>
                    <a:ext uri="{9D8B030D-6E8A-4147-A177-3AD203B41FA5}">
                      <a16:colId xmlns:a16="http://schemas.microsoft.com/office/drawing/2014/main" val="20000"/>
                    </a:ext>
                  </a:extLst>
                </a:gridCol>
                <a:gridCol w="729044">
                  <a:extLst>
                    <a:ext uri="{9D8B030D-6E8A-4147-A177-3AD203B41FA5}">
                      <a16:colId xmlns:a16="http://schemas.microsoft.com/office/drawing/2014/main" val="20001"/>
                    </a:ext>
                  </a:extLst>
                </a:gridCol>
              </a:tblGrid>
              <a:tr h="370840">
                <a:tc>
                  <a:txBody>
                    <a:bodyPr/>
                    <a:lstStyle/>
                    <a:p>
                      <a:r>
                        <a:rPr lang="es-ES" dirty="0" smtClean="0"/>
                        <a:t>Caras</a:t>
                      </a:r>
                      <a:endParaRPr lang="es-ES" dirty="0"/>
                    </a:p>
                  </a:txBody>
                  <a:tcPr/>
                </a:tc>
                <a:tc>
                  <a:txBody>
                    <a:bodyPr/>
                    <a:lstStyle/>
                    <a:p>
                      <a:r>
                        <a:rPr lang="es-ES" dirty="0" smtClean="0"/>
                        <a:t>24</a:t>
                      </a:r>
                      <a:endParaRPr lang="es-ES" dirty="0"/>
                    </a:p>
                  </a:txBody>
                  <a:tcPr/>
                </a:tc>
                <a:extLst>
                  <a:ext uri="{0D108BD9-81ED-4DB2-BD59-A6C34878D82A}">
                    <a16:rowId xmlns:a16="http://schemas.microsoft.com/office/drawing/2014/main" val="10000"/>
                  </a:ext>
                </a:extLst>
              </a:tr>
              <a:tr h="370840">
                <a:tc>
                  <a:txBody>
                    <a:bodyPr/>
                    <a:lstStyle/>
                    <a:p>
                      <a:r>
                        <a:rPr lang="es-ES" dirty="0" smtClean="0"/>
                        <a:t>Aristas</a:t>
                      </a:r>
                      <a:endParaRPr lang="es-ES" dirty="0"/>
                    </a:p>
                  </a:txBody>
                  <a:tcPr/>
                </a:tc>
                <a:tc>
                  <a:txBody>
                    <a:bodyPr/>
                    <a:lstStyle/>
                    <a:p>
                      <a:r>
                        <a:rPr lang="es-ES" dirty="0" smtClean="0"/>
                        <a:t>32</a:t>
                      </a:r>
                      <a:endParaRPr lang="es-ES" dirty="0"/>
                    </a:p>
                  </a:txBody>
                  <a:tcPr/>
                </a:tc>
                <a:extLst>
                  <a:ext uri="{0D108BD9-81ED-4DB2-BD59-A6C34878D82A}">
                    <a16:rowId xmlns:a16="http://schemas.microsoft.com/office/drawing/2014/main" val="10001"/>
                  </a:ext>
                </a:extLst>
              </a:tr>
              <a:tr h="370840">
                <a:tc>
                  <a:txBody>
                    <a:bodyPr/>
                    <a:lstStyle/>
                    <a:p>
                      <a:r>
                        <a:rPr lang="es-ES" dirty="0" smtClean="0"/>
                        <a:t>Vértices</a:t>
                      </a:r>
                      <a:endParaRPr lang="es-ES" dirty="0"/>
                    </a:p>
                  </a:txBody>
                  <a:tcPr/>
                </a:tc>
                <a:tc>
                  <a:txBody>
                    <a:bodyPr/>
                    <a:lstStyle/>
                    <a:p>
                      <a:r>
                        <a:rPr lang="es-ES" dirty="0" smtClean="0"/>
                        <a:t>16</a:t>
                      </a:r>
                      <a:endParaRPr lang="es-ES" dirty="0"/>
                    </a:p>
                  </a:txBody>
                  <a:tcPr/>
                </a:tc>
                <a:extLst>
                  <a:ext uri="{0D108BD9-81ED-4DB2-BD59-A6C34878D82A}">
                    <a16:rowId xmlns:a16="http://schemas.microsoft.com/office/drawing/2014/main" val="10002"/>
                  </a:ext>
                </a:extLst>
              </a:tr>
            </a:tbl>
          </a:graphicData>
        </a:graphic>
      </p:graphicFrame>
      <p:pic>
        <p:nvPicPr>
          <p:cNvPr id="21" name="Picture 2" descr="http://1.bp.blogspot.com/_RdyW7eko0jo/S8uCBi_BU3I/AAAAAAAADko/MAaMBRvVyPw/s1600/CUBO-HEXAEDRO-1-19410-MG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1736" y="4572008"/>
            <a:ext cx="857256" cy="819984"/>
          </a:xfrm>
          <a:prstGeom prst="rect">
            <a:avLst/>
          </a:prstGeom>
          <a:noFill/>
        </p:spPr>
      </p:pic>
      <p:sp>
        <p:nvSpPr>
          <p:cNvPr id="23" name="22 Rectángulo"/>
          <p:cNvSpPr/>
          <p:nvPr/>
        </p:nvSpPr>
        <p:spPr>
          <a:xfrm>
            <a:off x="2571736" y="3429000"/>
            <a:ext cx="571504" cy="57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cxnSp>
        <p:nvCxnSpPr>
          <p:cNvPr id="25" name="24 Conector recto"/>
          <p:cNvCxnSpPr/>
          <p:nvPr/>
        </p:nvCxnSpPr>
        <p:spPr>
          <a:xfrm>
            <a:off x="2571736" y="2428868"/>
            <a:ext cx="857256"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2" name="21 Rectángulo"/>
          <p:cNvSpPr/>
          <p:nvPr/>
        </p:nvSpPr>
        <p:spPr>
          <a:xfrm>
            <a:off x="6643702" y="3143248"/>
            <a:ext cx="714380"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4" name="23 Rectángulo"/>
          <p:cNvSpPr/>
          <p:nvPr/>
        </p:nvSpPr>
        <p:spPr>
          <a:xfrm>
            <a:off x="6643702" y="3500438"/>
            <a:ext cx="714380"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6" name="25 Rectángulo"/>
          <p:cNvSpPr/>
          <p:nvPr/>
        </p:nvSpPr>
        <p:spPr>
          <a:xfrm>
            <a:off x="6643702" y="3905316"/>
            <a:ext cx="714380"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7" name="26 Rectángulo"/>
          <p:cNvSpPr/>
          <p:nvPr/>
        </p:nvSpPr>
        <p:spPr>
          <a:xfrm>
            <a:off x="6715140" y="1857364"/>
            <a:ext cx="571504"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8" name="27 Rectángulo"/>
          <p:cNvSpPr/>
          <p:nvPr/>
        </p:nvSpPr>
        <p:spPr>
          <a:xfrm>
            <a:off x="6715140" y="2214554"/>
            <a:ext cx="571504"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9" name="28 Rectángulo"/>
          <p:cNvSpPr/>
          <p:nvPr/>
        </p:nvSpPr>
        <p:spPr>
          <a:xfrm>
            <a:off x="6715140" y="2607369"/>
            <a:ext cx="571504"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0" name="29 Rectángulo"/>
          <p:cNvSpPr/>
          <p:nvPr/>
        </p:nvSpPr>
        <p:spPr>
          <a:xfrm>
            <a:off x="6715140" y="4429132"/>
            <a:ext cx="500066"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1" name="30 Rectángulo"/>
          <p:cNvSpPr/>
          <p:nvPr/>
        </p:nvSpPr>
        <p:spPr>
          <a:xfrm>
            <a:off x="6715140" y="4786322"/>
            <a:ext cx="500066"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2" name="31 Rectángulo"/>
          <p:cNvSpPr/>
          <p:nvPr/>
        </p:nvSpPr>
        <p:spPr>
          <a:xfrm>
            <a:off x="6715140" y="5191012"/>
            <a:ext cx="500066"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3" name="32 Rectángulo"/>
          <p:cNvSpPr/>
          <p:nvPr/>
        </p:nvSpPr>
        <p:spPr>
          <a:xfrm>
            <a:off x="6715140" y="5572140"/>
            <a:ext cx="500066" cy="357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4" name="33 Rectángulo"/>
          <p:cNvSpPr/>
          <p:nvPr/>
        </p:nvSpPr>
        <p:spPr>
          <a:xfrm>
            <a:off x="6715140" y="5929330"/>
            <a:ext cx="500066" cy="357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5" name="34 Rectángulo"/>
          <p:cNvSpPr/>
          <p:nvPr/>
        </p:nvSpPr>
        <p:spPr>
          <a:xfrm>
            <a:off x="6715140" y="6286520"/>
            <a:ext cx="500066" cy="357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a:t>
            </a:r>
            <a:endParaRPr lang="es-ES" dirty="0">
              <a:solidFill>
                <a:schemeClr val="tx1"/>
              </a:solidFill>
            </a:endParaRPr>
          </a:p>
        </p:txBody>
      </p:sp>
      <p:sp>
        <p:nvSpPr>
          <p:cNvPr id="36" name="35 Elipse"/>
          <p:cNvSpPr/>
          <p:nvPr/>
        </p:nvSpPr>
        <p:spPr>
          <a:xfrm>
            <a:off x="6572264" y="2500306"/>
            <a:ext cx="857256" cy="5000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7" name="36 Elipse"/>
          <p:cNvSpPr/>
          <p:nvPr/>
        </p:nvSpPr>
        <p:spPr>
          <a:xfrm>
            <a:off x="6572264" y="3786190"/>
            <a:ext cx="857256" cy="5000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8" name="37 Elipse"/>
          <p:cNvSpPr/>
          <p:nvPr/>
        </p:nvSpPr>
        <p:spPr>
          <a:xfrm>
            <a:off x="6572264" y="5072074"/>
            <a:ext cx="857256" cy="5000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39" name="Picture 8" descr="G:\Mirabal 1213\_ 3ºEV\2ºESO\Gif\hipn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0"/>
                                        </p:tgtEl>
                                        <p:attrNameLst>
                                          <p:attrName>ppt_x</p:attrName>
                                        </p:attrNameLst>
                                      </p:cBhvr>
                                      <p:tavLst>
                                        <p:tav tm="0">
                                          <p:val>
                                            <p:strVal val="ppt_x"/>
                                          </p:val>
                                        </p:tav>
                                        <p:tav tm="100000">
                                          <p:val>
                                            <p:strVal val="ppt_x"/>
                                          </p:val>
                                        </p:tav>
                                      </p:tavLst>
                                    </p:anim>
                                    <p:anim calcmode="lin" valueType="num">
                                      <p:cBhvr additive="base">
                                        <p:cTn id="7" dur="500"/>
                                        <p:tgtEl>
                                          <p:spTgt spid="30"/>
                                        </p:tgtEl>
                                        <p:attrNameLst>
                                          <p:attrName>ppt_y</p:attrName>
                                        </p:attrNameLst>
                                      </p:cBhvr>
                                      <p:tavLst>
                                        <p:tav tm="0">
                                          <p:val>
                                            <p:strVal val="ppt_y"/>
                                          </p:val>
                                        </p:tav>
                                        <p:tav tm="100000">
                                          <p:val>
                                            <p:strVal val="1+ppt_h/2"/>
                                          </p:val>
                                        </p:tav>
                                      </p:tavLst>
                                    </p:anim>
                                    <p:set>
                                      <p:cBhvr>
                                        <p:cTn id="8" dur="1" fill="hold">
                                          <p:stCondLst>
                                            <p:cond delay="499"/>
                                          </p:stCondLst>
                                        </p:cTn>
                                        <p:tgtEl>
                                          <p:spTgt spid="3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31"/>
                                        </p:tgtEl>
                                        <p:attrNameLst>
                                          <p:attrName>ppt_x</p:attrName>
                                        </p:attrNameLst>
                                      </p:cBhvr>
                                      <p:tavLst>
                                        <p:tav tm="0">
                                          <p:val>
                                            <p:strVal val="ppt_x"/>
                                          </p:val>
                                        </p:tav>
                                        <p:tav tm="100000">
                                          <p:val>
                                            <p:strVal val="ppt_x"/>
                                          </p:val>
                                        </p:tav>
                                      </p:tavLst>
                                    </p:anim>
                                    <p:anim calcmode="lin" valueType="num">
                                      <p:cBhvr additive="base">
                                        <p:cTn id="13" dur="500"/>
                                        <p:tgtEl>
                                          <p:spTgt spid="31"/>
                                        </p:tgtEl>
                                        <p:attrNameLst>
                                          <p:attrName>ppt_y</p:attrName>
                                        </p:attrNameLst>
                                      </p:cBhvr>
                                      <p:tavLst>
                                        <p:tav tm="0">
                                          <p:val>
                                            <p:strVal val="ppt_y"/>
                                          </p:val>
                                        </p:tav>
                                        <p:tav tm="100000">
                                          <p:val>
                                            <p:strVal val="1+ppt_h/2"/>
                                          </p:val>
                                        </p:tav>
                                      </p:tavLst>
                                    </p:anim>
                                    <p:set>
                                      <p:cBhvr>
                                        <p:cTn id="14" dur="1" fill="hold">
                                          <p:stCondLst>
                                            <p:cond delay="499"/>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32"/>
                                        </p:tgtEl>
                                        <p:attrNameLst>
                                          <p:attrName>ppt_x</p:attrName>
                                        </p:attrNameLst>
                                      </p:cBhvr>
                                      <p:tavLst>
                                        <p:tav tm="0">
                                          <p:val>
                                            <p:strVal val="ppt_x"/>
                                          </p:val>
                                        </p:tav>
                                        <p:tav tm="100000">
                                          <p:val>
                                            <p:strVal val="ppt_x"/>
                                          </p:val>
                                        </p:tav>
                                      </p:tavLst>
                                    </p:anim>
                                    <p:anim calcmode="lin" valueType="num">
                                      <p:cBhvr additive="base">
                                        <p:cTn id="19" dur="500"/>
                                        <p:tgtEl>
                                          <p:spTgt spid="32"/>
                                        </p:tgtEl>
                                        <p:attrNameLst>
                                          <p:attrName>ppt_y</p:attrName>
                                        </p:attrNameLst>
                                      </p:cBhvr>
                                      <p:tavLst>
                                        <p:tav tm="0">
                                          <p:val>
                                            <p:strVal val="ppt_y"/>
                                          </p:val>
                                        </p:tav>
                                        <p:tav tm="100000">
                                          <p:val>
                                            <p:strVal val="1+ppt_h/2"/>
                                          </p:val>
                                        </p:tav>
                                      </p:tavLst>
                                    </p:anim>
                                    <p:set>
                                      <p:cBhvr>
                                        <p:cTn id="20" dur="1" fill="hold">
                                          <p:stCondLst>
                                            <p:cond delay="499"/>
                                          </p:stCondLst>
                                        </p:cTn>
                                        <p:tgtEl>
                                          <p:spTgt spid="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xit" presetSubtype="4" fill="hold" grpId="1" nodeType="clickEffect">
                                  <p:stCondLst>
                                    <p:cond delay="0"/>
                                  </p:stCondLst>
                                  <p:childTnLst>
                                    <p:anim calcmode="lin" valueType="num">
                                      <p:cBhvr additive="base">
                                        <p:cTn id="52" dur="500"/>
                                        <p:tgtEl>
                                          <p:spTgt spid="22"/>
                                        </p:tgtEl>
                                        <p:attrNameLst>
                                          <p:attrName>ppt_x</p:attrName>
                                        </p:attrNameLst>
                                      </p:cBhvr>
                                      <p:tavLst>
                                        <p:tav tm="0">
                                          <p:val>
                                            <p:strVal val="ppt_x"/>
                                          </p:val>
                                        </p:tav>
                                        <p:tav tm="100000">
                                          <p:val>
                                            <p:strVal val="ppt_x"/>
                                          </p:val>
                                        </p:tav>
                                      </p:tavLst>
                                    </p:anim>
                                    <p:anim calcmode="lin" valueType="num">
                                      <p:cBhvr additive="base">
                                        <p:cTn id="53" dur="500"/>
                                        <p:tgtEl>
                                          <p:spTgt spid="22"/>
                                        </p:tgtEl>
                                        <p:attrNameLst>
                                          <p:attrName>ppt_y</p:attrName>
                                        </p:attrNameLst>
                                      </p:cBhvr>
                                      <p:tavLst>
                                        <p:tav tm="0">
                                          <p:val>
                                            <p:strVal val="ppt_y"/>
                                          </p:val>
                                        </p:tav>
                                        <p:tav tm="100000">
                                          <p:val>
                                            <p:strVal val="1+ppt_h/2"/>
                                          </p:val>
                                        </p:tav>
                                      </p:tavLst>
                                    </p:anim>
                                    <p:set>
                                      <p:cBhvr>
                                        <p:cTn id="54" dur="1" fill="hold">
                                          <p:stCondLst>
                                            <p:cond delay="499"/>
                                          </p:stCondLst>
                                        </p:cTn>
                                        <p:tgtEl>
                                          <p:spTgt spid="2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grpId="1" nodeType="clickEffect">
                                  <p:stCondLst>
                                    <p:cond delay="0"/>
                                  </p:stCondLst>
                                  <p:childTnLst>
                                    <p:anim calcmode="lin" valueType="num">
                                      <p:cBhvr additive="base">
                                        <p:cTn id="58" dur="500"/>
                                        <p:tgtEl>
                                          <p:spTgt spid="24"/>
                                        </p:tgtEl>
                                        <p:attrNameLst>
                                          <p:attrName>ppt_x</p:attrName>
                                        </p:attrNameLst>
                                      </p:cBhvr>
                                      <p:tavLst>
                                        <p:tav tm="0">
                                          <p:val>
                                            <p:strVal val="ppt_x"/>
                                          </p:val>
                                        </p:tav>
                                        <p:tav tm="100000">
                                          <p:val>
                                            <p:strVal val="ppt_x"/>
                                          </p:val>
                                        </p:tav>
                                      </p:tavLst>
                                    </p:anim>
                                    <p:anim calcmode="lin" valueType="num">
                                      <p:cBhvr additive="base">
                                        <p:cTn id="59" dur="500"/>
                                        <p:tgtEl>
                                          <p:spTgt spid="24"/>
                                        </p:tgtEl>
                                        <p:attrNameLst>
                                          <p:attrName>ppt_y</p:attrName>
                                        </p:attrNameLst>
                                      </p:cBhvr>
                                      <p:tavLst>
                                        <p:tav tm="0">
                                          <p:val>
                                            <p:strVal val="ppt_y"/>
                                          </p:val>
                                        </p:tav>
                                        <p:tav tm="100000">
                                          <p:val>
                                            <p:strVal val="1+ppt_h/2"/>
                                          </p:val>
                                        </p:tav>
                                      </p:tavLst>
                                    </p:anim>
                                    <p:set>
                                      <p:cBhvr>
                                        <p:cTn id="60" dur="1" fill="hold">
                                          <p:stCondLst>
                                            <p:cond delay="499"/>
                                          </p:stCondLst>
                                        </p:cTn>
                                        <p:tgtEl>
                                          <p:spTgt spid="2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 presetClass="exit" presetSubtype="4" fill="hold" grpId="1" nodeType="click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ppt_x"/>
                                          </p:val>
                                        </p:tav>
                                      </p:tavLst>
                                    </p:anim>
                                    <p:anim calcmode="lin" valueType="num">
                                      <p:cBhvr additive="base">
                                        <p:cTn id="65" dur="500"/>
                                        <p:tgtEl>
                                          <p:spTgt spid="26"/>
                                        </p:tgtEl>
                                        <p:attrNameLst>
                                          <p:attrName>ppt_y</p:attrName>
                                        </p:attrNameLst>
                                      </p:cBhvr>
                                      <p:tavLst>
                                        <p:tav tm="0">
                                          <p:val>
                                            <p:strVal val="ppt_y"/>
                                          </p:val>
                                        </p:tav>
                                        <p:tav tm="100000">
                                          <p:val>
                                            <p:strVal val="1+ppt_h/2"/>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additive="base">
                                        <p:cTn id="71" dur="500" fill="hold"/>
                                        <p:tgtEl>
                                          <p:spTgt spid="13"/>
                                        </p:tgtEl>
                                        <p:attrNameLst>
                                          <p:attrName>ppt_x</p:attrName>
                                        </p:attrNameLst>
                                      </p:cBhvr>
                                      <p:tavLst>
                                        <p:tav tm="0">
                                          <p:val>
                                            <p:strVal val="#ppt_x"/>
                                          </p:val>
                                        </p:tav>
                                        <p:tav tm="100000">
                                          <p:val>
                                            <p:strVal val="#ppt_x"/>
                                          </p:val>
                                        </p:tav>
                                      </p:tavLst>
                                    </p:anim>
                                    <p:anim calcmode="lin" valueType="num">
                                      <p:cBhvr additive="base">
                                        <p:cTn id="7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5"/>
                                        </p:tgtEl>
                                        <p:attrNameLst>
                                          <p:attrName>style.visibility</p:attrName>
                                        </p:attrNameLst>
                                      </p:cBhvr>
                                      <p:to>
                                        <p:strVal val="visible"/>
                                      </p:to>
                                    </p:set>
                                    <p:anim calcmode="lin" valueType="num">
                                      <p:cBhvr additive="base">
                                        <p:cTn id="77" dur="500" fill="hold"/>
                                        <p:tgtEl>
                                          <p:spTgt spid="25"/>
                                        </p:tgtEl>
                                        <p:attrNameLst>
                                          <p:attrName>ppt_x</p:attrName>
                                        </p:attrNameLst>
                                      </p:cBhvr>
                                      <p:tavLst>
                                        <p:tav tm="0">
                                          <p:val>
                                            <p:strVal val="#ppt_x"/>
                                          </p:val>
                                        </p:tav>
                                        <p:tav tm="100000">
                                          <p:val>
                                            <p:strVal val="#ppt_x"/>
                                          </p:val>
                                        </p:tav>
                                      </p:tavLst>
                                    </p:anim>
                                    <p:anim calcmode="lin" valueType="num">
                                      <p:cBhvr additive="base">
                                        <p:cTn id="78" dur="500" fill="hold"/>
                                        <p:tgtEl>
                                          <p:spTgt spid="25"/>
                                        </p:tgtEl>
                                        <p:attrNameLst>
                                          <p:attrName>ppt_y</p:attrName>
                                        </p:attrNameLst>
                                      </p:cBhvr>
                                      <p:tavLst>
                                        <p:tav tm="0">
                                          <p:val>
                                            <p:strVal val="1+#ppt_h/2"/>
                                          </p:val>
                                        </p:tav>
                                        <p:tav tm="100000">
                                          <p:val>
                                            <p:strVal val="#ppt_y"/>
                                          </p:val>
                                        </p:tav>
                                      </p:tavLst>
                                    </p:anim>
                                  </p:childTnLst>
                                </p:cTn>
                              </p:par>
                              <p:par>
                                <p:cTn id="79" presetID="2" presetClass="entr" presetSubtype="4" fill="hold" grpId="1" nodeType="withEffect">
                                  <p:stCondLst>
                                    <p:cond delay="0"/>
                                  </p:stCondLst>
                                  <p:childTnLst>
                                    <p:set>
                                      <p:cBhvr>
                                        <p:cTn id="80" dur="1" fill="hold">
                                          <p:stCondLst>
                                            <p:cond delay="0"/>
                                          </p:stCondLst>
                                        </p:cTn>
                                        <p:tgtEl>
                                          <p:spTgt spid="27"/>
                                        </p:tgtEl>
                                        <p:attrNameLst>
                                          <p:attrName>style.visibility</p:attrName>
                                        </p:attrNameLst>
                                      </p:cBhvr>
                                      <p:to>
                                        <p:strVal val="visible"/>
                                      </p:to>
                                    </p:set>
                                    <p:anim calcmode="lin" valueType="num">
                                      <p:cBhvr additive="base">
                                        <p:cTn id="81" dur="500" fill="hold"/>
                                        <p:tgtEl>
                                          <p:spTgt spid="27"/>
                                        </p:tgtEl>
                                        <p:attrNameLst>
                                          <p:attrName>ppt_x</p:attrName>
                                        </p:attrNameLst>
                                      </p:cBhvr>
                                      <p:tavLst>
                                        <p:tav tm="0">
                                          <p:val>
                                            <p:strVal val="#ppt_x"/>
                                          </p:val>
                                        </p:tav>
                                        <p:tav tm="100000">
                                          <p:val>
                                            <p:strVal val="#ppt_x"/>
                                          </p:val>
                                        </p:tav>
                                      </p:tavLst>
                                    </p:anim>
                                    <p:anim calcmode="lin" valueType="num">
                                      <p:cBhvr additive="base">
                                        <p:cTn id="82" dur="500" fill="hold"/>
                                        <p:tgtEl>
                                          <p:spTgt spid="27"/>
                                        </p:tgtEl>
                                        <p:attrNameLst>
                                          <p:attrName>ppt_y</p:attrName>
                                        </p:attrNameLst>
                                      </p:cBhvr>
                                      <p:tavLst>
                                        <p:tav tm="0">
                                          <p:val>
                                            <p:strVal val="1+#ppt_h/2"/>
                                          </p:val>
                                        </p:tav>
                                        <p:tav tm="100000">
                                          <p:val>
                                            <p:strVal val="#ppt_y"/>
                                          </p:val>
                                        </p:tav>
                                      </p:tavLst>
                                    </p:anim>
                                  </p:childTnLst>
                                </p:cTn>
                              </p:par>
                              <p:par>
                                <p:cTn id="83" presetID="2" presetClass="entr" presetSubtype="4" fill="hold" grpId="1" nodeType="withEffect">
                                  <p:stCondLst>
                                    <p:cond delay="0"/>
                                  </p:stCondLst>
                                  <p:childTnLst>
                                    <p:set>
                                      <p:cBhvr>
                                        <p:cTn id="84" dur="1" fill="hold">
                                          <p:stCondLst>
                                            <p:cond delay="0"/>
                                          </p:stCondLst>
                                        </p:cTn>
                                        <p:tgtEl>
                                          <p:spTgt spid="28"/>
                                        </p:tgtEl>
                                        <p:attrNameLst>
                                          <p:attrName>style.visibility</p:attrName>
                                        </p:attrNameLst>
                                      </p:cBhvr>
                                      <p:to>
                                        <p:strVal val="visible"/>
                                      </p:to>
                                    </p:set>
                                    <p:anim calcmode="lin" valueType="num">
                                      <p:cBhvr additive="base">
                                        <p:cTn id="85" dur="500" fill="hold"/>
                                        <p:tgtEl>
                                          <p:spTgt spid="28"/>
                                        </p:tgtEl>
                                        <p:attrNameLst>
                                          <p:attrName>ppt_x</p:attrName>
                                        </p:attrNameLst>
                                      </p:cBhvr>
                                      <p:tavLst>
                                        <p:tav tm="0">
                                          <p:val>
                                            <p:strVal val="#ppt_x"/>
                                          </p:val>
                                        </p:tav>
                                        <p:tav tm="100000">
                                          <p:val>
                                            <p:strVal val="#ppt_x"/>
                                          </p:val>
                                        </p:tav>
                                      </p:tavLst>
                                    </p:anim>
                                    <p:anim calcmode="lin" valueType="num">
                                      <p:cBhvr additive="base">
                                        <p:cTn id="86" dur="500" fill="hold"/>
                                        <p:tgtEl>
                                          <p:spTgt spid="28"/>
                                        </p:tgtEl>
                                        <p:attrNameLst>
                                          <p:attrName>ppt_y</p:attrName>
                                        </p:attrNameLst>
                                      </p:cBhvr>
                                      <p:tavLst>
                                        <p:tav tm="0">
                                          <p:val>
                                            <p:strVal val="1+#ppt_h/2"/>
                                          </p:val>
                                        </p:tav>
                                        <p:tav tm="100000">
                                          <p:val>
                                            <p:strVal val="#ppt_y"/>
                                          </p:val>
                                        </p:tav>
                                      </p:tavLst>
                                    </p:anim>
                                  </p:childTnLst>
                                </p:cTn>
                              </p:par>
                              <p:par>
                                <p:cTn id="87" presetID="2" presetClass="entr" presetSubtype="4" fill="hold" grpId="1" nodeType="withEffect">
                                  <p:stCondLst>
                                    <p:cond delay="0"/>
                                  </p:stCondLst>
                                  <p:childTnLst>
                                    <p:set>
                                      <p:cBhvr>
                                        <p:cTn id="88" dur="1" fill="hold">
                                          <p:stCondLst>
                                            <p:cond delay="0"/>
                                          </p:stCondLst>
                                        </p:cTn>
                                        <p:tgtEl>
                                          <p:spTgt spid="29"/>
                                        </p:tgtEl>
                                        <p:attrNameLst>
                                          <p:attrName>style.visibility</p:attrName>
                                        </p:attrNameLst>
                                      </p:cBhvr>
                                      <p:to>
                                        <p:strVal val="visible"/>
                                      </p:to>
                                    </p:set>
                                    <p:anim calcmode="lin" valueType="num">
                                      <p:cBhvr additive="base">
                                        <p:cTn id="89" dur="500" fill="hold"/>
                                        <p:tgtEl>
                                          <p:spTgt spid="29"/>
                                        </p:tgtEl>
                                        <p:attrNameLst>
                                          <p:attrName>ppt_x</p:attrName>
                                        </p:attrNameLst>
                                      </p:cBhvr>
                                      <p:tavLst>
                                        <p:tav tm="0">
                                          <p:val>
                                            <p:strVal val="#ppt_x"/>
                                          </p:val>
                                        </p:tav>
                                        <p:tav tm="100000">
                                          <p:val>
                                            <p:strVal val="#ppt_x"/>
                                          </p:val>
                                        </p:tav>
                                      </p:tavLst>
                                    </p:anim>
                                    <p:anim calcmode="lin" valueType="num">
                                      <p:cBhvr additive="base">
                                        <p:cTn id="90" dur="500" fill="hold"/>
                                        <p:tgtEl>
                                          <p:spTgt spid="29"/>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14"/>
                                        </p:tgtEl>
                                        <p:attrNameLst>
                                          <p:attrName>style.visibility</p:attrName>
                                        </p:attrNameLst>
                                      </p:cBhvr>
                                      <p:to>
                                        <p:strVal val="visible"/>
                                      </p:to>
                                    </p:set>
                                    <p:anim calcmode="lin" valueType="num">
                                      <p:cBhvr additive="base">
                                        <p:cTn id="93" dur="500" fill="hold"/>
                                        <p:tgtEl>
                                          <p:spTgt spid="14"/>
                                        </p:tgtEl>
                                        <p:attrNameLst>
                                          <p:attrName>ppt_x</p:attrName>
                                        </p:attrNameLst>
                                      </p:cBhvr>
                                      <p:tavLst>
                                        <p:tav tm="0">
                                          <p:val>
                                            <p:strVal val="#ppt_x"/>
                                          </p:val>
                                        </p:tav>
                                        <p:tav tm="100000">
                                          <p:val>
                                            <p:strVal val="#ppt_x"/>
                                          </p:val>
                                        </p:tav>
                                      </p:tavLst>
                                    </p:anim>
                                    <p:anim calcmode="lin" valueType="num">
                                      <p:cBhvr additive="base">
                                        <p:cTn id="9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xit" presetSubtype="4" fill="hold" grpId="0" nodeType="clickEffect">
                                  <p:stCondLst>
                                    <p:cond delay="0"/>
                                  </p:stCondLst>
                                  <p:childTnLst>
                                    <p:anim calcmode="lin" valueType="num">
                                      <p:cBhvr additive="base">
                                        <p:cTn id="98" dur="500"/>
                                        <p:tgtEl>
                                          <p:spTgt spid="27"/>
                                        </p:tgtEl>
                                        <p:attrNameLst>
                                          <p:attrName>ppt_x</p:attrName>
                                        </p:attrNameLst>
                                      </p:cBhvr>
                                      <p:tavLst>
                                        <p:tav tm="0">
                                          <p:val>
                                            <p:strVal val="ppt_x"/>
                                          </p:val>
                                        </p:tav>
                                        <p:tav tm="100000">
                                          <p:val>
                                            <p:strVal val="ppt_x"/>
                                          </p:val>
                                        </p:tav>
                                      </p:tavLst>
                                    </p:anim>
                                    <p:anim calcmode="lin" valueType="num">
                                      <p:cBhvr additive="base">
                                        <p:cTn id="99" dur="500"/>
                                        <p:tgtEl>
                                          <p:spTgt spid="27"/>
                                        </p:tgtEl>
                                        <p:attrNameLst>
                                          <p:attrName>ppt_y</p:attrName>
                                        </p:attrNameLst>
                                      </p:cBhvr>
                                      <p:tavLst>
                                        <p:tav tm="0">
                                          <p:val>
                                            <p:strVal val="ppt_y"/>
                                          </p:val>
                                        </p:tav>
                                        <p:tav tm="100000">
                                          <p:val>
                                            <p:strVal val="1+ppt_h/2"/>
                                          </p:val>
                                        </p:tav>
                                      </p:tavLst>
                                    </p:anim>
                                    <p:set>
                                      <p:cBhvr>
                                        <p:cTn id="100" dur="1" fill="hold">
                                          <p:stCondLst>
                                            <p:cond delay="499"/>
                                          </p:stCondLst>
                                        </p:cTn>
                                        <p:tgtEl>
                                          <p:spTgt spid="27"/>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 presetClass="exit" presetSubtype="4" fill="hold" grpId="0" nodeType="clickEffect">
                                  <p:stCondLst>
                                    <p:cond delay="0"/>
                                  </p:stCondLst>
                                  <p:childTnLst>
                                    <p:anim calcmode="lin" valueType="num">
                                      <p:cBhvr additive="base">
                                        <p:cTn id="104" dur="500"/>
                                        <p:tgtEl>
                                          <p:spTgt spid="28"/>
                                        </p:tgtEl>
                                        <p:attrNameLst>
                                          <p:attrName>ppt_x</p:attrName>
                                        </p:attrNameLst>
                                      </p:cBhvr>
                                      <p:tavLst>
                                        <p:tav tm="0">
                                          <p:val>
                                            <p:strVal val="ppt_x"/>
                                          </p:val>
                                        </p:tav>
                                        <p:tav tm="100000">
                                          <p:val>
                                            <p:strVal val="ppt_x"/>
                                          </p:val>
                                        </p:tav>
                                      </p:tavLst>
                                    </p:anim>
                                    <p:anim calcmode="lin" valueType="num">
                                      <p:cBhvr additive="base">
                                        <p:cTn id="105" dur="500"/>
                                        <p:tgtEl>
                                          <p:spTgt spid="28"/>
                                        </p:tgtEl>
                                        <p:attrNameLst>
                                          <p:attrName>ppt_y</p:attrName>
                                        </p:attrNameLst>
                                      </p:cBhvr>
                                      <p:tavLst>
                                        <p:tav tm="0">
                                          <p:val>
                                            <p:strVal val="ppt_y"/>
                                          </p:val>
                                        </p:tav>
                                        <p:tav tm="100000">
                                          <p:val>
                                            <p:strVal val="1+ppt_h/2"/>
                                          </p:val>
                                        </p:tav>
                                      </p:tavLst>
                                    </p:anim>
                                    <p:set>
                                      <p:cBhvr>
                                        <p:cTn id="106" dur="1" fill="hold">
                                          <p:stCondLst>
                                            <p:cond delay="499"/>
                                          </p:stCondLst>
                                        </p:cTn>
                                        <p:tgtEl>
                                          <p:spTgt spid="28"/>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2" presetClass="exit" presetSubtype="4" fill="hold" grpId="0" nodeType="clickEffect">
                                  <p:stCondLst>
                                    <p:cond delay="0"/>
                                  </p:stCondLst>
                                  <p:childTnLst>
                                    <p:anim calcmode="lin" valueType="num">
                                      <p:cBhvr additive="base">
                                        <p:cTn id="110" dur="500"/>
                                        <p:tgtEl>
                                          <p:spTgt spid="29"/>
                                        </p:tgtEl>
                                        <p:attrNameLst>
                                          <p:attrName>ppt_x</p:attrName>
                                        </p:attrNameLst>
                                      </p:cBhvr>
                                      <p:tavLst>
                                        <p:tav tm="0">
                                          <p:val>
                                            <p:strVal val="ppt_x"/>
                                          </p:val>
                                        </p:tav>
                                        <p:tav tm="100000">
                                          <p:val>
                                            <p:strVal val="ppt_x"/>
                                          </p:val>
                                        </p:tav>
                                      </p:tavLst>
                                    </p:anim>
                                    <p:anim calcmode="lin" valueType="num">
                                      <p:cBhvr additive="base">
                                        <p:cTn id="111" dur="500"/>
                                        <p:tgtEl>
                                          <p:spTgt spid="29"/>
                                        </p:tgtEl>
                                        <p:attrNameLst>
                                          <p:attrName>ppt_y</p:attrName>
                                        </p:attrNameLst>
                                      </p:cBhvr>
                                      <p:tavLst>
                                        <p:tav tm="0">
                                          <p:val>
                                            <p:strVal val="ppt_y"/>
                                          </p:val>
                                        </p:tav>
                                        <p:tav tm="100000">
                                          <p:val>
                                            <p:strVal val="1+ppt_h/2"/>
                                          </p:val>
                                        </p:tav>
                                      </p:tavLst>
                                    </p:anim>
                                    <p:set>
                                      <p:cBhvr>
                                        <p:cTn id="112" dur="1" fill="hold">
                                          <p:stCondLst>
                                            <p:cond delay="499"/>
                                          </p:stCondLst>
                                        </p:cTn>
                                        <p:tgtEl>
                                          <p:spTgt spid="29"/>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19"/>
                                        </p:tgtEl>
                                        <p:attrNameLst>
                                          <p:attrName>style.visibility</p:attrName>
                                        </p:attrNameLst>
                                      </p:cBhvr>
                                      <p:to>
                                        <p:strVal val="visible"/>
                                      </p:to>
                                    </p:set>
                                    <p:anim calcmode="lin" valueType="num">
                                      <p:cBhvr additive="base">
                                        <p:cTn id="117" dur="500" fill="hold"/>
                                        <p:tgtEl>
                                          <p:spTgt spid="19"/>
                                        </p:tgtEl>
                                        <p:attrNameLst>
                                          <p:attrName>ppt_x</p:attrName>
                                        </p:attrNameLst>
                                      </p:cBhvr>
                                      <p:tavLst>
                                        <p:tav tm="0">
                                          <p:val>
                                            <p:strVal val="#ppt_x"/>
                                          </p:val>
                                        </p:tav>
                                        <p:tav tm="100000">
                                          <p:val>
                                            <p:strVal val="#ppt_x"/>
                                          </p:val>
                                        </p:tav>
                                      </p:tavLst>
                                    </p:anim>
                                    <p:anim calcmode="lin" valueType="num">
                                      <p:cBhvr additive="base">
                                        <p:cTn id="1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grpId="0" nodeType="clickEffect">
                                  <p:stCondLst>
                                    <p:cond delay="0"/>
                                  </p:stCondLst>
                                  <p:childTnLst>
                                    <p:set>
                                      <p:cBhvr>
                                        <p:cTn id="122" dur="1" fill="hold">
                                          <p:stCondLst>
                                            <p:cond delay="0"/>
                                          </p:stCondLst>
                                        </p:cTn>
                                        <p:tgtEl>
                                          <p:spTgt spid="36"/>
                                        </p:tgtEl>
                                        <p:attrNameLst>
                                          <p:attrName>style.visibility</p:attrName>
                                        </p:attrNameLst>
                                      </p:cBhvr>
                                      <p:to>
                                        <p:strVal val="visible"/>
                                      </p:to>
                                    </p:set>
                                    <p:anim calcmode="lin" valueType="num">
                                      <p:cBhvr additive="base">
                                        <p:cTn id="123" dur="500" fill="hold"/>
                                        <p:tgtEl>
                                          <p:spTgt spid="36"/>
                                        </p:tgtEl>
                                        <p:attrNameLst>
                                          <p:attrName>ppt_x</p:attrName>
                                        </p:attrNameLst>
                                      </p:cBhvr>
                                      <p:tavLst>
                                        <p:tav tm="0">
                                          <p:val>
                                            <p:strVal val="#ppt_x"/>
                                          </p:val>
                                        </p:tav>
                                        <p:tav tm="100000">
                                          <p:val>
                                            <p:strVal val="#ppt_x"/>
                                          </p:val>
                                        </p:tav>
                                      </p:tavLst>
                                    </p:anim>
                                    <p:anim calcmode="lin" valueType="num">
                                      <p:cBhvr additive="base">
                                        <p:cTn id="124" dur="500" fill="hold"/>
                                        <p:tgtEl>
                                          <p:spTgt spid="36"/>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37"/>
                                        </p:tgtEl>
                                        <p:attrNameLst>
                                          <p:attrName>style.visibility</p:attrName>
                                        </p:attrNameLst>
                                      </p:cBhvr>
                                      <p:to>
                                        <p:strVal val="visible"/>
                                      </p:to>
                                    </p:set>
                                    <p:anim calcmode="lin" valueType="num">
                                      <p:cBhvr additive="base">
                                        <p:cTn id="127" dur="500" fill="hold"/>
                                        <p:tgtEl>
                                          <p:spTgt spid="37"/>
                                        </p:tgtEl>
                                        <p:attrNameLst>
                                          <p:attrName>ppt_x</p:attrName>
                                        </p:attrNameLst>
                                      </p:cBhvr>
                                      <p:tavLst>
                                        <p:tav tm="0">
                                          <p:val>
                                            <p:strVal val="#ppt_x"/>
                                          </p:val>
                                        </p:tav>
                                        <p:tav tm="100000">
                                          <p:val>
                                            <p:strVal val="#ppt_x"/>
                                          </p:val>
                                        </p:tav>
                                      </p:tavLst>
                                    </p:anim>
                                    <p:anim calcmode="lin" valueType="num">
                                      <p:cBhvr additive="base">
                                        <p:cTn id="128" dur="500" fill="hold"/>
                                        <p:tgtEl>
                                          <p:spTgt spid="37"/>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38"/>
                                        </p:tgtEl>
                                        <p:attrNameLst>
                                          <p:attrName>style.visibility</p:attrName>
                                        </p:attrNameLst>
                                      </p:cBhvr>
                                      <p:to>
                                        <p:strVal val="visible"/>
                                      </p:to>
                                    </p:set>
                                    <p:anim calcmode="lin" valueType="num">
                                      <p:cBhvr additive="base">
                                        <p:cTn id="131" dur="500" fill="hold"/>
                                        <p:tgtEl>
                                          <p:spTgt spid="38"/>
                                        </p:tgtEl>
                                        <p:attrNameLst>
                                          <p:attrName>ppt_x</p:attrName>
                                        </p:attrNameLst>
                                      </p:cBhvr>
                                      <p:tavLst>
                                        <p:tav tm="0">
                                          <p:val>
                                            <p:strVal val="#ppt_x"/>
                                          </p:val>
                                        </p:tav>
                                        <p:tav tm="100000">
                                          <p:val>
                                            <p:strVal val="#ppt_x"/>
                                          </p:val>
                                        </p:tav>
                                      </p:tavLst>
                                    </p:anim>
                                    <p:anim calcmode="lin" valueType="num">
                                      <p:cBhvr additive="base">
                                        <p:cTn id="13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1" nodeType="clickEffect">
                                  <p:stCondLst>
                                    <p:cond delay="0"/>
                                  </p:stCondLst>
                                  <p:childTnLst>
                                    <p:set>
                                      <p:cBhvr>
                                        <p:cTn id="136" dur="1" fill="hold">
                                          <p:stCondLst>
                                            <p:cond delay="0"/>
                                          </p:stCondLst>
                                        </p:cTn>
                                        <p:tgtEl>
                                          <p:spTgt spid="33"/>
                                        </p:tgtEl>
                                        <p:attrNameLst>
                                          <p:attrName>style.visibility</p:attrName>
                                        </p:attrNameLst>
                                      </p:cBhvr>
                                      <p:to>
                                        <p:strVal val="visible"/>
                                      </p:to>
                                    </p:set>
                                    <p:anim calcmode="lin" valueType="num">
                                      <p:cBhvr additive="base">
                                        <p:cTn id="137" dur="500" fill="hold"/>
                                        <p:tgtEl>
                                          <p:spTgt spid="33"/>
                                        </p:tgtEl>
                                        <p:attrNameLst>
                                          <p:attrName>ppt_x</p:attrName>
                                        </p:attrNameLst>
                                      </p:cBhvr>
                                      <p:tavLst>
                                        <p:tav tm="0">
                                          <p:val>
                                            <p:strVal val="#ppt_x"/>
                                          </p:val>
                                        </p:tav>
                                        <p:tav tm="100000">
                                          <p:val>
                                            <p:strVal val="#ppt_x"/>
                                          </p:val>
                                        </p:tav>
                                      </p:tavLst>
                                    </p:anim>
                                    <p:anim calcmode="lin" valueType="num">
                                      <p:cBhvr additive="base">
                                        <p:cTn id="138" dur="500" fill="hold"/>
                                        <p:tgtEl>
                                          <p:spTgt spid="33"/>
                                        </p:tgtEl>
                                        <p:attrNameLst>
                                          <p:attrName>ppt_y</p:attrName>
                                        </p:attrNameLst>
                                      </p:cBhvr>
                                      <p:tavLst>
                                        <p:tav tm="0">
                                          <p:val>
                                            <p:strVal val="1+#ppt_h/2"/>
                                          </p:val>
                                        </p:tav>
                                        <p:tav tm="100000">
                                          <p:val>
                                            <p:strVal val="#ppt_y"/>
                                          </p:val>
                                        </p:tav>
                                      </p:tavLst>
                                    </p:anim>
                                  </p:childTnLst>
                                </p:cTn>
                              </p:par>
                              <p:par>
                                <p:cTn id="139" presetID="2" presetClass="entr" presetSubtype="4" fill="hold" grpId="1" nodeType="withEffect">
                                  <p:stCondLst>
                                    <p:cond delay="0"/>
                                  </p:stCondLst>
                                  <p:childTnLst>
                                    <p:set>
                                      <p:cBhvr>
                                        <p:cTn id="140" dur="1" fill="hold">
                                          <p:stCondLst>
                                            <p:cond delay="0"/>
                                          </p:stCondLst>
                                        </p:cTn>
                                        <p:tgtEl>
                                          <p:spTgt spid="34"/>
                                        </p:tgtEl>
                                        <p:attrNameLst>
                                          <p:attrName>style.visibility</p:attrName>
                                        </p:attrNameLst>
                                      </p:cBhvr>
                                      <p:to>
                                        <p:strVal val="visible"/>
                                      </p:to>
                                    </p:set>
                                    <p:anim calcmode="lin" valueType="num">
                                      <p:cBhvr additive="base">
                                        <p:cTn id="141" dur="500" fill="hold"/>
                                        <p:tgtEl>
                                          <p:spTgt spid="34"/>
                                        </p:tgtEl>
                                        <p:attrNameLst>
                                          <p:attrName>ppt_x</p:attrName>
                                        </p:attrNameLst>
                                      </p:cBhvr>
                                      <p:tavLst>
                                        <p:tav tm="0">
                                          <p:val>
                                            <p:strVal val="#ppt_x"/>
                                          </p:val>
                                        </p:tav>
                                        <p:tav tm="100000">
                                          <p:val>
                                            <p:strVal val="#ppt_x"/>
                                          </p:val>
                                        </p:tav>
                                      </p:tavLst>
                                    </p:anim>
                                    <p:anim calcmode="lin" valueType="num">
                                      <p:cBhvr additive="base">
                                        <p:cTn id="142" dur="500" fill="hold"/>
                                        <p:tgtEl>
                                          <p:spTgt spid="34"/>
                                        </p:tgtEl>
                                        <p:attrNameLst>
                                          <p:attrName>ppt_y</p:attrName>
                                        </p:attrNameLst>
                                      </p:cBhvr>
                                      <p:tavLst>
                                        <p:tav tm="0">
                                          <p:val>
                                            <p:strVal val="1+#ppt_h/2"/>
                                          </p:val>
                                        </p:tav>
                                        <p:tav tm="100000">
                                          <p:val>
                                            <p:strVal val="#ppt_y"/>
                                          </p:val>
                                        </p:tav>
                                      </p:tavLst>
                                    </p:anim>
                                  </p:childTnLst>
                                </p:cTn>
                              </p:par>
                              <p:par>
                                <p:cTn id="143" presetID="2" presetClass="entr" presetSubtype="4" fill="hold" grpId="1" nodeType="withEffect">
                                  <p:stCondLst>
                                    <p:cond delay="0"/>
                                  </p:stCondLst>
                                  <p:childTnLst>
                                    <p:set>
                                      <p:cBhvr>
                                        <p:cTn id="144" dur="1" fill="hold">
                                          <p:stCondLst>
                                            <p:cond delay="0"/>
                                          </p:stCondLst>
                                        </p:cTn>
                                        <p:tgtEl>
                                          <p:spTgt spid="35"/>
                                        </p:tgtEl>
                                        <p:attrNameLst>
                                          <p:attrName>style.visibility</p:attrName>
                                        </p:attrNameLst>
                                      </p:cBhvr>
                                      <p:to>
                                        <p:strVal val="visible"/>
                                      </p:to>
                                    </p:set>
                                    <p:anim calcmode="lin" valueType="num">
                                      <p:cBhvr additive="base">
                                        <p:cTn id="145" dur="500" fill="hold"/>
                                        <p:tgtEl>
                                          <p:spTgt spid="35"/>
                                        </p:tgtEl>
                                        <p:attrNameLst>
                                          <p:attrName>ppt_x</p:attrName>
                                        </p:attrNameLst>
                                      </p:cBhvr>
                                      <p:tavLst>
                                        <p:tav tm="0">
                                          <p:val>
                                            <p:strVal val="#ppt_x"/>
                                          </p:val>
                                        </p:tav>
                                        <p:tav tm="100000">
                                          <p:val>
                                            <p:strVal val="#ppt_x"/>
                                          </p:val>
                                        </p:tav>
                                      </p:tavLst>
                                    </p:anim>
                                    <p:anim calcmode="lin" valueType="num">
                                      <p:cBhvr additive="base">
                                        <p:cTn id="146" dur="500" fill="hold"/>
                                        <p:tgtEl>
                                          <p:spTgt spid="35"/>
                                        </p:tgtEl>
                                        <p:attrNameLst>
                                          <p:attrName>ppt_y</p:attrName>
                                        </p:attrNameLst>
                                      </p:cBhvr>
                                      <p:tavLst>
                                        <p:tav tm="0">
                                          <p:val>
                                            <p:strVal val="1+#ppt_h/2"/>
                                          </p:val>
                                        </p:tav>
                                        <p:tav tm="100000">
                                          <p:val>
                                            <p:strVal val="#ppt_y"/>
                                          </p:val>
                                        </p:tav>
                                      </p:tavLst>
                                    </p:anim>
                                  </p:childTnLst>
                                </p:cTn>
                              </p:par>
                              <p:par>
                                <p:cTn id="147" presetID="2" presetClass="entr" presetSubtype="4" fill="hold" nodeType="withEffect">
                                  <p:stCondLst>
                                    <p:cond delay="0"/>
                                  </p:stCondLst>
                                  <p:childTnLst>
                                    <p:set>
                                      <p:cBhvr>
                                        <p:cTn id="148" dur="1" fill="hold">
                                          <p:stCondLst>
                                            <p:cond delay="0"/>
                                          </p:stCondLst>
                                        </p:cTn>
                                        <p:tgtEl>
                                          <p:spTgt spid="20"/>
                                        </p:tgtEl>
                                        <p:attrNameLst>
                                          <p:attrName>style.visibility</p:attrName>
                                        </p:attrNameLst>
                                      </p:cBhvr>
                                      <p:to>
                                        <p:strVal val="visible"/>
                                      </p:to>
                                    </p:set>
                                    <p:anim calcmode="lin" valueType="num">
                                      <p:cBhvr additive="base">
                                        <p:cTn id="149" dur="500" fill="hold"/>
                                        <p:tgtEl>
                                          <p:spTgt spid="20"/>
                                        </p:tgtEl>
                                        <p:attrNameLst>
                                          <p:attrName>ppt_x</p:attrName>
                                        </p:attrNameLst>
                                      </p:cBhvr>
                                      <p:tavLst>
                                        <p:tav tm="0">
                                          <p:val>
                                            <p:strVal val="#ppt_x"/>
                                          </p:val>
                                        </p:tav>
                                        <p:tav tm="100000">
                                          <p:val>
                                            <p:strVal val="#ppt_x"/>
                                          </p:val>
                                        </p:tav>
                                      </p:tavLst>
                                    </p:anim>
                                    <p:anim calcmode="lin" valueType="num">
                                      <p:cBhvr additive="base">
                                        <p:cTn id="15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 presetClass="exit" presetSubtype="4" fill="hold" grpId="0" nodeType="clickEffect">
                                  <p:stCondLst>
                                    <p:cond delay="0"/>
                                  </p:stCondLst>
                                  <p:childTnLst>
                                    <p:anim calcmode="lin" valueType="num">
                                      <p:cBhvr additive="base">
                                        <p:cTn id="154" dur="500"/>
                                        <p:tgtEl>
                                          <p:spTgt spid="35"/>
                                        </p:tgtEl>
                                        <p:attrNameLst>
                                          <p:attrName>ppt_x</p:attrName>
                                        </p:attrNameLst>
                                      </p:cBhvr>
                                      <p:tavLst>
                                        <p:tav tm="0">
                                          <p:val>
                                            <p:strVal val="ppt_x"/>
                                          </p:val>
                                        </p:tav>
                                        <p:tav tm="100000">
                                          <p:val>
                                            <p:strVal val="ppt_x"/>
                                          </p:val>
                                        </p:tav>
                                      </p:tavLst>
                                    </p:anim>
                                    <p:anim calcmode="lin" valueType="num">
                                      <p:cBhvr additive="base">
                                        <p:cTn id="155" dur="500"/>
                                        <p:tgtEl>
                                          <p:spTgt spid="35"/>
                                        </p:tgtEl>
                                        <p:attrNameLst>
                                          <p:attrName>ppt_y</p:attrName>
                                        </p:attrNameLst>
                                      </p:cBhvr>
                                      <p:tavLst>
                                        <p:tav tm="0">
                                          <p:val>
                                            <p:strVal val="ppt_y"/>
                                          </p:val>
                                        </p:tav>
                                        <p:tav tm="100000">
                                          <p:val>
                                            <p:strVal val="1+ppt_h/2"/>
                                          </p:val>
                                        </p:tav>
                                      </p:tavLst>
                                    </p:anim>
                                    <p:set>
                                      <p:cBhvr>
                                        <p:cTn id="156" dur="1" fill="hold">
                                          <p:stCondLst>
                                            <p:cond delay="499"/>
                                          </p:stCondLst>
                                        </p:cTn>
                                        <p:tgtEl>
                                          <p:spTgt spid="35"/>
                                        </p:tgtEl>
                                        <p:attrNameLst>
                                          <p:attrName>style.visibility</p:attrName>
                                        </p:attrNameLst>
                                      </p:cBhvr>
                                      <p:to>
                                        <p:strVal val="hidden"/>
                                      </p:to>
                                    </p:set>
                                  </p:childTnLst>
                                </p:cTn>
                              </p:par>
                              <p:par>
                                <p:cTn id="157" presetID="2" presetClass="exit" presetSubtype="4" fill="hold" grpId="0" nodeType="withEffect">
                                  <p:stCondLst>
                                    <p:cond delay="0"/>
                                  </p:stCondLst>
                                  <p:childTnLst>
                                    <p:anim calcmode="lin" valueType="num">
                                      <p:cBhvr additive="base">
                                        <p:cTn id="158" dur="500"/>
                                        <p:tgtEl>
                                          <p:spTgt spid="33"/>
                                        </p:tgtEl>
                                        <p:attrNameLst>
                                          <p:attrName>ppt_x</p:attrName>
                                        </p:attrNameLst>
                                      </p:cBhvr>
                                      <p:tavLst>
                                        <p:tav tm="0">
                                          <p:val>
                                            <p:strVal val="ppt_x"/>
                                          </p:val>
                                        </p:tav>
                                        <p:tav tm="100000">
                                          <p:val>
                                            <p:strVal val="ppt_x"/>
                                          </p:val>
                                        </p:tav>
                                      </p:tavLst>
                                    </p:anim>
                                    <p:anim calcmode="lin" valueType="num">
                                      <p:cBhvr additive="base">
                                        <p:cTn id="159" dur="500"/>
                                        <p:tgtEl>
                                          <p:spTgt spid="33"/>
                                        </p:tgtEl>
                                        <p:attrNameLst>
                                          <p:attrName>ppt_y</p:attrName>
                                        </p:attrNameLst>
                                      </p:cBhvr>
                                      <p:tavLst>
                                        <p:tav tm="0">
                                          <p:val>
                                            <p:strVal val="ppt_y"/>
                                          </p:val>
                                        </p:tav>
                                        <p:tav tm="100000">
                                          <p:val>
                                            <p:strVal val="1+ppt_h/2"/>
                                          </p:val>
                                        </p:tav>
                                      </p:tavLst>
                                    </p:anim>
                                    <p:set>
                                      <p:cBhvr>
                                        <p:cTn id="160" dur="1" fill="hold">
                                          <p:stCondLst>
                                            <p:cond delay="499"/>
                                          </p:stCondLst>
                                        </p:cTn>
                                        <p:tgtEl>
                                          <p:spTgt spid="33"/>
                                        </p:tgtEl>
                                        <p:attrNameLst>
                                          <p:attrName>style.visibility</p:attrName>
                                        </p:attrNameLst>
                                      </p:cBhvr>
                                      <p:to>
                                        <p:strVal val="hidden"/>
                                      </p:to>
                                    </p:set>
                                  </p:childTnLst>
                                </p:cTn>
                              </p:par>
                              <p:par>
                                <p:cTn id="161" presetID="2" presetClass="exit" presetSubtype="4" fill="hold" grpId="0" nodeType="withEffect">
                                  <p:stCondLst>
                                    <p:cond delay="0"/>
                                  </p:stCondLst>
                                  <p:childTnLst>
                                    <p:anim calcmode="lin" valueType="num">
                                      <p:cBhvr additive="base">
                                        <p:cTn id="162" dur="500"/>
                                        <p:tgtEl>
                                          <p:spTgt spid="34"/>
                                        </p:tgtEl>
                                        <p:attrNameLst>
                                          <p:attrName>ppt_x</p:attrName>
                                        </p:attrNameLst>
                                      </p:cBhvr>
                                      <p:tavLst>
                                        <p:tav tm="0">
                                          <p:val>
                                            <p:strVal val="ppt_x"/>
                                          </p:val>
                                        </p:tav>
                                        <p:tav tm="100000">
                                          <p:val>
                                            <p:strVal val="ppt_x"/>
                                          </p:val>
                                        </p:tav>
                                      </p:tavLst>
                                    </p:anim>
                                    <p:anim calcmode="lin" valueType="num">
                                      <p:cBhvr additive="base">
                                        <p:cTn id="163" dur="500"/>
                                        <p:tgtEl>
                                          <p:spTgt spid="34"/>
                                        </p:tgtEl>
                                        <p:attrNameLst>
                                          <p:attrName>ppt_y</p:attrName>
                                        </p:attrNameLst>
                                      </p:cBhvr>
                                      <p:tavLst>
                                        <p:tav tm="0">
                                          <p:val>
                                            <p:strVal val="ppt_y"/>
                                          </p:val>
                                        </p:tav>
                                        <p:tav tm="100000">
                                          <p:val>
                                            <p:strVal val="1+ppt_h/2"/>
                                          </p:val>
                                        </p:tav>
                                      </p:tavLst>
                                    </p:anim>
                                    <p:set>
                                      <p:cBhvr>
                                        <p:cTn id="164" dur="1" fill="hold">
                                          <p:stCondLst>
                                            <p:cond delay="499"/>
                                          </p:stCondLst>
                                        </p:cTn>
                                        <p:tgtEl>
                                          <p:spTgt spid="34"/>
                                        </p:tgtEl>
                                        <p:attrNameLst>
                                          <p:attrName>style.visibility</p:attrName>
                                        </p:attrNameLst>
                                      </p:cBhvr>
                                      <p:to>
                                        <p:strVal val="hidden"/>
                                      </p:to>
                                    </p:set>
                                  </p:childTnLst>
                                </p:cTn>
                              </p:par>
                              <p:par>
                                <p:cTn id="165" presetID="10" presetClass="entr" presetSubtype="0" fill="hold" nodeType="withEffect">
                                  <p:stCondLst>
                                    <p:cond delay="0"/>
                                  </p:stCondLst>
                                  <p:childTnLst>
                                    <p:set>
                                      <p:cBhvr>
                                        <p:cTn id="166" dur="1" fill="hold">
                                          <p:stCondLst>
                                            <p:cond delay="0"/>
                                          </p:stCondLst>
                                        </p:cTn>
                                        <p:tgtEl>
                                          <p:spTgt spid="39"/>
                                        </p:tgtEl>
                                        <p:attrNameLst>
                                          <p:attrName>style.visibility</p:attrName>
                                        </p:attrNameLst>
                                      </p:cBhvr>
                                      <p:to>
                                        <p:strVal val="visible"/>
                                      </p:to>
                                    </p:set>
                                    <p:animEffect transition="in" filter="fade">
                                      <p:cBhvr>
                                        <p:cTn id="167"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9" grpId="0"/>
      <p:bldP spid="23" grpId="0" animBg="1"/>
      <p:bldP spid="22" grpId="0" animBg="1"/>
      <p:bldP spid="22" grpId="1" animBg="1"/>
      <p:bldP spid="24" grpId="0" animBg="1"/>
      <p:bldP spid="24" grpId="1" animBg="1"/>
      <p:bldP spid="26" grpId="0" animBg="1"/>
      <p:bldP spid="26" grpId="1" animBg="1"/>
      <p:bldP spid="27" grpId="0" animBg="1"/>
      <p:bldP spid="27" grpId="1" animBg="1"/>
      <p:bldP spid="28" grpId="0" animBg="1"/>
      <p:bldP spid="28" grpId="1" animBg="1"/>
      <p:bldP spid="29" grpId="0" animBg="1"/>
      <p:bldP spid="29" grpId="1" animBg="1"/>
      <p:bldP spid="30" grpId="0" animBg="1"/>
      <p:bldP spid="31" grpId="0" animBg="1"/>
      <p:bldP spid="32" grpId="0" animBg="1"/>
      <p:bldP spid="33" grpId="0" animBg="1"/>
      <p:bldP spid="33" grpId="1" animBg="1"/>
      <p:bldP spid="34" grpId="0" animBg="1"/>
      <p:bldP spid="34" grpId="1" animBg="1"/>
      <p:bldP spid="35" grpId="0" animBg="1"/>
      <p:bldP spid="35" grpId="1" animBg="1"/>
      <p:bldP spid="36" grpId="0" animBg="1"/>
      <p:bldP spid="37" grpId="0" animBg="1"/>
      <p:bldP spid="3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500034" y="642918"/>
            <a:ext cx="6550126" cy="553998"/>
          </a:xfrm>
          <a:prstGeom prst="rect">
            <a:avLst/>
          </a:prstGeom>
          <a:noFill/>
        </p:spPr>
        <p:txBody>
          <a:bodyPr wrap="none" rtlCol="0">
            <a:spAutoFit/>
          </a:bodyPr>
          <a:lstStyle/>
          <a:p>
            <a:r>
              <a:rPr lang="es-ES" sz="3000" dirty="0" smtClean="0"/>
              <a:t>Tronco de cono. Trabajo adicional 5b</a:t>
            </a:r>
            <a:endParaRPr lang="es-ES" sz="3000" dirty="0"/>
          </a:p>
        </p:txBody>
      </p:sp>
      <p:sp>
        <p:nvSpPr>
          <p:cNvPr id="13" name="12 CuadroTexto"/>
          <p:cNvSpPr txBox="1"/>
          <p:nvPr/>
        </p:nvSpPr>
        <p:spPr>
          <a:xfrm>
            <a:off x="428596" y="1285860"/>
            <a:ext cx="8143932" cy="3170099"/>
          </a:xfrm>
          <a:prstGeom prst="rect">
            <a:avLst/>
          </a:prstGeom>
          <a:noFill/>
        </p:spPr>
        <p:txBody>
          <a:bodyPr wrap="square" rtlCol="0">
            <a:spAutoFit/>
          </a:bodyPr>
          <a:lstStyle/>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Busca objetos reales con forma de tronco de cono</a:t>
            </a:r>
          </a:p>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Calcula, mide o busca sus dimensiones (alto, ancho, largo…)</a:t>
            </a:r>
          </a:p>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Determina la superficie </a:t>
            </a:r>
            <a:r>
              <a:rPr lang="es-ES" sz="2000" b="1" dirty="0" err="1" smtClean="0">
                <a:ln w="12700">
                  <a:solidFill>
                    <a:schemeClr val="tx2">
                      <a:satMod val="155000"/>
                    </a:schemeClr>
                  </a:solidFill>
                  <a:prstDash val="solid"/>
                </a:ln>
                <a:effectLst>
                  <a:outerShdw blurRad="41275" dist="20320" dir="1800000" algn="tl" rotWithShape="0">
                    <a:srgbClr val="000000">
                      <a:alpha val="40000"/>
                    </a:srgbClr>
                  </a:outerShdw>
                </a:effectLst>
              </a:rPr>
              <a:t>pintable</a:t>
            </a: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 y el volumen.</a:t>
            </a:r>
          </a:p>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Busca el material del que están construidos (si es sólido), y encuentra la densidad en internet</a:t>
            </a:r>
          </a:p>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Una vez calculado el volumen y conocida la densidad (media), trata de averiguar su masa</a:t>
            </a:r>
          </a:p>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Compara esta masa con algo conocido (tu propia masa, la masa de un coche, etc.)</a:t>
            </a:r>
          </a:p>
          <a:p>
            <a:pPr marL="457200" indent="-457200">
              <a:buAutoNum type="arabicPeriod"/>
            </a:pPr>
            <a:r>
              <a:rPr lang="es-ES" sz="2000" b="1" dirty="0" smtClean="0">
                <a:ln w="12700">
                  <a:solidFill>
                    <a:schemeClr val="tx2">
                      <a:satMod val="155000"/>
                    </a:schemeClr>
                  </a:solidFill>
                  <a:prstDash val="solid"/>
                </a:ln>
                <a:effectLst>
                  <a:outerShdw blurRad="41275" dist="20320" dir="1800000" algn="tl" rotWithShape="0">
                    <a:srgbClr val="000000">
                      <a:alpha val="40000"/>
                    </a:srgbClr>
                  </a:outerShdw>
                </a:effectLst>
              </a:rPr>
              <a:t>Calcula el número de botellas de 2 litros que cabrían dentro</a:t>
            </a:r>
          </a:p>
        </p:txBody>
      </p:sp>
      <p:sp>
        <p:nvSpPr>
          <p:cNvPr id="136194" name="AutoShape 2" descr="data:image/jpeg;base64,/9j/4AAQSkZJRgABAQAAAQABAAD/2wCEAAkGBhQSERUUEhQVFRUWFx8VGBcWGBgUFxgYGhoXGBcWGhgXHSYeFxwjGhUWIC8gIycpLCwsFx8xNTAqNSYrLCkBCQoKDgwOGg8PGikcHCApKSksLCkpKSkpLCwsKSkpKSkpKSksKSkpKSwpKSwsKSksKSwpLCksLCwsLCwpKSwsLP/AABEIANsA5wMBIgACEQEDEQH/xAAcAAABBQEBAQAAAAAAAAAAAAAGAAIDBAUBBwj/xABHEAACAQIEAwYDBQUFBgUFAAABAhEAAwQSITEFQVEGEyJhcYEykaEjQrHB8AcUUmLRM3Ki4fEWY4KSssIVJFPD0kNzk+Ly/8QAGQEAAgMBAAAAAAAAAAAAAAAAAAECAwQF/8QAJhEAAgIBBAICAwADAAAAAAAAAAECEQMEEiExMkETURQiYSMzQv/aAAwDAQACEQMRAD8AbFKKdFKK7RzRsUop7JAB5MAw8wdj9DTrFks6qBOZgunKSBJ9KTkkrGotuiKkBVw8LufwEDq0J7+KKhm3bb7W9ZC5W07wMc0Qv9nMQTPtVcs0IrskscmyKkBUN3jGFX/65b+5aY/VytVx2pw65slu++bKDJS2IUkjYNvP4VVLVQXTsmsMmX4qE4gDPM+CJ06gnTrtTuB8eF68inCgWzMsXdiAJ15DSIiBNG1mzatMkWlAugkXCQFJHdqogEuTNzLEg6HqJqyayK6LI6d+wZutnw1hwrBRnt+IRLZs8jqCGEHyNU4re7QZvCCPvOukxo93uiCSZJVLinzy1hxVulyb4FeaNSORSp0Uq1FI2lFdiuxQA2lToqPEPlUkbgTSbpWNEVzFAdI6nb2qscftv7A+fXflWc93zjkI1Y/09KblJaMpPnO239K571Mn0alhXs0jxHf4h008o6+VWbWKBPxD30/GKxET7XIRsYO59p2nyit7DYBRfyA3FQmAxy9InxCOc6xtvtUPyJol8UWWWtwATz5QR/rTa0cJgA2fKyuqnWAbbb/wnwtHTQwRVS9hgh0OhM66RyIjcQQQQdjWjDqVN7X2VZMO1WiKlFdFdithnOUorsV2gBsUqdSpWBm3O2GDtoyhcRdzNnJhLY8Kkcy2mpNQJ2xRlDW8MsSRLu9wn5FRVBcMpmQQskZiFiPMkEnnXeH2LZEqZAbfPlURGuWK4vyZH7Z0tkfonParFMBl7tFAyDLbSQAIAlgTt51WvcVxDjx4i6QdAA5AJ5iFMc6ttZQZzAYkxm300HIbR0qbDKDGsx6Rt+E/hFQp+x8GDf4dmZgxJ0B0OY79ZjlTsLwUI3hQmfF4iPP1rXeyEd/GBoN4nasXgmNe7fdWaRlaeexA0HKntCy8MApaFAKxLTodSdBGmw3p9vh3RvXwjWNBHl51JgQ2chhuB5xv03GvOrosZI/PWPn05UbUFhV2Dsg4gjLK900iJkeEEdNjW9j8EFfxDPbQhiJIKeJWBG0+K2pk6GIJ51i/s6xAbEPBUkWjpP8AMlFeGjvWOUCWdWE6Ag7xyzAo0bTmPOq8g4g7jMObmUwVGqI+4IbPdknlle2pnppzoev2oJH6Hl7GR7UY3VWAVGexJzLvl0KswgwVKuYgxqOmgzjsOR4pDZpeRzkkOY5eMZo/3nlWjR5Ns6+yrPC439FCKUU+KUV2DANilFOilFADYrjDQ08Cm3HABJMUPoaBliUGbacxHUgMFPLTWflVuxw261tLxUBGui2p01aTMDmAQRPUHeKzcbiyVUamAQNCdMxPL3PvU3BuK3BltO7lFuW3VCQqD4ixGkkyRz1k6HlxZHRQ/hS3DjbYOqNeDt8GUtnGvXat3FcRRL05TciCCWgDnKCMo25g1l9n7n/mbMrs0k52OwnmOoqrxy5mxFzV1YFQOY0Azgn669OVRlyxrhBNxPGyzlTIZLRgBV3NxgRHOFU84LHflb4jdLPJ3gZvJoEj8Kn4LwtLtm6zb28NbYFTs479hPlBA/pUfFUi9cA5NFX6RJ5L+irM6iUop0V2K7FdUwjQKUU6K7FADIpU+lQAMcVvKbF0jzjlueVZ3ZfCr3eZivx7HeAF/rWnxO2XwpCDMzGRA11afwqHgvDWWzDSrljoY8o68hXG9HRLdu4PEFUkSY6b8q67sAfCFHrrVa0jRBuKB5EnnTksICJYtqOVJjGW7ysXLmT+QHlWN2VJ724VE+D8XX+lb13FKr3NNzBj0iocAtu0fs0CloEySTr5mnYFqwTaZhKDbqeXSK5dxmYxm0PRY8udMxmJJutG2msTyHOoTeMSxB12LKJ2G0zUGxoO/wBmWDQXrhB2t8j1ccvaiztJfNhRcUgBVuXWMZpCpm6+Q+lCP7Mb6B7pYKshVWJ3kmCdpMbc9aLu0NybbCNO6uEg6jZBp5a1XN2NFfh2NVu8e2IBUysqYdXKsNws5ix+LUnfWazeM4RVs94BoxK5AfhfUEjTQabentH2J4Yj4NQRBZDrsJN+6Q3SZUfIeVWu02lkiNO/OsRqFMx7zUsMbmhZH+rBOK7FOilFd45oyKVPilFAEbGNToKwbzs4JYwD06STHyNbeMWbbT0/zoSxDls0T8EADbUj6j8qxanJJNJGjDBPlk1tUBUHKSdp8U89N66MWpLQyjJ8Wg0Hy12rNVCt20vKBPOPCST+fvT+FYMvZe4YHeAeehOs+0/SsNGo2bePGQXFdQhOXMVWM2+XbfStqzaueEuLDC4JAaAxHwzPISInaaG//C5w6pHg7xmA0AzAATO5MP6DTzp/71PFLNsrOREQAGB/Zm5B32NwiYO0xUWgD2zduWw6XMO6SgXMn2qgBSqzl8Q0JrMx+L+0Lbq7sZ6S0AHofENDWdw3tBeS1ibqMTde6O7BGaBcYOynNscit1G+xii1sTaxTOjKquAiLdEMHZ0NwBwNMoysPFqMu4O7xZHjdoU4KSpmHFdinb0stdpO1Zz2qORSinRSipCGxSp4pUgAJOM2xAOdoHKYms7ifaMqYtDK38R3HtRla7R3BP7vg7SA9Lcn55dvevLeMYlrl+47mXZyT6ya4iafR06aNC1xW8GkEnnETRX2ZsYjHF+7dEyAFs8qNdNI0oe7H8aW1cAuAFSd429fKvV+OWLN/Ckju0aAylRlLRoJiJmY+RqueTa6aLo4t0bTMcdiCut/G2E5tlCluWxaKjHAsApm5jnbyQge3OhXu1f4UZpJEgKAY3gnfatng/Z6y160jvozqCJI0LAESDUlJsqoOMJ2AwkBgmYGGBd7j6ESNAVEc6v4bheFs3EVbNsM50K285MqW+KIQZQTuaq8TsnDXnR3S9bKgi1E3MpznMR98DK3iUSDrG5rc4Ri7Tph1slYTTcfCLboDpvrGo9Krc2x0TcLbvWvI9oAJlXLOYQwzERAA5bDWKix2BcKwZybRR7YYjM1vNl1YfeUZN9xPPcWsDYy3L7dboGnKLa1cuYsDnqfrvy/M6VW2MzOyuANqyLRKkraUaHMrS99hB5ghpqh2kLdwARocRcj2zCK1sLbyAtbVQxAz29gdT8M6odZ6SfesLjznu1DEz31xiDuJYkSORgitWnf+RFWVfqwfilFPilFdo5wyKUU+K5FMCtjl+zaelCisEZs3IKN/Nz6biifi1yLZH8Wg/GhstaWS0E5gh9dcug/vH51z9S1uo1YU6KmLu/asf4UZvlbIH1NXuDkjCQF/wDTWfQMfy+tNOMTM4jW2MzGNI33nU/KmXOPfZLcLXApbKILTI3HxRGhrM2XhbwqyO6tkqD4XaD1mN+Q8FDfDcPm4zfb+DvSP+BCg/6albizoUt984a6mZfEx0aQsydJg6Vu8Ft2++vDvrTXUDLduNaQSNe8l1ykxBkzyOtQZIv4DgYfB3QVBOa3BO6fECRPOJGnWoMLhbi3rjAGDiLjEagFFCMqnoYuHXcBTHmQ8OvzahFS4lxh4rbcxOmR46kwCTTb+HGZ7g/hu7yCubu4BB1U+DY1FctA+EYRFKKdFKK7qOaNilTopRQI5FKnUqAPOO0uKuJcJDsQWjKSQABAEAadaDlaWM7n8aLu1pYMToRmkD0n+lB6pm9a4qikdPcXMPaAOpgHpuOtGwxVmycgNy6BaGa4+sNc1SASMsN3eg1ILa6UALejQ1vJ2gDWChQl8yMXkBfBIEgDU7aknaoSi20y+E0kx2A7QEMCyqQBAAkRrJI13/Wlehdj8RZuYnDsMsNcU/I8+moryUPr9dKL/wBmvHhh8dZFwxaa6Nf4SwKg+kkT5a8qsoznrXa7sj3+Kt3JyqGsKrKfEPtGzqPIqwPqvnQhwTjg75zdUoPHc/eFUhQEOUm7bGgJOUZ1g6jfavVuJCDbAiO9WRsRAZvyoQ7N8F73CLbUhWa2xkifixCsZHMeCs7XJZfA3H9rUwoGc5je8ea3DhxEBwZAPwx7agVyx+0XCCMzOpkEllmeY2J5gVR/2Xtmxh48GU4g6DkbpYR+FDuP4P3d1VdxJE5C4VzyzKmsCZ3kmPlGK5G+g+w3bfA3CIxNsGT8RNuNTlPjA5QD7dKtcZXv7auhDxMssNK6cxoSImB5xQnhOyuFu4dzcsHvFGbMrsgZWzQ+5jVSIAOogChngvZ12vEYO/cttMArnSGIJRHBymGgw3iBiN6tU6ZBxCpkgweWlcisJe0961eFrHqpJOUX0AGv84UAMNpIAYbkNW+RXYxZVkVo5+TG4Ohtcin0oq4gY/aN4tREyY+h095oRu2XaI0+2OoGsAqAf10os7SXIFsdW/CKw1bKwAiAxnadWJHzrnZ+ZmzF4la1w0nvSWIz6DyGaR9NKe3Bx3SIS0AsYnqQB8tfmasYcEhhmAJPmYAmdgetWO7BygXF0EHS5zJP8HpVPBYPXg4fEWiZ0W2p1MwVXMZ5E521/mpcL4FdNrFi14i9uToJjMM8zsAskEQZ67Vv2cdZBkXkyjLO2YhQI0Oo1UVodnUQ4S6QQSbbTlIJ38I0PRBp0PnUG0PkH8Fdu2/3IZXW2A7GCQHIMMDrEqLYIMfeHrRHw7jZv2JeGfIWD6KYZj4So0yZY2JEseY10rXDEa3YQjWLgHkHuRPyDa1iYPhyqrOv3QqrGgynNoPKGB2GqilFJySCT4YortOilFdo5w2KUU4ilFADYpU+KVAHkPbLiYa53a/d+I+eunsD9aGqlZyzFjqSST6nU0w6muQdA6vnHvTmukwBtTC3Ku2B4h60wLKfEaezxHrTI1p1waH0pDPVuw/7TSzWMLioIDZbV77wOVlRHncSwAblzncem9ksIbYVXBUra1B3E3bh/KvlmxfOh5javov9mXau5jrFy5cK97bC22jmBmIcjlIOvmD6CuUa5HZbt8Nt3LdokBoViCdYJcn8RXnnau0F4uuubKiTPIi2dNInl869LsORasACZtjy3ZuXPegDttewlm81+9dzYjKALSayQmVSyx4RETJHlVMFyTfRsdhLjXWZWufZrodSJBmFkzGrH9GpeKW1wN/DpZVnzhvCSSMoupcVVIBJgrcOs/HuZrzvg3b+5ZL90qqILtpnMKJ56CfSjPhvan95xVjPlVrDyW2DpcCZHE7aAg+Z5Ve8MuyreroY3Cbdy99o6s2bvFtMRnX7MOuZQToC7eUFfa9FT2MDaGKdjrcZbaCSST9gCwWecLOvIH0qM31ckoZEke4Oo8uR9606OfcSrUrpjKUU+K5FdAyAt2iBFxifF4ZUTounTnLfiKyl4hDlYVfsgxA/i0nUbjWtTtTZl2jfuz7aDl6VmDAAm5/d7sx1Hd//AB+tcvJ5M3Q8UUb3F3GGQhvGXImNYBPX1E1fGPY4u1aB8DZQwiTLeXXaB5ipU4YuRVImAfqdfwFbHDsADikMbOGn+7r/ANtQJmRwTiua5iGuBWt2kdlBOXNE5BPmQNfP0rT4bxmyuEF29YXO10Iht/ZtqGJY5WUwMu/Oals8BCo5ZYz2oPIxntbjlrUvEeyBGFslCVuC65UbmGW20k8tBt/MfOosYT4TGoLhtpiGV7dsXGW/9oiAgsBnYKw0MzJ+IaV3FDImRhlZoKwcysoUaqdDMQSrAHXpQrxbh122+LJ8QbKknXMsIzJJn4EGkbGIjatnD4ktnVs0i4SAdV8I7mV/hEo8L0Y08N70RyeLHxSy06KUV2DnjYrsU6KUUANilTopUAfPbDKx8jFduDnUvEreW9cA5OfxNMbVfSuSdAhJroMU2u0wLwb+tNZtKVpDsB5+25/Oq1wnakArba0Zfs97RjB4y3ddituGS5AJlGU7ganxZT7UFirtl6GAX9qv2p3sQq2rE2bSqEzKSLjgTqSPgGuw9yaDO8neutb1imd2RvRFJdDZc4dfysQRo6MknlI0Pzir+E4sbbYe5/J3bDqqsR/0kfKiTsf+yS7jrJuvcFjMPsQy5s/Vmggoum+pOukASD37LIzI0goxUjoQYYfMVbHIQcbPXOBcft2r1troL2ic07sPAUEeitt5aVtm4G8QMg6gzOnKvJuzvFMy9w5/uH8qIeCcfayxRtVB1B5elaoKPkvZmnu6YcRXCKVm6GUMuoOtDPartGbN+xZttBY5rkAEhdMq6zE6n5cqsnLarIxjudEHEMYHusVIIbwCdOWp+UVTa6EDEsIZ59yTpVHG2it8Akki8V00EwPpz9NKzrlljYAA3uE6nfQfLSua5NuzalSoJ0xSAhSsnT74H4r+prRwHHbaXC3dsSJmLq/eBBOqcp+lCFy2370JiVgRrHwk6a7aV3hiOBiGgn7LMDOoLMFBHVgXA+fQVFoZ6IeNWLi/DcQxBOVbnMH7rTyHLrRFe43h71tVS7bkuzQ57s/Ayr8cCZI0FeUYbGunDyAXl728Tog+Hy1ZDJonw/Hr3f4WyrqU7pWuF51JLGCG3AUJrBjU9KqaJB3xnBhxcYCVnRtCNe7tgztqFNYZtxbTUksWbXU6sSN/Jqq8M45bbx9y9nvMR3KGye7MeM5myjIwKrIldZ3jUWrmMFwjKQ6ZZS4FyZgSw8SDQN4ZBEAqymBzt0/+xFeXwZHFKKfFKK6xhGxSinRSigBsUqfFKlYHgPGzOIukfxmoLQrQ7VYPusQQBAKq3+ED8Qao2DXLXRvKzIRvp/nqK5RJjuD58Il1fit2xm/mUMV59AB9aG6YE6Yhl6gxoRpoZB9jqKYl0gzTC07zpoPTpSFACmtLg3D3vOESPVjAHyBPyFZwrb4VxJrBSGygOjnYHwMD7b1GTaXBOCTfJZ7R9nrmEa2LmU94sqUkgwYI1A11H/MOtEvZDsTc/eLffIubJ3gtEp3ig6K5DkBSDBjU+Q3G72JwwxdwXj4kw5ZLROoa5oDcUHYC2tuPNidIootdlrbXluKbi3FaSwfxE7xLTOntqd5iqd7qmTlFJ8dEyWr9u2LneXTLEEd2LpBDMCWgnSQdRMzWTxnsrhsepSLRvkEi4oe1fkalmFwDvRqJmdNiNKMOGWGbDABspMnMNYm450nb13GlRdnuENYAtsRcXx5ZUBsuUypncSxI/vHlFRV2RZ87doezl/AXu7vLlb4lYTDCdxOvtU1ziBYLEd5dPPlJgn0ma9iPZpeIYc27ylF+0ZASfsGkhDbB+7AWQNDr1rxPivAr2Gu5bikEaqw1U9CrbHX/AEFa8ORtFM4qwqwfaz90thQM4hVRGbaBuSBI0KzvqQNNawblm9dxIutLO7htBGmkaTosZdNdPSsXGM4IDAgQCuYESDqGE8jMz0r0rsPxFWVGIANv7M880ICXHmqhp6ZgKlkm2EIpFC4M0O3xZmafMq0+8qPlUdvDCEE8yR7mKT31AMkwInzJ/wBTT0ugOoEAkbEZvyqpMmTvhwbzN/ePL0rQwGD+xvHrkX5vm9/gqjZ4pIaBa0BBm2hO/UDb3rRwPGzkIVLZViCRlZdRMfC2m/1pNgi9hODhltW58OdySAdiUBYDr4DWn/swrYgORAWyo13M2WWQdhoje4pYTjDZwTaEkEeFiJzEmQGBrbHFFLOSlxPBGqh1EW3QGVO03J25VXZIDX4OcOMPlOVlW7dMcytsONf5Wy/XrW3h8KbahWgkDcCJHKfPcekDlWjxDDrfcNbggW3WBofGygeE6jwqOXM03Hj7Rh+ttfrWjTeZVm8SrFKKdFKK6NmIbFKKflpRRYDYpU6KVIZ4p2xw5m3c6jIee2o/E0P2Go47RYPvMOwGrJ4xA6TI+RNAls61y4O0b2FfBrQu2yrSQAV9iZ/M1j8b4EbBkHMh2PMHof61q9lrhzMPIH61ucSwve23Qj4hpHXkfnFJypjo85pV0iKdbGutWESewo3ir3D+FHEXltghZ3J5D0577VTtj61p8CxXdYm052DifQ6H6E1FjR7TY4SmBVMPbzsbdtRK3DbzMVzu5gwokuxJmB1rJ/20uo85g4n4UvXi8TEjvN/lRPxsFsRiF8Wq5QSohQAux84jzn3oY7RMvdqp1clSug8MHUgyMu566gbVku2XVwGvD+MK1tGtF3DiVVQhJGuaQV0g7yRBrQwPE87wRDoCcjjIYbTNKkhgY3ArH4TwW2tsotwOG8TLoZDEswOpgS8xA2HlUeAwmTEmzaOi6gEg5EuIuZBO4D5XC7RPpTt3wKjcvWUukkEqQpYFSOW8EaESPX0oWxFoXAQ4DK26kAqfUbVocBxmVbitqwQtAgZnyhbkRoCWExHOqZGpjaTHpyNbdK+zNnTB/tR2St41VzMyMk5CNQJjQqdCNBtBoPs8DvYJsjrmSHhwSFllyyI1mD8Jr0+KwO2CfZoZiGj5g/0rRlimrKscndAddUgdB6RTsuqmZPWBMD/Q01rpGoYiT1/XWuLd1MMfn5gVks0ljDWNSI0IEiN/etjD4UMgECJJ6cjz51iYe626sZmNTPQc/U1vYLvBGo2mITcz1FRbBGmlglkkfCFACkjeD8/FvWpauupuOpYM4MTqBMECVHSY9POqOEDht1bU8un/APIraw2KUqSwZS0BsoBE6E5ddjryBFVNomTYa+W+IBiEGv3i0kanfTQVWuDU6k67nf3q+qLrt02K7A9dPrVO6PEfU1p0y/ZspzPiiKKUU6K6BW+zINilFOilFFgcilTqVFhR5tjrvgdWZh4PhT7oYEAt1+deZkQaNk40JuMV0dgTueUAelC3Fkm6zAGG12+dcuCo6EnZodmcXF3KdmU/MSR+dFhbaKBuEq3e2yokhpjaRz+k0bgbiPTT6Up9gihjuz9u8ruFIuQYIOUFo0kbGT+NBVsa16dhDCk+f9KA+M8O7vEMOROYejGfxke1ShzwJkKUTYfsBjWCs1hrauQqm4RbkkEjQnNy3irvZLBJ4sqzmESdSR+UnkK9m46muGX/AHy/QR+dPPeOv6LG1Nv+FYK8xdjvFtqHgyM4VA0GNfFNCHazh7fGzSPhAiIBkxHOjXiRHe3p8/8AqUUK9qVmxufiH4NWS+S70EXZnA93YtnMSzpqWOujGKzbHBHfid3NcGWO8OmuRtAoJ0UjKuvQVv8AD0AsWZ18H/c1YXGCwu4w25DCxbC5dDOZT+dF8gS9jjdY4trnww+UQP4is9fuDenRWxw5R3VwqImyxj+9cumsmK36bxMmbsbFB/bvEi21qSSGDeH7ug3A6naaMaDO3eHNy7ZVWKkqRp5kgfU1dkdxIY+wWwnFwcqlJLKTMRr4iNPauYTjIyMzKCFgGNDJn29oqvfslXVcxIW2dZPLNHtEaVTy/Y84LxHLQTt6kVlNIQ/7RlVtnMvi1/s7R0nUQytr5nSflWlZ7RXO8VPsWeRANtVkGI+FlI/ChfHYExa5nIu/InWPTat3/wAGuDiSnMCwuZc7KDGRcslRA0y1F0PkJeH8VutcZe4ts6zmCXShA5n7QsOfLQVtYTjClZaxiApbR1VMQnTe0w6dJrzrg2EuqMWyLne5aJlSwZTcbKzCOYzsZPIdav4K862sEh71Ua6zsZBDnRB5hlykyaraRLk9PTitgsVzhWk+G4GtNJnQC4AGPkCaoxQjb4zcvuEe4r57twlbilJUsqIAG0UFW+GZzJG5klyWwAABAGgA2A5CtOm4sz5vQopRTopRWuzPQ0V2K7FdinYUNilTopUrA8PbD6kZttOetT4LCZnAmY18tvrUajfpJ/E1u8IwgW3ngSxjbkCRXJTdnTkuCK3hQCSqgQY0ET7j3qQkdY9a4jan1P407LpTZWixYXwkiN/y86BeK4zvLrsYOsDfYaCNelGWIxGSwx5QfwgUBEVfiRCQfdhMVJt6bMD8mFexcYE3sKP98PxWvIuwWAhrRYfE6gemYfjXr/EBOKwg/nY/LIaer7iRwf8ARTx7eO8fX/rFDPaW5NpNN35jyP8AWiTGTN31/Fj/AEoY7UOB3In73/xH51j9mj0GuFuDu7fMZPpLVkiGv4yNsttefSz+ZNa2CgWrcz/Zj86o8KwwuXsZJgZ11H8otn/tpewLuFIGHckx/wCXX6verGNwdR86tcauFeHYgoYb92tgHfVmcD/qrw3EYp1Jz/Ephp3nca1rxycY8GecbZ69w/iqXg7LoEdrZJiJWJaemszQbxjiy3r6XEkKABqNdGn05UNWePPaDrbuMuYQRAgiPhgjzia2LIGUanQR8R6etSeRtCjCmUcQJnQ7RsdtB+RqbD4aFGhjcEgx86vWknYtEdZ38iP1FSpfcSbd1xHQx+EaVGyyiW3hszAb7DT2oztcLUtnAGZ3JLRqJDk0H2uL4gDW83owz/TWK2OFcQxjxkey2seNAInT7qE6zHXWoyTBFngeA8d4AsoIynL0Ft3IBIMSQvyrXxHZ5O6w0fczwPV1n3318zVXC4i+hZTawuuhIa6urDLqdlkGBNbovXYTvMOcqaDu7qtselwLOvQmq6JWDuA4OFcswUwrRpsxu3COUaSsenKtKKsXQqgyLiEwIdIEySdVLATPOKrqZ2rVgfBRl7FSNZvaDjqYS13jgtLBAoMEkyefQAmh7i/7RVs3kVEz2zbV2OzeOGEcpycjzO+lXOSRXtYZ0qG+JdurNi4yOGMKjArqWzgNoOQCkHfWtvB44XbaXEiHg6nadxpuR0o3IW0szSrH7V4prOEd0OoK6kB92AMhwQd/oKVG4ajZ5Kt2BRdw1R+72/Qn/EaCRcorwOLUWUE6hB86wJGxuxi+/Pn5103Kq2sWIHn5/wBak/eh1qTRE5xgf+Vcj9eICguzazMBRvxhwcG2oOgP+MUMcJwpYZvOKvwqyubo9D7D3icXh7ZMgEf4RP5V6hfE4zDeQY+2n9K8w/ZrwzNjrbGfswzfJCAPmRXpqEHHWj0tk+Wufn7VHVcziGHxZTu2f7QmdSP+40MdqbXjs6aAz9Uooxl5cpgjVhsZ5Hp60KdoATesKDv5mPiFY/Zo9BxZEInlbX8Aap8DWHxh/nP0n+lXiuWFImFUb/yrVHhLAW8a3+8ufTvOtFBZHxHKmAu59F7qyD7kfma+fLmKLPcO+cz/AIwQfy96927e3gvCcQT0sL7/AGRH1NeD4HBm44UEDQkk7QOv0rTjdIqlyyXu/GunxOBHWImiNMOWJSROWYGnlrWDw2wWuWyYgOSdZIgg6jlRHgQe8cyNFA125+flTBImW0cxSYhZ03mK1eDcALo7yfApJQDczlC67A6a1iC/Fy4TB2AGwPIe1aPDsQxL5UXMgR1hmAJz/DExBG/oKhJ8DSIMbZMyJg7A8qJew7RcYHMWyxAXwjbVjOmmYe/yxO8aNjtqdD+db3YO7Fy+TOyrseck6fKpT6EjvEuFvavG+O7W1Kg7LoTlKwNGDLqfU+5Ni3udxZFoyQDndG+8qHKTlOW4JUBgZ0J6zWb26s2zhg+mfOqjU/emfCDvpvvRLjMEBgXG0WMsgxErHtrUOxmJ2h4kwskFWKqF001LMhBBYjQKY/4aHRxFVglws9SF/E0R8f4Bc/dQLLAFLSkhsxBnOxAAM5iQonlrXni2cQ7Ij2UOdgozZgJYhdcynmdaXzSjwqJxhCXMjM/aD2h742rSkEISxI5kgAbaGPFr5mhDE4rMSSZOgB8lAUD5AVp9s+HGxiMjIiHIrZUYONc2sgROm1YNaIvck2UySTpFnEYxncuxJY7k+QA/ACtvh/aC6q27auwCuboAiAwUwR7zpQ6COn1/yqZcTBkDWI36yOnnQxII+K9qb962UZ7jAkaEBRpB1jfalWAvED+v9KVABeeF2Z1F3/8AFaP4Xqf+7W9MrXVjT+xWPpd0re73r1j1O+ntSB8td45xt6Vz/wAhr0W0YdrCWhrmaPOz/wDvrTjasQYbX/7LfkTWsL0/6+dSQNdPw/Qp/kP6DaBvaS8FsolpiwZiG+zdIAgqPGBMmdulYGAwLs4TMVJ5A6/KfxijftblGGbRZJAGmojXTToDWBwZrJCtcVPiyZmt8+Qn4SYE8q3aaSmrfBVktHof7OcZZwIufvdyGZcqHK7kq2rSUUxEAa+dFuF47g7l0NZvF7pU21UrcAbMIUa2wAZOmvM0Cfu1saQsD+Uacz6Vw4VNfAun8v8AQVlz505snjTUQzv4K5kAa2Em4msCfiVSJG+8VHiuBZ7lpyIyMCZYqCupPvJHPlQ6cbcgLneBAAzHTLtpOkcqkTjF7ldf/mP51SsqLA+tMzMZK/CNAR1I3PPShztZh7trBYhFIAu3VJMiTbuNDrAkyWfLoJg1jDjF0EnOddJ8J2kidPM0rnGbrLBaQf5U/IU/lSAq9ouPB+CnDtm74LYLFhlzBWFs+692sgwdR5ivK1YqYVxJAmdJBgxruNt69cXirgaHQnaP6Gomx07qp56r1M9fOrFqIoi4gP2cwwNzEEroqNBJhgc4gxzIAOnl1qXtRYKXYtQifu4Yxrmk+MkyYMx05jzJkt9P/Rs67/ZjXrsfWu33tMfFhrGxU+AiQf8Ai/UULPG7HXAI4bGBWhsxkE6AHZSdZjnArd4FYaWuEQGtmNpBAYgNGgM8ppmO4Qlx86juwFjIgBX1OaTJ9eXKp7eEVbveDNqndlSSQZAEyTIMgNG0jnvS+WLLGoqKa79mXiuLIhKgksGyRp/xH5BvcRW32B7UWe+7qf7cllYg6lSERABzPjOvQDnVCzwhFN3Y944aNNOonnPi138RqLiHAld86EW2CqoygCCBq3hiSTr78zU3mg+CpKgn7b9qbNyyi2XF1kYuyrInKsgSR59Oc0RYDjv7zwx3cKLneGyQscrgA/w6ecE84Hly9nTBi4s66xJ1VVA9AB8vSiSw6rw5sLDd6zMzXMxIaS5U6mZEqP8AhoWSH2DQVcW46GVXtsrqVuksGAXLaUK0E6GM51203NNucew+QOMUp8SsbRbxH7NU7uJ3zDNEbnbnXnq8NuJhUsKwkC4DJIX7R7LQoGu1ogzOp2qDG8JuFlZGEyWYOZk6ZdVGuu+g+pqqahN9kk6BntbjDicZcZZeABMakADf0Jj2rNXgl8sVFm4WAkqEJaJAmInmPnRjwHhF7C30u5bbQdYMEhoDjUcgWimWcFjFOeZcZtQwGYM4cg7QJBPvArTHJFKkyvbbAtMG5JUIxYbgKSR6gbUr2GKgE/eAYdYMj8VPyov4Rg8RZa4z2e8zgKNbbQuubdgZIj/KsrEdnbxVfsySJHxDQQSBqdsxPzqfyR+yNA/SrZHZu9k1tOGzciJiOkbafqaVHyR+woN2w41gFeek7kgNvttr6+lWEs7CZOuw0EHn5c/rTUultDrDA7DmXB19hUa2x3i/32GkjSSI03rmUWslVOuYbdJI11MjTr/rXMSpEEOQDsGiD8J0nfRpnp701fwuQPSW0+grl4+O6v3VDED3I39FHyooCljeFC+VVrhyb5QABzGpmdNPmfWlhuCogVVcEqcwUDMFMakg/FuNfIe2p3YTIyAAzv6HTf1qI3CpTLpOWdBrMz+FSU5JUgoblyrlUgxpMxOuka+oAGwAFSPIHXWN/vSJnymu3hkBy6Sbf/uf0FVnuHvAJMSR880/r0qDAktYhdcxMfqdI9fl1p3eDcTrAmPpv+pqpYxLZokxk/8Acj8Knsarr0Pl949P7x+dFDH/ALwJKzsd959xp135ddK4Xgnnryny+elRYNvi8tR/zRUlj4FPmR7aiPqaQifvPPX31HIzrz5VwtImdf6aabaQfrVazrnPMQdNNdelX3thQMsjluf4hTAr5TsPX5cvb8q4xPkY09iJB1qtdaEH90H5gzTbzlSIMaj/ALY/AfKogX2B0jTWNucnTpypBjzgSYERvzB8/wDOo7Wt0AzAHU+QqBiQFIJ+EncnWXE/QfKpAWMxkTOnmDPPn6inFyJ/18/61UwFwtnnWACPpUt5jJG0ExGm2aNvQUmBZZYAJ58zJ5c9fMGo2vdPkf1ziqyXjMTz/L/IVLeHPyT6gzp5xQBO10CdRInf6f1pokxtrp7/ACiqdy4Z35n8J/Guo3ib0B9ydTQFlwXPbz33/X1rouac50qtMlfMH6bV3FpG2mk++WfxoAmcxyJPv133pG5tIjyj6fWo7ghRH8Ue2Y1LcWCsfrXrQBwt5/rXfpoRSpuGaSPMT7/o1ypUB//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36202" name="AutoShape 10" descr="http://www.gt7.es/galeriausuarios/vidaguate/imagenesmessage/imaget11073023433897711.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36204" name="Picture 12" descr="http://www.gt7.es/galeriausuarios/vidaguate/imagenesmessage/imaget110730234338977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489" y="4583922"/>
            <a:ext cx="3000396" cy="2059768"/>
          </a:xfrm>
          <a:prstGeom prst="rect">
            <a:avLst/>
          </a:prstGeom>
          <a:noFill/>
        </p:spPr>
      </p:pic>
      <p:pic>
        <p:nvPicPr>
          <p:cNvPr id="219138" name="Picture 2" descr="http://img.lasrecetascocina.com/wp-content/uploads/2008/06/fotofl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48" y="4643446"/>
            <a:ext cx="1905000" cy="1905000"/>
          </a:xfrm>
          <a:prstGeom prst="rect">
            <a:avLst/>
          </a:prstGeom>
          <a:noFill/>
        </p:spPr>
      </p:pic>
      <p:sp>
        <p:nvSpPr>
          <p:cNvPr id="219140" name="AutoShape 4" descr="http://web.educastur.princast.es/ies/elpiles/ARCHIVOS/paginas/depar/matematicas/imagenes/TRONCO.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19142" name="Picture 6" descr="http://web.educastur.princast.es/ies/elpiles/ARCHIVOS/paginas/depar/matematicas/imagenes/TRONC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761" y="4563602"/>
            <a:ext cx="1500198" cy="2051508"/>
          </a:xfrm>
          <a:prstGeom prst="rect">
            <a:avLst/>
          </a:prstGeom>
          <a:noFill/>
        </p:spPr>
      </p:pic>
      <p:pic>
        <p:nvPicPr>
          <p:cNvPr id="10" name="Picture 8" descr="G:\Mirabal 1213\_ 3ºEV\2ºESO\Gif\hipn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
        <p:nvSpPr>
          <p:cNvPr id="11" name="10 Rectángulo"/>
          <p:cNvSpPr/>
          <p:nvPr/>
        </p:nvSpPr>
        <p:spPr>
          <a:xfrm>
            <a:off x="357158" y="142852"/>
            <a:ext cx="7200000" cy="36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Rectángulo"/>
          <p:cNvSpPr/>
          <p:nvPr/>
        </p:nvSpPr>
        <p:spPr>
          <a:xfrm>
            <a:off x="357158" y="142852"/>
            <a:ext cx="6480000" cy="36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AutoShape 2" descr="data:image/jpeg;base64,/9j/4AAQSkZJRgABAQAAAQABAAD/2wCEAAkGBhQSERUUEhQVFRUWFx8VGBcWGBgUFxgYGhoXGBcWGhgXHSYeFxwjGhUWIC8gIycpLCwsFx8xNTAqNSYrLCkBCQoKDgwOGg8PGikcHCApKSksLCkpKSkpLCwsKSkpKSkpKSksKSkpKSwpKSwsKSksKSwpLCksLCwsLCwpKSwsLP/AABEIANsA5wMBIgACEQEDEQH/xAAcAAABBQEBAQAAAAAAAAAAAAAGAAIDBAUBBwj/xABHEAACAQIEAwYDBQUFBgUFAAABAhEAAwQSITEFQVEGEyJhcYEykaEjQrHB8AcUUmLRM3Ki4fEWY4KSssIVJFPD0kNzk+Ly/8QAGQEAAgMBAAAAAAAAAAAAAAAAAAECAwQF/8QAJhEAAgIBBAICAwADAAAAAAAAAAECEQMEEiExMkETURQiYSMzQv/aAAwDAQACEQMRAD8AbFKKdFKK7RzRsUop7JAB5MAw8wdj9DTrFks6qBOZgunKSBJ9KTkkrGotuiKkBVw8LufwEDq0J7+KKhm3bb7W9ZC5W07wMc0Qv9nMQTPtVcs0IrskscmyKkBUN3jGFX/65b+5aY/VytVx2pw65slu++bKDJS2IUkjYNvP4VVLVQXTsmsMmX4qE4gDPM+CJ06gnTrtTuB8eF68inCgWzMsXdiAJ15DSIiBNG1mzatMkWlAugkXCQFJHdqogEuTNzLEg6HqJqyayK6LI6d+wZutnw1hwrBRnt+IRLZs8jqCGEHyNU4re7QZvCCPvOukxo93uiCSZJVLinzy1hxVulyb4FeaNSORSp0Uq1FI2lFdiuxQA2lToqPEPlUkbgTSbpWNEVzFAdI6nb2qscftv7A+fXflWc93zjkI1Y/09KblJaMpPnO239K571Mn0alhXs0jxHf4h008o6+VWbWKBPxD30/GKxET7XIRsYO59p2nyit7DYBRfyA3FQmAxy9InxCOc6xtvtUPyJol8UWWWtwATz5QR/rTa0cJgA2fKyuqnWAbbb/wnwtHTQwRVS9hgh0OhM66RyIjcQQQQdjWjDqVN7X2VZMO1WiKlFdFdithnOUorsV2gBsUqdSpWBm3O2GDtoyhcRdzNnJhLY8Kkcy2mpNQJ2xRlDW8MsSRLu9wn5FRVBcMpmQQskZiFiPMkEnnXeH2LZEqZAbfPlURGuWK4vyZH7Z0tkfonParFMBl7tFAyDLbSQAIAlgTt51WvcVxDjx4i6QdAA5AJ5iFMc6ttZQZzAYkxm300HIbR0qbDKDGsx6Rt+E/hFQp+x8GDf4dmZgxJ0B0OY79ZjlTsLwUI3hQmfF4iPP1rXeyEd/GBoN4nasXgmNe7fdWaRlaeexA0HKntCy8MApaFAKxLTodSdBGmw3p9vh3RvXwjWNBHl51JgQ2chhuB5xv03GvOrosZI/PWPn05UbUFhV2Dsg4gjLK900iJkeEEdNjW9j8EFfxDPbQhiJIKeJWBG0+K2pk6GIJ51i/s6xAbEPBUkWjpP8AMlFeGjvWOUCWdWE6Ag7xyzAo0bTmPOq8g4g7jMObmUwVGqI+4IbPdknlle2pnppzoev2oJH6Hl7GR7UY3VWAVGexJzLvl0KswgwVKuYgxqOmgzjsOR4pDZpeRzkkOY5eMZo/3nlWjR5Ns6+yrPC439FCKUU+KUV2DANilFOilFADYrjDQ08Cm3HABJMUPoaBliUGbacxHUgMFPLTWflVuxw261tLxUBGui2p01aTMDmAQRPUHeKzcbiyVUamAQNCdMxPL3PvU3BuK3BltO7lFuW3VCQqD4ixGkkyRz1k6HlxZHRQ/hS3DjbYOqNeDt8GUtnGvXat3FcRRL05TciCCWgDnKCMo25g1l9n7n/mbMrs0k52OwnmOoqrxy5mxFzV1YFQOY0Azgn669OVRlyxrhBNxPGyzlTIZLRgBV3NxgRHOFU84LHflb4jdLPJ3gZvJoEj8Kn4LwtLtm6zb28NbYFTs479hPlBA/pUfFUi9cA5NFX6RJ5L+irM6iUop0V2K7FdUwjQKUU6K7FADIpU+lQAMcVvKbF0jzjlueVZ3ZfCr3eZivx7HeAF/rWnxO2XwpCDMzGRA11afwqHgvDWWzDSrljoY8o68hXG9HRLdu4PEFUkSY6b8q67sAfCFHrrVa0jRBuKB5EnnTksICJYtqOVJjGW7ysXLmT+QHlWN2VJ724VE+D8XX+lb13FKr3NNzBj0iocAtu0fs0CloEySTr5mnYFqwTaZhKDbqeXSK5dxmYxm0PRY8udMxmJJutG2msTyHOoTeMSxB12LKJ2G0zUGxoO/wBmWDQXrhB2t8j1ccvaiztJfNhRcUgBVuXWMZpCpm6+Q+lCP7Mb6B7pYKshVWJ3kmCdpMbc9aLu0NybbCNO6uEg6jZBp5a1XN2NFfh2NVu8e2IBUysqYdXKsNws5ix+LUnfWazeM4RVs94BoxK5AfhfUEjTQabentH2J4Yj4NQRBZDrsJN+6Q3SZUfIeVWu02lkiNO/OsRqFMx7zUsMbmhZH+rBOK7FOilFd45oyKVPilFAEbGNToKwbzs4JYwD06STHyNbeMWbbT0/zoSxDls0T8EADbUj6j8qxanJJNJGjDBPlk1tUBUHKSdp8U89N66MWpLQyjJ8Wg0Hy12rNVCt20vKBPOPCST+fvT+FYMvZe4YHeAeehOs+0/SsNGo2bePGQXFdQhOXMVWM2+XbfStqzaueEuLDC4JAaAxHwzPISInaaG//C5w6pHg7xmA0AzAATO5MP6DTzp/71PFLNsrOREQAGB/Zm5B32NwiYO0xUWgD2zduWw6XMO6SgXMn2qgBSqzl8Q0JrMx+L+0Lbq7sZ6S0AHofENDWdw3tBeS1ibqMTde6O7BGaBcYOynNscit1G+xii1sTaxTOjKquAiLdEMHZ0NwBwNMoysPFqMu4O7xZHjdoU4KSpmHFdinb0stdpO1Zz2qORSinRSipCGxSp4pUgAJOM2xAOdoHKYms7ifaMqYtDK38R3HtRla7R3BP7vg7SA9Lcn55dvevLeMYlrl+47mXZyT6ya4iafR06aNC1xW8GkEnnETRX2ZsYjHF+7dEyAFs8qNdNI0oe7H8aW1cAuAFSd429fKvV+OWLN/Ckju0aAylRlLRoJiJmY+RqueTa6aLo4t0bTMcdiCut/G2E5tlCluWxaKjHAsApm5jnbyQge3OhXu1f4UZpJEgKAY3gnfatng/Z6y160jvozqCJI0LAESDUlJsqoOMJ2AwkBgmYGGBd7j6ESNAVEc6v4bheFs3EVbNsM50K285MqW+KIQZQTuaq8TsnDXnR3S9bKgi1E3MpznMR98DK3iUSDrG5rc4Ri7Tph1slYTTcfCLboDpvrGo9Krc2x0TcLbvWvI9oAJlXLOYQwzERAA5bDWKix2BcKwZybRR7YYjM1vNl1YfeUZN9xPPcWsDYy3L7dboGnKLa1cuYsDnqfrvy/M6VW2MzOyuANqyLRKkraUaHMrS99hB5ghpqh2kLdwARocRcj2zCK1sLbyAtbVQxAz29gdT8M6odZ6SfesLjznu1DEz31xiDuJYkSORgitWnf+RFWVfqwfilFPilFdo5wyKUU+K5FMCtjl+zaelCisEZs3IKN/Nz6biifi1yLZH8Wg/GhstaWS0E5gh9dcug/vH51z9S1uo1YU6KmLu/asf4UZvlbIH1NXuDkjCQF/wDTWfQMfy+tNOMTM4jW2MzGNI33nU/KmXOPfZLcLXApbKILTI3HxRGhrM2XhbwqyO6tkqD4XaD1mN+Q8FDfDcPm4zfb+DvSP+BCg/6albizoUt984a6mZfEx0aQsydJg6Vu8Ft2++vDvrTXUDLduNaQSNe8l1ykxBkzyOtQZIv4DgYfB3QVBOa3BO6fECRPOJGnWoMLhbi3rjAGDiLjEagFFCMqnoYuHXcBTHmQ8OvzahFS4lxh4rbcxOmR46kwCTTb+HGZ7g/hu7yCubu4BB1U+DY1FctA+EYRFKKdFKK7qOaNilTopRQI5FKnUqAPOO0uKuJcJDsQWjKSQABAEAadaDlaWM7n8aLu1pYMToRmkD0n+lB6pm9a4qikdPcXMPaAOpgHpuOtGwxVmycgNy6BaGa4+sNc1SASMsN3eg1ILa6UALejQ1vJ2gDWChQl8yMXkBfBIEgDU7aknaoSi20y+E0kx2A7QEMCyqQBAAkRrJI13/Wlehdj8RZuYnDsMsNcU/I8+moryUPr9dKL/wBmvHhh8dZFwxaa6Nf4SwKg+kkT5a8qsoznrXa7sj3+Kt3JyqGsKrKfEPtGzqPIqwPqvnQhwTjg75zdUoPHc/eFUhQEOUm7bGgJOUZ1g6jfavVuJCDbAiO9WRsRAZvyoQ7N8F73CLbUhWa2xkifixCsZHMeCs7XJZfA3H9rUwoGc5je8ea3DhxEBwZAPwx7agVyx+0XCCMzOpkEllmeY2J5gVR/2Xtmxh48GU4g6DkbpYR+FDuP4P3d1VdxJE5C4VzyzKmsCZ3kmPlGK5G+g+w3bfA3CIxNsGT8RNuNTlPjA5QD7dKtcZXv7auhDxMssNK6cxoSImB5xQnhOyuFu4dzcsHvFGbMrsgZWzQ+5jVSIAOogChngvZ12vEYO/cttMArnSGIJRHBymGgw3iBiN6tU6ZBxCpkgweWlcisJe0961eFrHqpJOUX0AGv84UAMNpIAYbkNW+RXYxZVkVo5+TG4Ohtcin0oq4gY/aN4tREyY+h095oRu2XaI0+2OoGsAqAf10os7SXIFsdW/CKw1bKwAiAxnadWJHzrnZ+ZmzF4la1w0nvSWIz6DyGaR9NKe3Bx3SIS0AsYnqQB8tfmasYcEhhmAJPmYAmdgetWO7BygXF0EHS5zJP8HpVPBYPXg4fEWiZ0W2p1MwVXMZ5E521/mpcL4FdNrFi14i9uToJjMM8zsAskEQZ67Vv2cdZBkXkyjLO2YhQI0Oo1UVodnUQ4S6QQSbbTlIJ38I0PRBp0PnUG0PkH8Fdu2/3IZXW2A7GCQHIMMDrEqLYIMfeHrRHw7jZv2JeGfIWD6KYZj4So0yZY2JEseY10rXDEa3YQjWLgHkHuRPyDa1iYPhyqrOv3QqrGgynNoPKGB2GqilFJySCT4YortOilFdo5w2KUU4ilFADYpU+KVAHkPbLiYa53a/d+I+eunsD9aGqlZyzFjqSST6nU0w6muQdA6vnHvTmukwBtTC3Ku2B4h60wLKfEaezxHrTI1p1waH0pDPVuw/7TSzWMLioIDZbV77wOVlRHncSwAblzncem9ksIbYVXBUra1B3E3bh/KvlmxfOh5javov9mXau5jrFy5cK97bC22jmBmIcjlIOvmD6CuUa5HZbt8Nt3LdokBoViCdYJcn8RXnnau0F4uuubKiTPIi2dNInl869LsORasACZtjy3ZuXPegDttewlm81+9dzYjKALSayQmVSyx4RETJHlVMFyTfRsdhLjXWZWufZrodSJBmFkzGrH9GpeKW1wN/DpZVnzhvCSSMoupcVVIBJgrcOs/HuZrzvg3b+5ZL90qqILtpnMKJ56CfSjPhvan95xVjPlVrDyW2DpcCZHE7aAg+Z5Ve8MuyreroY3Cbdy99o6s2bvFtMRnX7MOuZQToC7eUFfa9FT2MDaGKdjrcZbaCSST9gCwWecLOvIH0qM31ckoZEke4Oo8uR9606OfcSrUrpjKUU+K5FdAyAt2iBFxifF4ZUTounTnLfiKyl4hDlYVfsgxA/i0nUbjWtTtTZl2jfuz7aDl6VmDAAm5/d7sx1Hd//AB+tcvJ5M3Q8UUb3F3GGQhvGXImNYBPX1E1fGPY4u1aB8DZQwiTLeXXaB5ipU4YuRVImAfqdfwFbHDsADikMbOGn+7r/ANtQJmRwTiua5iGuBWt2kdlBOXNE5BPmQNfP0rT4bxmyuEF29YXO10Iht/ZtqGJY5WUwMu/Oals8BCo5ZYz2oPIxntbjlrUvEeyBGFslCVuC65UbmGW20k8tBt/MfOosYT4TGoLhtpiGV7dsXGW/9oiAgsBnYKw0MzJ+IaV3FDImRhlZoKwcysoUaqdDMQSrAHXpQrxbh122+LJ8QbKknXMsIzJJn4EGkbGIjatnD4ktnVs0i4SAdV8I7mV/hEo8L0Y08N70RyeLHxSy06KUV2DnjYrsU6KUUANilTopUAfPbDKx8jFduDnUvEreW9cA5OfxNMbVfSuSdAhJroMU2u0wLwb+tNZtKVpDsB5+25/Oq1wnakArba0Zfs97RjB4y3ddituGS5AJlGU7ganxZT7UFirtl6GAX9qv2p3sQq2rE2bSqEzKSLjgTqSPgGuw9yaDO8neutb1imd2RvRFJdDZc4dfysQRo6MknlI0Pzir+E4sbbYe5/J3bDqqsR/0kfKiTsf+yS7jrJuvcFjMPsQy5s/Vmggoum+pOukASD37LIzI0goxUjoQYYfMVbHIQcbPXOBcft2r1troL2ic07sPAUEeitt5aVtm4G8QMg6gzOnKvJuzvFMy9w5/uH8qIeCcfayxRtVB1B5elaoKPkvZmnu6YcRXCKVm6GUMuoOtDPartGbN+xZttBY5rkAEhdMq6zE6n5cqsnLarIxjudEHEMYHusVIIbwCdOWp+UVTa6EDEsIZ59yTpVHG2it8Akki8V00EwPpz9NKzrlljYAA3uE6nfQfLSua5NuzalSoJ0xSAhSsnT74H4r+prRwHHbaXC3dsSJmLq/eBBOqcp+lCFy2370JiVgRrHwk6a7aV3hiOBiGgn7LMDOoLMFBHVgXA+fQVFoZ6IeNWLi/DcQxBOVbnMH7rTyHLrRFe43h71tVS7bkuzQ57s/Ayr8cCZI0FeUYbGunDyAXl728Tog+Hy1ZDJonw/Hr3f4WyrqU7pWuF51JLGCG3AUJrBjU9KqaJB3xnBhxcYCVnRtCNe7tgztqFNYZtxbTUksWbXU6sSN/Jqq8M45bbx9y9nvMR3KGye7MeM5myjIwKrIldZ3jUWrmMFwjKQ6ZZS4FyZgSw8SDQN4ZBEAqymBzt0/+xFeXwZHFKKfFKK6xhGxSinRSigBsUqfFKlYHgPGzOIukfxmoLQrQ7VYPusQQBAKq3+ED8Qao2DXLXRvKzIRvp/nqK5RJjuD58Il1fit2xm/mUMV59AB9aG6YE6Yhl6gxoRpoZB9jqKYl0gzTC07zpoPTpSFACmtLg3D3vOESPVjAHyBPyFZwrb4VxJrBSGygOjnYHwMD7b1GTaXBOCTfJZ7R9nrmEa2LmU94sqUkgwYI1A11H/MOtEvZDsTc/eLffIubJ3gtEp3ig6K5DkBSDBjU+Q3G72JwwxdwXj4kw5ZLROoa5oDcUHYC2tuPNidIootdlrbXluKbi3FaSwfxE7xLTOntqd5iqd7qmTlFJ8dEyWr9u2LneXTLEEd2LpBDMCWgnSQdRMzWTxnsrhsepSLRvkEi4oe1fkalmFwDvRqJmdNiNKMOGWGbDABspMnMNYm450nb13GlRdnuENYAtsRcXx5ZUBsuUypncSxI/vHlFRV2RZ87doezl/AXu7vLlb4lYTDCdxOvtU1ziBYLEd5dPPlJgn0ma9iPZpeIYc27ylF+0ZASfsGkhDbB+7AWQNDr1rxPivAr2Gu5bikEaqw1U9CrbHX/AEFa8ORtFM4qwqwfaz90thQM4hVRGbaBuSBI0KzvqQNNawblm9dxIutLO7htBGmkaTosZdNdPSsXGM4IDAgQCuYESDqGE8jMz0r0rsPxFWVGIANv7M880ICXHmqhp6ZgKlkm2EIpFC4M0O3xZmafMq0+8qPlUdvDCEE8yR7mKT31AMkwInzJ/wBTT0ugOoEAkbEZvyqpMmTvhwbzN/ePL0rQwGD+xvHrkX5vm9/gqjZ4pIaBa0BBm2hO/UDb3rRwPGzkIVLZViCRlZdRMfC2m/1pNgi9hODhltW58OdySAdiUBYDr4DWn/swrYgORAWyo13M2WWQdhoje4pYTjDZwTaEkEeFiJzEmQGBrbHFFLOSlxPBGqh1EW3QGVO03J25VXZIDX4OcOMPlOVlW7dMcytsONf5Wy/XrW3h8KbahWgkDcCJHKfPcekDlWjxDDrfcNbggW3WBofGygeE6jwqOXM03Hj7Rh+ttfrWjTeZVm8SrFKKdFKK6NmIbFKKflpRRYDYpU6KVIZ4p2xw5m3c6jIee2o/E0P2Go47RYPvMOwGrJ4xA6TI+RNAls61y4O0b2FfBrQu2yrSQAV9iZ/M1j8b4EbBkHMh2PMHof61q9lrhzMPIH61ucSwve23Qj4hpHXkfnFJypjo85pV0iKdbGutWESewo3ir3D+FHEXltghZ3J5D0577VTtj61p8CxXdYm052DifQ6H6E1FjR7TY4SmBVMPbzsbdtRK3DbzMVzu5gwokuxJmB1rJ/20uo85g4n4UvXi8TEjvN/lRPxsFsRiF8Wq5QSohQAux84jzn3oY7RMvdqp1clSug8MHUgyMu566gbVku2XVwGvD+MK1tGtF3DiVVQhJGuaQV0g7yRBrQwPE87wRDoCcjjIYbTNKkhgY3ArH4TwW2tsotwOG8TLoZDEswOpgS8xA2HlUeAwmTEmzaOi6gEg5EuIuZBO4D5XC7RPpTt3wKjcvWUukkEqQpYFSOW8EaESPX0oWxFoXAQ4DK26kAqfUbVocBxmVbitqwQtAgZnyhbkRoCWExHOqZGpjaTHpyNbdK+zNnTB/tR2St41VzMyMk5CNQJjQqdCNBtBoPs8DvYJsjrmSHhwSFllyyI1mD8Jr0+KwO2CfZoZiGj5g/0rRlimrKscndAddUgdB6RTsuqmZPWBMD/Q01rpGoYiT1/XWuLd1MMfn5gVks0ljDWNSI0IEiN/etjD4UMgECJJ6cjz51iYe626sZmNTPQc/U1vYLvBGo2mITcz1FRbBGmlglkkfCFACkjeD8/FvWpauupuOpYM4MTqBMECVHSY9POqOEDht1bU8un/APIraw2KUqSwZS0BsoBE6E5ddjryBFVNomTYa+W+IBiEGv3i0kanfTQVWuDU6k67nf3q+qLrt02K7A9dPrVO6PEfU1p0y/ZspzPiiKKUU6K6BW+zINilFOilFFgcilTqVFhR5tjrvgdWZh4PhT7oYEAt1+deZkQaNk40JuMV0dgTueUAelC3Fkm6zAGG12+dcuCo6EnZodmcXF3KdmU/MSR+dFhbaKBuEq3e2yokhpjaRz+k0bgbiPTT6Up9gihjuz9u8ruFIuQYIOUFo0kbGT+NBVsa16dhDCk+f9KA+M8O7vEMOROYejGfxke1ShzwJkKUTYfsBjWCs1hrauQqm4RbkkEjQnNy3irvZLBJ4sqzmESdSR+UnkK9m46muGX/AHy/QR+dPPeOv6LG1Nv+FYK8xdjvFtqHgyM4VA0GNfFNCHazh7fGzSPhAiIBkxHOjXiRHe3p8/8AqUUK9qVmxufiH4NWS+S70EXZnA93YtnMSzpqWOujGKzbHBHfid3NcGWO8OmuRtAoJ0UjKuvQVv8AD0AsWZ18H/c1YXGCwu4w25DCxbC5dDOZT+dF8gS9jjdY4trnww+UQP4is9fuDenRWxw5R3VwqImyxj+9cumsmK36bxMmbsbFB/bvEi21qSSGDeH7ug3A6naaMaDO3eHNy7ZVWKkqRp5kgfU1dkdxIY+wWwnFwcqlJLKTMRr4iNPauYTjIyMzKCFgGNDJn29oqvfslXVcxIW2dZPLNHtEaVTy/Y84LxHLQTt6kVlNIQ/7RlVtnMvi1/s7R0nUQytr5nSflWlZ7RXO8VPsWeRANtVkGI+FlI/ChfHYExa5nIu/InWPTat3/wAGuDiSnMCwuZc7KDGRcslRA0y1F0PkJeH8VutcZe4ts6zmCXShA5n7QsOfLQVtYTjClZaxiApbR1VMQnTe0w6dJrzrg2EuqMWyLne5aJlSwZTcbKzCOYzsZPIdav4K862sEh71Ua6zsZBDnRB5hlykyaraRLk9PTitgsVzhWk+G4GtNJnQC4AGPkCaoxQjb4zcvuEe4r57twlbilJUsqIAG0UFW+GZzJG5klyWwAABAGgA2A5CtOm4sz5vQopRTopRWuzPQ0V2K7FdinYUNilTopUrA8PbD6kZttOetT4LCZnAmY18tvrUajfpJ/E1u8IwgW3ngSxjbkCRXJTdnTkuCK3hQCSqgQY0ET7j3qQkdY9a4jan1P407LpTZWixYXwkiN/y86BeK4zvLrsYOsDfYaCNelGWIxGSwx5QfwgUBEVfiRCQfdhMVJt6bMD8mFexcYE3sKP98PxWvIuwWAhrRYfE6gemYfjXr/EBOKwg/nY/LIaer7iRwf8ARTx7eO8fX/rFDPaW5NpNN35jyP8AWiTGTN31/Fj/AEoY7UOB3In73/xH51j9mj0GuFuDu7fMZPpLVkiGv4yNsttefSz+ZNa2CgWrcz/Zj86o8KwwuXsZJgZ11H8otn/tpewLuFIGHckx/wCXX6verGNwdR86tcauFeHYgoYb92tgHfVmcD/qrw3EYp1Jz/Ephp3nca1rxycY8GecbZ69w/iqXg7LoEdrZJiJWJaemszQbxjiy3r6XEkKABqNdGn05UNWePPaDrbuMuYQRAgiPhgjzia2LIGUanQR8R6etSeRtCjCmUcQJnQ7RsdtB+RqbD4aFGhjcEgx86vWknYtEdZ38iP1FSpfcSbd1xHQx+EaVGyyiW3hszAb7DT2oztcLUtnAGZ3JLRqJDk0H2uL4gDW83owz/TWK2OFcQxjxkey2seNAInT7qE6zHXWoyTBFngeA8d4AsoIynL0Ft3IBIMSQvyrXxHZ5O6w0fczwPV1n3318zVXC4i+hZTawuuhIa6urDLqdlkGBNbovXYTvMOcqaDu7qtselwLOvQmq6JWDuA4OFcswUwrRpsxu3COUaSsenKtKKsXQqgyLiEwIdIEySdVLATPOKrqZ2rVgfBRl7FSNZvaDjqYS13jgtLBAoMEkyefQAmh7i/7RVs3kVEz2zbV2OzeOGEcpycjzO+lXOSRXtYZ0qG+JdurNi4yOGMKjArqWzgNoOQCkHfWtvB44XbaXEiHg6nadxpuR0o3IW0szSrH7V4prOEd0OoK6kB92AMhwQd/oKVG4ajZ5Kt2BRdw1R+72/Qn/EaCRcorwOLUWUE6hB86wJGxuxi+/Pn5103Kq2sWIHn5/wBak/eh1qTRE5xgf+Vcj9eICguzazMBRvxhwcG2oOgP+MUMcJwpYZvOKvwqyubo9D7D3icXh7ZMgEf4RP5V6hfE4zDeQY+2n9K8w/ZrwzNjrbGfswzfJCAPmRXpqEHHWj0tk+Wufn7VHVcziGHxZTu2f7QmdSP+40MdqbXjs6aAz9Uooxl5cpgjVhsZ5Hp60KdoATesKDv5mPiFY/Zo9BxZEInlbX8Aap8DWHxh/nP0n+lXiuWFImFUb/yrVHhLAW8a3+8ufTvOtFBZHxHKmAu59F7qyD7kfma+fLmKLPcO+cz/AIwQfy96927e3gvCcQT0sL7/AGRH1NeD4HBm44UEDQkk7QOv0rTjdIqlyyXu/GunxOBHWImiNMOWJSROWYGnlrWDw2wWuWyYgOSdZIgg6jlRHgQe8cyNFA125+flTBImW0cxSYhZ03mK1eDcALo7yfApJQDczlC67A6a1iC/Fy4TB2AGwPIe1aPDsQxL5UXMgR1hmAJz/DExBG/oKhJ8DSIMbZMyJg7A8qJew7RcYHMWyxAXwjbVjOmmYe/yxO8aNjtqdD+db3YO7Fy+TOyrseck6fKpT6EjvEuFvavG+O7W1Kg7LoTlKwNGDLqfU+5Ni3udxZFoyQDndG+8qHKTlOW4JUBgZ0J6zWb26s2zhg+mfOqjU/emfCDvpvvRLjMEBgXG0WMsgxErHtrUOxmJ2h4kwskFWKqF001LMhBBYjQKY/4aHRxFVglws9SF/E0R8f4Bc/dQLLAFLSkhsxBnOxAAM5iQonlrXni2cQ7Ij2UOdgozZgJYhdcynmdaXzSjwqJxhCXMjM/aD2h742rSkEISxI5kgAbaGPFr5mhDE4rMSSZOgB8lAUD5AVp9s+HGxiMjIiHIrZUYONc2sgROm1YNaIvck2UySTpFnEYxncuxJY7k+QA/ACtvh/aC6q27auwCuboAiAwUwR7zpQ6COn1/yqZcTBkDWI36yOnnQxII+K9qb962UZ7jAkaEBRpB1jfalWAvED+v9KVABeeF2Z1F3/8AFaP4Xqf+7W9MrXVjT+xWPpd0re73r1j1O+ntSB8td45xt6Vz/wAhr0W0YdrCWhrmaPOz/wDvrTjasQYbX/7LfkTWsL0/6+dSQNdPw/Qp/kP6DaBvaS8FsolpiwZiG+zdIAgqPGBMmdulYGAwLs4TMVJ5A6/KfxijftblGGbRZJAGmojXTToDWBwZrJCtcVPiyZmt8+Qn4SYE8q3aaSmrfBVktHof7OcZZwIufvdyGZcqHK7kq2rSUUxEAa+dFuF47g7l0NZvF7pU21UrcAbMIUa2wAZOmvM0Cfu1saQsD+Uacz6Vw4VNfAun8v8AQVlz505snjTUQzv4K5kAa2Em4msCfiVSJG+8VHiuBZ7lpyIyMCZYqCupPvJHPlQ6cbcgLneBAAzHTLtpOkcqkTjF7ldf/mP51SsqLA+tMzMZK/CNAR1I3PPShztZh7trBYhFIAu3VJMiTbuNDrAkyWfLoJg1jDjF0EnOddJ8J2kidPM0rnGbrLBaQf5U/IU/lSAq9ouPB+CnDtm74LYLFhlzBWFs+692sgwdR5ivK1YqYVxJAmdJBgxruNt69cXirgaHQnaP6Gomx07qp56r1M9fOrFqIoi4gP2cwwNzEEroqNBJhgc4gxzIAOnl1qXtRYKXYtQifu4Yxrmk+MkyYMx05jzJkt9P/Rs67/ZjXrsfWu33tMfFhrGxU+AiQf8Ai/UULPG7HXAI4bGBWhsxkE6AHZSdZjnArd4FYaWuEQGtmNpBAYgNGgM8ppmO4Qlx86juwFjIgBX1OaTJ9eXKp7eEVbveDNqndlSSQZAEyTIMgNG0jnvS+WLLGoqKa79mXiuLIhKgksGyRp/xH5BvcRW32B7UWe+7qf7cllYg6lSERABzPjOvQDnVCzwhFN3Y944aNNOonnPi138RqLiHAld86EW2CqoygCCBq3hiSTr78zU3mg+CpKgn7b9qbNyyi2XF1kYuyrInKsgSR59Oc0RYDjv7zwx3cKLneGyQscrgA/w6ecE84Hly9nTBi4s66xJ1VVA9AB8vSiSw6rw5sLDd6zMzXMxIaS5U6mZEqP8AhoWSH2DQVcW46GVXtsrqVuksGAXLaUK0E6GM51203NNucew+QOMUp8SsbRbxH7NU7uJ3zDNEbnbnXnq8NuJhUsKwkC4DJIX7R7LQoGu1ogzOp2qDG8JuFlZGEyWYOZk6ZdVGuu+g+pqqahN9kk6BntbjDicZcZZeABMakADf0Jj2rNXgl8sVFm4WAkqEJaJAmInmPnRjwHhF7C30u5bbQdYMEhoDjUcgWimWcFjFOeZcZtQwGYM4cg7QJBPvArTHJFKkyvbbAtMG5JUIxYbgKSR6gbUr2GKgE/eAYdYMj8VPyov4Rg8RZa4z2e8zgKNbbQuubdgZIj/KsrEdnbxVfsySJHxDQQSBqdsxPzqfyR+yNA/SrZHZu9k1tOGzciJiOkbafqaVHyR+woN2w41gFeek7kgNvttr6+lWEs7CZOuw0EHn5c/rTUultDrDA7DmXB19hUa2x3i/32GkjSSI03rmUWslVOuYbdJI11MjTr/rXMSpEEOQDsGiD8J0nfRpnp701fwuQPSW0+grl4+O6v3VDED3I39FHyooCljeFC+VVrhyb5QABzGpmdNPmfWlhuCogVVcEqcwUDMFMakg/FuNfIe2p3YTIyAAzv6HTf1qI3CpTLpOWdBrMz+FSU5JUgoblyrlUgxpMxOuka+oAGwAFSPIHXWN/vSJnymu3hkBy6Sbf/uf0FVnuHvAJMSR880/r0qDAktYhdcxMfqdI9fl1p3eDcTrAmPpv+pqpYxLZokxk/8Acj8Knsarr0Pl949P7x+dFDH/ALwJKzsd959xp135ddK4Xgnnryny+elRYNvi8tR/zRUlj4FPmR7aiPqaQifvPPX31HIzrz5VwtImdf6aabaQfrVazrnPMQdNNdelX3thQMsjluf4hTAr5TsPX5cvb8q4xPkY09iJB1qtdaEH90H5gzTbzlSIMaj/ALY/AfKogX2B0jTWNucnTpypBjzgSYERvzB8/wDOo7Wt0AzAHU+QqBiQFIJ+EncnWXE/QfKpAWMxkTOnmDPPn6inFyJ/18/61UwFwtnnWACPpUt5jJG0ExGm2aNvQUmBZZYAJ58zJ5c9fMGo2vdPkf1ziqyXjMTz/L/IVLeHPyT6gzp5xQBO10CdRInf6f1pokxtrp7/ACiqdy4Z35n8J/Guo3ib0B9ydTQFlwXPbz33/X1rouac50qtMlfMH6bV3FpG2mk++WfxoAmcxyJPv133pG5tIjyj6fWo7ghRH8Ue2Y1LcWCsfrXrQBwt5/rXfpoRSpuGaSPMT7/o1ypUB//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36202" name="AutoShape 10" descr="http://www.gt7.es/galeriausuarios/vidaguate/imagenesmessage/imaget11073023433897711.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19140" name="AutoShape 4" descr="http://web.educastur.princast.es/ies/elpiles/ARCHIVOS/paginas/depar/matematicas/imagenes/TRONCO.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0" name="Picture 8" descr="G:\Mirabal 1213\_ 3ºEV\2ºESO\Gif\hipn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pic>
        <p:nvPicPr>
          <p:cNvPr id="231426" name="Picture 2" descr="http://www.iesfuentenueva.net/proyecto/images/stories/conica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34" y="1142984"/>
            <a:ext cx="8162925" cy="4467226"/>
          </a:xfrm>
          <a:prstGeom prst="rect">
            <a:avLst/>
          </a:prstGeom>
          <a:noFill/>
        </p:spPr>
      </p:pic>
      <p:pic>
        <p:nvPicPr>
          <p:cNvPr id="231428" name="Picture 4" descr="http://secciones-conicas.wikispaces.com/space/showlogo/1270636007/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34" y="1285860"/>
            <a:ext cx="8221615" cy="3857652"/>
          </a:xfrm>
          <a:prstGeom prst="rect">
            <a:avLst/>
          </a:prstGeom>
          <a:noFill/>
        </p:spPr>
      </p:pic>
      <p:pic>
        <p:nvPicPr>
          <p:cNvPr id="231430" name="Picture 6" descr="http://www.artmadera.com/thumb400.php?img=26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440616" cy="6858000"/>
          </a:xfrm>
          <a:prstGeom prst="rect">
            <a:avLst/>
          </a:prstGeom>
          <a:noFill/>
        </p:spPr>
      </p:pic>
      <p:sp>
        <p:nvSpPr>
          <p:cNvPr id="14" name="13 Rectángulo"/>
          <p:cNvSpPr/>
          <p:nvPr/>
        </p:nvSpPr>
        <p:spPr>
          <a:xfrm>
            <a:off x="357158" y="142852"/>
            <a:ext cx="7200000" cy="36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5" name="14 Rectángulo"/>
          <p:cNvSpPr/>
          <p:nvPr/>
        </p:nvSpPr>
        <p:spPr>
          <a:xfrm>
            <a:off x="357158" y="142852"/>
            <a:ext cx="7200000" cy="36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1428"/>
                                        </p:tgtEl>
                                        <p:attrNameLst>
                                          <p:attrName>style.visibility</p:attrName>
                                        </p:attrNameLst>
                                      </p:cBhvr>
                                      <p:to>
                                        <p:strVal val="visible"/>
                                      </p:to>
                                    </p:set>
                                    <p:anim calcmode="lin" valueType="num">
                                      <p:cBhvr additive="base">
                                        <p:cTn id="7" dur="500" fill="hold"/>
                                        <p:tgtEl>
                                          <p:spTgt spid="231428"/>
                                        </p:tgtEl>
                                        <p:attrNameLst>
                                          <p:attrName>ppt_x</p:attrName>
                                        </p:attrNameLst>
                                      </p:cBhvr>
                                      <p:tavLst>
                                        <p:tav tm="0">
                                          <p:val>
                                            <p:strVal val="#ppt_x"/>
                                          </p:val>
                                        </p:tav>
                                        <p:tav tm="100000">
                                          <p:val>
                                            <p:strVal val="#ppt_x"/>
                                          </p:val>
                                        </p:tav>
                                      </p:tavLst>
                                    </p:anim>
                                    <p:anim calcmode="lin" valueType="num">
                                      <p:cBhvr additive="base">
                                        <p:cTn id="8" dur="500" fill="hold"/>
                                        <p:tgtEl>
                                          <p:spTgt spid="2314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1430"/>
                                        </p:tgtEl>
                                        <p:attrNameLst>
                                          <p:attrName>style.visibility</p:attrName>
                                        </p:attrNameLst>
                                      </p:cBhvr>
                                      <p:to>
                                        <p:strVal val="visible"/>
                                      </p:to>
                                    </p:set>
                                    <p:anim calcmode="lin" valueType="num">
                                      <p:cBhvr additive="base">
                                        <p:cTn id="13" dur="500" fill="hold"/>
                                        <p:tgtEl>
                                          <p:spTgt spid="231430"/>
                                        </p:tgtEl>
                                        <p:attrNameLst>
                                          <p:attrName>ppt_x</p:attrName>
                                        </p:attrNameLst>
                                      </p:cBhvr>
                                      <p:tavLst>
                                        <p:tav tm="0">
                                          <p:val>
                                            <p:strVal val="#ppt_x"/>
                                          </p:val>
                                        </p:tav>
                                        <p:tav tm="100000">
                                          <p:val>
                                            <p:strVal val="#ppt_x"/>
                                          </p:val>
                                        </p:tav>
                                      </p:tavLst>
                                    </p:anim>
                                    <p:anim calcmode="lin" valueType="num">
                                      <p:cBhvr additive="base">
                                        <p:cTn id="14" dur="500" fill="hold"/>
                                        <p:tgtEl>
                                          <p:spTgt spid="231430"/>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7" name="Picture 3" descr="G:\Mirabal 1213\_ 3ºEV\2ºESO\Gif\noche tierra.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98524" y="564818"/>
            <a:ext cx="7866477" cy="6293181"/>
          </a:xfrm>
          <a:prstGeom prst="rect">
            <a:avLst/>
          </a:prstGeom>
          <a:noFill/>
        </p:spPr>
      </p:pic>
      <p:sp>
        <p:nvSpPr>
          <p:cNvPr id="4" name="3 CuadroTexto"/>
          <p:cNvSpPr txBox="1"/>
          <p:nvPr/>
        </p:nvSpPr>
        <p:spPr>
          <a:xfrm>
            <a:off x="1124851" y="1041422"/>
            <a:ext cx="1709122" cy="553998"/>
          </a:xfrm>
          <a:prstGeom prst="rect">
            <a:avLst/>
          </a:prstGeom>
          <a:noFill/>
        </p:spPr>
        <p:txBody>
          <a:bodyPr wrap="none" rtlCol="0">
            <a:spAutoFit/>
          </a:bodyPr>
          <a:lstStyle/>
          <a:p>
            <a:r>
              <a:rPr lang="es-ES" sz="3000" dirty="0" smtClean="0">
                <a:solidFill>
                  <a:schemeClr val="bg1"/>
                </a:solidFill>
              </a:rPr>
              <a:t>6. Esfera</a:t>
            </a:r>
            <a:endParaRPr lang="es-ES" sz="3000" dirty="0">
              <a:solidFill>
                <a:schemeClr val="bg1"/>
              </a:solidFill>
            </a:endParaRPr>
          </a:p>
        </p:txBody>
      </p:sp>
      <p:pic>
        <p:nvPicPr>
          <p:cNvPr id="210946" name="Picture 2" descr="G:\Mirabal 1213\_ 3ºEV\2ºESO\Gif\product.PLASMA132.smal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58016" y="928670"/>
            <a:ext cx="1905000" cy="1333500"/>
          </a:xfrm>
          <a:prstGeom prst="rect">
            <a:avLst/>
          </a:prstGeom>
          <a:noFill/>
        </p:spPr>
      </p:pic>
      <p:pic>
        <p:nvPicPr>
          <p:cNvPr id="8" name="Picture 3" descr="G:\Mirabal 1213\_ 3ºEV\2ºESO\Gif\noche tierr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
            <a:ext cx="785786" cy="628628"/>
          </a:xfrm>
          <a:prstGeom prst="rect">
            <a:avLst/>
          </a:prstGeom>
          <a:noFill/>
        </p:spPr>
      </p:pic>
      <p:pic>
        <p:nvPicPr>
          <p:cNvPr id="9" name="Picture 3" descr="G:\Mirabal 1213\_ 3ºEV\2ºESO\Gif\noche tierr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472" y="-24"/>
            <a:ext cx="785786" cy="628628"/>
          </a:xfrm>
          <a:prstGeom prst="rect">
            <a:avLst/>
          </a:prstGeom>
          <a:noFill/>
        </p:spPr>
      </p:pic>
      <p:pic>
        <p:nvPicPr>
          <p:cNvPr id="10" name="Picture 3" descr="G:\Mirabal 1213\_ 3ºEV\2ºESO\Gif\noche tierr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7290" y="1"/>
            <a:ext cx="785786" cy="628628"/>
          </a:xfrm>
          <a:prstGeom prst="rect">
            <a:avLst/>
          </a:prstGeom>
          <a:noFill/>
        </p:spPr>
      </p:pic>
      <p:pic>
        <p:nvPicPr>
          <p:cNvPr id="11" name="Picture 3" descr="G:\Mirabal 1213\_ 3ºEV\2ºESO\Gif\noche tierr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1669" y="-24"/>
            <a:ext cx="785786" cy="628628"/>
          </a:xfrm>
          <a:prstGeom prst="rect">
            <a:avLst/>
          </a:prstGeom>
          <a:noFill/>
        </p:spPr>
      </p:pic>
      <p:pic>
        <p:nvPicPr>
          <p:cNvPr id="12" name="Picture 3" descr="G:\Mirabal 1213\_ 3ºEV\2ºESO\Gif\noche tierr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6083" y="1"/>
            <a:ext cx="785786" cy="628628"/>
          </a:xfrm>
          <a:prstGeom prst="rect">
            <a:avLst/>
          </a:prstGeom>
          <a:noFill/>
        </p:spPr>
      </p:pic>
      <p:pic>
        <p:nvPicPr>
          <p:cNvPr id="13" name="Picture 3" descr="G:\Mirabal 1213\_ 3ºEV\2ºESO\Gif\noche tierr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0462" y="-24"/>
            <a:ext cx="785786" cy="628628"/>
          </a:xfrm>
          <a:prstGeom prst="rect">
            <a:avLst/>
          </a:prstGeom>
          <a:noFill/>
        </p:spPr>
      </p:pic>
      <p:pic>
        <p:nvPicPr>
          <p:cNvPr id="14" name="Picture 3" descr="G:\Mirabal 1213\_ 3ºEV\2ºESO\Gif\noche tierr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4843" y="1"/>
            <a:ext cx="785786" cy="628628"/>
          </a:xfrm>
          <a:prstGeom prst="rect">
            <a:avLst/>
          </a:prstGeom>
          <a:noFill/>
        </p:spPr>
      </p:pic>
      <p:pic>
        <p:nvPicPr>
          <p:cNvPr id="15" name="Picture 3" descr="G:\Mirabal 1213\_ 3ºEV\2ºESO\Gif\noche tierr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9222" y="-24"/>
            <a:ext cx="785786" cy="628628"/>
          </a:xfrm>
          <a:prstGeom prst="rect">
            <a:avLst/>
          </a:prstGeom>
          <a:noFill/>
        </p:spPr>
      </p:pic>
      <p:pic>
        <p:nvPicPr>
          <p:cNvPr id="16" name="Picture 3" descr="G:\Mirabal 1213\_ 3ºEV\2ºESO\Gif\noche tierr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0694" y="1"/>
            <a:ext cx="785786" cy="628628"/>
          </a:xfrm>
          <a:prstGeom prst="rect">
            <a:avLst/>
          </a:prstGeom>
          <a:noFill/>
        </p:spPr>
      </p:pic>
      <p:pic>
        <p:nvPicPr>
          <p:cNvPr id="17" name="Picture 3" descr="G:\Mirabal 1213\_ 3ºEV\2ºESO\Gif\noche tierr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5073" y="-24"/>
            <a:ext cx="785786" cy="628628"/>
          </a:xfrm>
          <a:prstGeom prst="rect">
            <a:avLst/>
          </a:prstGeom>
          <a:noFill/>
        </p:spPr>
      </p:pic>
      <p:pic>
        <p:nvPicPr>
          <p:cNvPr id="18" name="Picture 3" descr="G:\Mirabal 1213\_ 3ºEV\2ºESO\Gif\noche tierr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9454" y="-24"/>
            <a:ext cx="785786" cy="628628"/>
          </a:xfrm>
          <a:prstGeom prst="rect">
            <a:avLst/>
          </a:prstGeom>
          <a:noFill/>
        </p:spPr>
      </p:pic>
      <p:pic>
        <p:nvPicPr>
          <p:cNvPr id="19" name="Picture 8" descr="G:\Mirabal 1213\_ 3ºEV\2ºESO\Gif\hipn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descr="http://ilusionesopticas.files.wordpress.com/2008/02/esfera_defor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043" y="760339"/>
            <a:ext cx="5715040" cy="5715040"/>
          </a:xfrm>
          <a:prstGeom prst="rect">
            <a:avLst/>
          </a:prstGeom>
          <a:noFill/>
        </p:spPr>
      </p:pic>
      <p:pic>
        <p:nvPicPr>
          <p:cNvPr id="4" name="Picture 3" descr="G:\Mirabal 1213\_ 3ºEV\2ºESO\Gif\noche tierra.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472" y="-24"/>
            <a:ext cx="785786" cy="628628"/>
          </a:xfrm>
          <a:prstGeom prst="rect">
            <a:avLst/>
          </a:prstGeom>
          <a:noFill/>
        </p:spPr>
      </p:pic>
      <p:pic>
        <p:nvPicPr>
          <p:cNvPr id="5" name="Picture 3" descr="G:\Mirabal 1213\_ 3ºEV\2ºESO\Gif\noche tierra.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7290" y="1"/>
            <a:ext cx="785786" cy="628628"/>
          </a:xfrm>
          <a:prstGeom prst="rect">
            <a:avLst/>
          </a:prstGeom>
          <a:noFill/>
        </p:spPr>
      </p:pic>
      <p:pic>
        <p:nvPicPr>
          <p:cNvPr id="6" name="Picture 3" descr="G:\Mirabal 1213\_ 3ºEV\2ºESO\Gif\noche tierra.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1669" y="-24"/>
            <a:ext cx="785786" cy="628628"/>
          </a:xfrm>
          <a:prstGeom prst="rect">
            <a:avLst/>
          </a:prstGeom>
          <a:noFill/>
        </p:spPr>
      </p:pic>
      <p:pic>
        <p:nvPicPr>
          <p:cNvPr id="7" name="Picture 3" descr="G:\Mirabal 1213\_ 3ºEV\2ºESO\Gif\noche tierra.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6083" y="1"/>
            <a:ext cx="785786" cy="628628"/>
          </a:xfrm>
          <a:prstGeom prst="rect">
            <a:avLst/>
          </a:prstGeom>
          <a:noFill/>
        </p:spPr>
      </p:pic>
      <p:pic>
        <p:nvPicPr>
          <p:cNvPr id="8" name="Picture 3" descr="G:\Mirabal 1213\_ 3ºEV\2ºESO\Gif\noche tierra.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0462" y="-24"/>
            <a:ext cx="785786" cy="628628"/>
          </a:xfrm>
          <a:prstGeom prst="rect">
            <a:avLst/>
          </a:prstGeom>
          <a:noFill/>
        </p:spPr>
      </p:pic>
      <p:pic>
        <p:nvPicPr>
          <p:cNvPr id="9" name="Picture 3" descr="G:\Mirabal 1213\_ 3ºEV\2ºESO\Gif\noche tierra.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4843" y="1"/>
            <a:ext cx="785786" cy="628628"/>
          </a:xfrm>
          <a:prstGeom prst="rect">
            <a:avLst/>
          </a:prstGeom>
          <a:noFill/>
        </p:spPr>
      </p:pic>
      <p:pic>
        <p:nvPicPr>
          <p:cNvPr id="10" name="Picture 3" descr="G:\Mirabal 1213\_ 3ºEV\2ºESO\Gif\noche tierra.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9222" y="-24"/>
            <a:ext cx="785786" cy="628628"/>
          </a:xfrm>
          <a:prstGeom prst="rect">
            <a:avLst/>
          </a:prstGeom>
          <a:noFill/>
        </p:spPr>
      </p:pic>
      <p:pic>
        <p:nvPicPr>
          <p:cNvPr id="11" name="Picture 3" descr="G:\Mirabal 1213\_ 3ºEV\2ºESO\Gif\noche tierra.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0694" y="1"/>
            <a:ext cx="785786" cy="628628"/>
          </a:xfrm>
          <a:prstGeom prst="rect">
            <a:avLst/>
          </a:prstGeom>
          <a:noFill/>
        </p:spPr>
      </p:pic>
      <p:pic>
        <p:nvPicPr>
          <p:cNvPr id="12" name="Picture 3" descr="G:\Mirabal 1213\_ 3ºEV\2ºESO\Gif\noche tierra.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5073" y="-24"/>
            <a:ext cx="785786" cy="628628"/>
          </a:xfrm>
          <a:prstGeom prst="rect">
            <a:avLst/>
          </a:prstGeom>
          <a:noFill/>
        </p:spPr>
      </p:pic>
      <p:pic>
        <p:nvPicPr>
          <p:cNvPr id="13" name="Picture 3" descr="G:\Mirabal 1213\_ 3ºEV\2ºESO\Gif\noche tierra.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9454" y="-24"/>
            <a:ext cx="785786" cy="628628"/>
          </a:xfrm>
          <a:prstGeom prst="rect">
            <a:avLst/>
          </a:prstGeom>
          <a:noFill/>
        </p:spPr>
      </p:pic>
      <p:pic>
        <p:nvPicPr>
          <p:cNvPr id="14" name="Picture 8" descr="G:\Mirabal 1213\_ 3ºEV\2ºESO\Gif\hipn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3708066" cy="553998"/>
          </a:xfrm>
          <a:prstGeom prst="rect">
            <a:avLst/>
          </a:prstGeom>
          <a:noFill/>
        </p:spPr>
        <p:txBody>
          <a:bodyPr wrap="none" rtlCol="0">
            <a:spAutoFit/>
          </a:bodyPr>
          <a:lstStyle/>
          <a:p>
            <a:r>
              <a:rPr lang="es-ES" sz="3000" dirty="0" smtClean="0"/>
              <a:t>6. Esfera. Desarrollo</a:t>
            </a:r>
            <a:endParaRPr lang="es-ES" sz="3000" dirty="0"/>
          </a:p>
        </p:txBody>
      </p:sp>
      <p:pic>
        <p:nvPicPr>
          <p:cNvPr id="14" name="Picture 6" descr="https://upload.wikimedia.org/wikipedia/commons/thumb/7/7e/Sphere_wireframe_10deg_6r.svg/220px-Sphere_wireframe_10deg_6r.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7950" y="1928802"/>
            <a:ext cx="2095500" cy="2095501"/>
          </a:xfrm>
          <a:prstGeom prst="rect">
            <a:avLst/>
          </a:prstGeom>
          <a:noFill/>
        </p:spPr>
      </p:pic>
      <p:pic>
        <p:nvPicPr>
          <p:cNvPr id="211975" name="Picture 7" descr="http://img.webme.com/pic/d/ditbutec/esfe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33" y="1643050"/>
            <a:ext cx="5571265" cy="4429156"/>
          </a:xfrm>
          <a:prstGeom prst="rect">
            <a:avLst/>
          </a:prstGeom>
          <a:noFill/>
        </p:spPr>
      </p:pic>
      <p:pic>
        <p:nvPicPr>
          <p:cNvPr id="7" name="Picture 3" descr="G:\Mirabal 1213\_ 3ºEV\2ºESO\Gif\noche tierr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7290" y="1"/>
            <a:ext cx="785786" cy="628628"/>
          </a:xfrm>
          <a:prstGeom prst="rect">
            <a:avLst/>
          </a:prstGeom>
          <a:noFill/>
        </p:spPr>
      </p:pic>
      <p:pic>
        <p:nvPicPr>
          <p:cNvPr id="8" name="Picture 3" descr="G:\Mirabal 1213\_ 3ºEV\2ºESO\Gif\noche tierr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1669" y="-24"/>
            <a:ext cx="785786" cy="628628"/>
          </a:xfrm>
          <a:prstGeom prst="rect">
            <a:avLst/>
          </a:prstGeom>
          <a:noFill/>
        </p:spPr>
      </p:pic>
      <p:pic>
        <p:nvPicPr>
          <p:cNvPr id="9" name="Picture 3" descr="G:\Mirabal 1213\_ 3ºEV\2ºESO\Gif\noche tierr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6083" y="1"/>
            <a:ext cx="785786" cy="628628"/>
          </a:xfrm>
          <a:prstGeom prst="rect">
            <a:avLst/>
          </a:prstGeom>
          <a:noFill/>
        </p:spPr>
      </p:pic>
      <p:pic>
        <p:nvPicPr>
          <p:cNvPr id="10" name="Picture 3" descr="G:\Mirabal 1213\_ 3ºEV\2ºESO\Gif\noche tierr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0462" y="-24"/>
            <a:ext cx="785786" cy="628628"/>
          </a:xfrm>
          <a:prstGeom prst="rect">
            <a:avLst/>
          </a:prstGeom>
          <a:noFill/>
        </p:spPr>
      </p:pic>
      <p:pic>
        <p:nvPicPr>
          <p:cNvPr id="11" name="Picture 3" descr="G:\Mirabal 1213\_ 3ºEV\2ºESO\Gif\noche tierr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4843" y="1"/>
            <a:ext cx="785786" cy="628628"/>
          </a:xfrm>
          <a:prstGeom prst="rect">
            <a:avLst/>
          </a:prstGeom>
          <a:noFill/>
        </p:spPr>
      </p:pic>
      <p:pic>
        <p:nvPicPr>
          <p:cNvPr id="12" name="Picture 3" descr="G:\Mirabal 1213\_ 3ºEV\2ºESO\Gif\noche tierr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9222" y="-24"/>
            <a:ext cx="785786" cy="628628"/>
          </a:xfrm>
          <a:prstGeom prst="rect">
            <a:avLst/>
          </a:prstGeom>
          <a:noFill/>
        </p:spPr>
      </p:pic>
      <p:pic>
        <p:nvPicPr>
          <p:cNvPr id="13" name="Picture 3" descr="G:\Mirabal 1213\_ 3ºEV\2ºESO\Gif\noche tierr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0694" y="1"/>
            <a:ext cx="785786" cy="628628"/>
          </a:xfrm>
          <a:prstGeom prst="rect">
            <a:avLst/>
          </a:prstGeom>
          <a:noFill/>
        </p:spPr>
      </p:pic>
      <p:pic>
        <p:nvPicPr>
          <p:cNvPr id="15" name="Picture 3" descr="G:\Mirabal 1213\_ 3ºEV\2ºESO\Gif\noche tierr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5073" y="-24"/>
            <a:ext cx="785786" cy="628628"/>
          </a:xfrm>
          <a:prstGeom prst="rect">
            <a:avLst/>
          </a:prstGeom>
          <a:noFill/>
        </p:spPr>
      </p:pic>
      <p:pic>
        <p:nvPicPr>
          <p:cNvPr id="16" name="Picture 3" descr="G:\Mirabal 1213\_ 3ºEV\2ºESO\Gif\noche tierr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9454" y="-24"/>
            <a:ext cx="785786" cy="628628"/>
          </a:xfrm>
          <a:prstGeom prst="rect">
            <a:avLst/>
          </a:prstGeom>
          <a:noFill/>
        </p:spPr>
      </p:pic>
      <p:pic>
        <p:nvPicPr>
          <p:cNvPr id="17" name="Picture 8" descr="G:\Mirabal 1213\_ 3ºEV\2ºESO\Gif\hipn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3708066" cy="553998"/>
          </a:xfrm>
          <a:prstGeom prst="rect">
            <a:avLst/>
          </a:prstGeom>
          <a:noFill/>
        </p:spPr>
        <p:txBody>
          <a:bodyPr wrap="none" rtlCol="0">
            <a:spAutoFit/>
          </a:bodyPr>
          <a:lstStyle/>
          <a:p>
            <a:r>
              <a:rPr lang="es-ES" sz="3000" dirty="0" smtClean="0"/>
              <a:t>6. Esfera. Desarrollo</a:t>
            </a:r>
            <a:endParaRPr lang="es-ES" sz="3000" dirty="0"/>
          </a:p>
        </p:txBody>
      </p:sp>
      <p:pic>
        <p:nvPicPr>
          <p:cNvPr id="214020" name="Picture 4" descr="http://bp0.blogger.com/_xk3WC-1J9z4/SHursW-mzTI/AAAAAAAAHoc/ZGceZv_Yvog/s400/Pelota+de+Futbol+de+Papel+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57" y="1714488"/>
            <a:ext cx="3729635" cy="4167190"/>
          </a:xfrm>
          <a:prstGeom prst="rect">
            <a:avLst/>
          </a:prstGeom>
          <a:noFill/>
        </p:spPr>
      </p:pic>
      <p:pic>
        <p:nvPicPr>
          <p:cNvPr id="214022" name="Picture 6" descr="http://4.bp.blogspot.com/_xk3WC-1J9z4/SLgECubT0ZI/AAAAAAAAI8c/RBiAZSsJ-5U/s400/Balon+futbol+de+pap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48" y="1714488"/>
            <a:ext cx="4744560" cy="3143272"/>
          </a:xfrm>
          <a:prstGeom prst="rect">
            <a:avLst/>
          </a:prstGeom>
          <a:noFill/>
        </p:spPr>
      </p:pic>
      <p:pic>
        <p:nvPicPr>
          <p:cNvPr id="8" name="Picture 3" descr="G:\Mirabal 1213\_ 3ºEV\2ºESO\Gif\noche tierr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1669" y="-24"/>
            <a:ext cx="785786" cy="628628"/>
          </a:xfrm>
          <a:prstGeom prst="rect">
            <a:avLst/>
          </a:prstGeom>
          <a:noFill/>
        </p:spPr>
      </p:pic>
      <p:pic>
        <p:nvPicPr>
          <p:cNvPr id="9" name="Picture 3" descr="G:\Mirabal 1213\_ 3ºEV\2ºESO\Gif\noche tierr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6083" y="1"/>
            <a:ext cx="785786" cy="628628"/>
          </a:xfrm>
          <a:prstGeom prst="rect">
            <a:avLst/>
          </a:prstGeom>
          <a:noFill/>
        </p:spPr>
      </p:pic>
      <p:pic>
        <p:nvPicPr>
          <p:cNvPr id="10" name="Picture 3" descr="G:\Mirabal 1213\_ 3ºEV\2ºESO\Gif\noche tierr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0462" y="-24"/>
            <a:ext cx="785786" cy="628628"/>
          </a:xfrm>
          <a:prstGeom prst="rect">
            <a:avLst/>
          </a:prstGeom>
          <a:noFill/>
        </p:spPr>
      </p:pic>
      <p:pic>
        <p:nvPicPr>
          <p:cNvPr id="11" name="Picture 3" descr="G:\Mirabal 1213\_ 3ºEV\2ºESO\Gif\noche tierr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4843" y="1"/>
            <a:ext cx="785786" cy="628628"/>
          </a:xfrm>
          <a:prstGeom prst="rect">
            <a:avLst/>
          </a:prstGeom>
          <a:noFill/>
        </p:spPr>
      </p:pic>
      <p:pic>
        <p:nvPicPr>
          <p:cNvPr id="12" name="Picture 3" descr="G:\Mirabal 1213\_ 3ºEV\2ºESO\Gif\noche tierr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9222" y="-24"/>
            <a:ext cx="785786" cy="628628"/>
          </a:xfrm>
          <a:prstGeom prst="rect">
            <a:avLst/>
          </a:prstGeom>
          <a:noFill/>
        </p:spPr>
      </p:pic>
      <p:pic>
        <p:nvPicPr>
          <p:cNvPr id="13" name="Picture 3" descr="G:\Mirabal 1213\_ 3ºEV\2ºESO\Gif\noche tierr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0694" y="1"/>
            <a:ext cx="785786" cy="628628"/>
          </a:xfrm>
          <a:prstGeom prst="rect">
            <a:avLst/>
          </a:prstGeom>
          <a:noFill/>
        </p:spPr>
      </p:pic>
      <p:pic>
        <p:nvPicPr>
          <p:cNvPr id="14" name="Picture 3" descr="G:\Mirabal 1213\_ 3ºEV\2ºESO\Gif\noche tierr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5073" y="-24"/>
            <a:ext cx="785786" cy="628628"/>
          </a:xfrm>
          <a:prstGeom prst="rect">
            <a:avLst/>
          </a:prstGeom>
          <a:noFill/>
        </p:spPr>
      </p:pic>
      <p:pic>
        <p:nvPicPr>
          <p:cNvPr id="15" name="Picture 3" descr="G:\Mirabal 1213\_ 3ºEV\2ºESO\Gif\noche tierr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9454" y="-24"/>
            <a:ext cx="785786" cy="628628"/>
          </a:xfrm>
          <a:prstGeom prst="rect">
            <a:avLst/>
          </a:prstGeom>
          <a:noFill/>
        </p:spPr>
      </p:pic>
      <p:pic>
        <p:nvPicPr>
          <p:cNvPr id="16" name="Picture 8" descr="G:\Mirabal 1213\_ 3ºEV\2ºESO\Gif\hipn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3922869" cy="553998"/>
          </a:xfrm>
          <a:prstGeom prst="rect">
            <a:avLst/>
          </a:prstGeom>
          <a:noFill/>
        </p:spPr>
        <p:txBody>
          <a:bodyPr wrap="none" rtlCol="0">
            <a:spAutoFit/>
          </a:bodyPr>
          <a:lstStyle/>
          <a:p>
            <a:r>
              <a:rPr lang="es-ES" sz="3000" dirty="0" smtClean="0"/>
              <a:t>6. Esfera. Generación</a:t>
            </a:r>
            <a:endParaRPr lang="es-ES" sz="3000" dirty="0"/>
          </a:p>
        </p:txBody>
      </p:sp>
      <p:pic>
        <p:nvPicPr>
          <p:cNvPr id="212996" name="Picture 4" descr="http://salonhogar.net/Diversos_Temas/Geometria/0015f8f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58" y="1857364"/>
            <a:ext cx="5022089" cy="4071966"/>
          </a:xfrm>
          <a:prstGeom prst="rect">
            <a:avLst/>
          </a:prstGeom>
          <a:noFill/>
        </p:spPr>
      </p:pic>
      <p:sp>
        <p:nvSpPr>
          <p:cNvPr id="7" name="6 CuadroTexto"/>
          <p:cNvSpPr txBox="1"/>
          <p:nvPr/>
        </p:nvSpPr>
        <p:spPr>
          <a:xfrm>
            <a:off x="6000760" y="1785926"/>
            <a:ext cx="2928958" cy="1446550"/>
          </a:xfrm>
          <a:prstGeom prst="rect">
            <a:avLst/>
          </a:prstGeom>
          <a:solidFill>
            <a:schemeClr val="bg1"/>
          </a:solidFill>
        </p:spPr>
        <p:txBody>
          <a:bodyPr wrap="square" rtlCol="0">
            <a:spAutoFit/>
          </a:bodyPr>
          <a:lstStyle/>
          <a:p>
            <a:pPr algn="just"/>
            <a:r>
              <a:rPr lang="es-ES" sz="2200" dirty="0" smtClean="0"/>
              <a:t>Una esfera se genera haciendo girar medio círculo sobre el diámetro</a:t>
            </a:r>
          </a:p>
        </p:txBody>
      </p:sp>
      <p:pic>
        <p:nvPicPr>
          <p:cNvPr id="10" name="Picture 3" descr="G:\Mirabal 1213\_ 3ºEV\2ºESO\Gif\noche tierra.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6083" y="1"/>
            <a:ext cx="785786" cy="628628"/>
          </a:xfrm>
          <a:prstGeom prst="rect">
            <a:avLst/>
          </a:prstGeom>
          <a:noFill/>
        </p:spPr>
      </p:pic>
      <p:pic>
        <p:nvPicPr>
          <p:cNvPr id="11" name="Picture 3" descr="G:\Mirabal 1213\_ 3ºEV\2ºESO\Gif\noche tierra.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0462" y="-24"/>
            <a:ext cx="785786" cy="628628"/>
          </a:xfrm>
          <a:prstGeom prst="rect">
            <a:avLst/>
          </a:prstGeom>
          <a:noFill/>
        </p:spPr>
      </p:pic>
      <p:pic>
        <p:nvPicPr>
          <p:cNvPr id="12" name="Picture 3" descr="G:\Mirabal 1213\_ 3ºEV\2ºESO\Gif\noche tierra.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4843" y="1"/>
            <a:ext cx="785786" cy="628628"/>
          </a:xfrm>
          <a:prstGeom prst="rect">
            <a:avLst/>
          </a:prstGeom>
          <a:noFill/>
        </p:spPr>
      </p:pic>
      <p:pic>
        <p:nvPicPr>
          <p:cNvPr id="13" name="Picture 3" descr="G:\Mirabal 1213\_ 3ºEV\2ºESO\Gif\noche tierra.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9222" y="-24"/>
            <a:ext cx="785786" cy="628628"/>
          </a:xfrm>
          <a:prstGeom prst="rect">
            <a:avLst/>
          </a:prstGeom>
          <a:noFill/>
        </p:spPr>
      </p:pic>
      <p:pic>
        <p:nvPicPr>
          <p:cNvPr id="14" name="Picture 3" descr="G:\Mirabal 1213\_ 3ºEV\2ºESO\Gif\noche tierra.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0694" y="1"/>
            <a:ext cx="785786" cy="628628"/>
          </a:xfrm>
          <a:prstGeom prst="rect">
            <a:avLst/>
          </a:prstGeom>
          <a:noFill/>
        </p:spPr>
      </p:pic>
      <p:pic>
        <p:nvPicPr>
          <p:cNvPr id="15" name="Picture 3" descr="G:\Mirabal 1213\_ 3ºEV\2ºESO\Gif\noche tierra.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5073" y="-24"/>
            <a:ext cx="785786" cy="628628"/>
          </a:xfrm>
          <a:prstGeom prst="rect">
            <a:avLst/>
          </a:prstGeom>
          <a:noFill/>
        </p:spPr>
      </p:pic>
      <p:pic>
        <p:nvPicPr>
          <p:cNvPr id="16" name="Picture 3" descr="G:\Mirabal 1213\_ 3ºEV\2ºESO\Gif\noche tierra.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9454" y="-24"/>
            <a:ext cx="785786" cy="628628"/>
          </a:xfrm>
          <a:prstGeom prst="rect">
            <a:avLst/>
          </a:prstGeom>
          <a:noFill/>
        </p:spPr>
      </p:pic>
      <p:pic>
        <p:nvPicPr>
          <p:cNvPr id="17" name="Picture 8" descr="G:\Mirabal 1213\_ 3ºEV\2ºESO\Gif\hipn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1000108"/>
            <a:ext cx="4360104" cy="553998"/>
          </a:xfrm>
          <a:prstGeom prst="rect">
            <a:avLst/>
          </a:prstGeom>
          <a:noFill/>
        </p:spPr>
        <p:txBody>
          <a:bodyPr wrap="none" rtlCol="0">
            <a:spAutoFit/>
          </a:bodyPr>
          <a:lstStyle/>
          <a:p>
            <a:r>
              <a:rPr lang="es-ES" sz="3000" dirty="0" smtClean="0"/>
              <a:t>6. Pitágoras en la esfera</a:t>
            </a:r>
            <a:endParaRPr lang="es-ES" sz="3000" dirty="0"/>
          </a:p>
        </p:txBody>
      </p:sp>
      <mc:AlternateContent xmlns:mc="http://schemas.openxmlformats.org/markup-compatibility/2006" xmlns:a14="http://schemas.microsoft.com/office/drawing/2010/main">
        <mc:Choice Requires="a14">
          <p:sp>
            <p:nvSpPr>
              <p:cNvPr id="9" name="8 Rectángulo"/>
              <p:cNvSpPr/>
              <p:nvPr/>
            </p:nvSpPr>
            <p:spPr>
              <a:xfrm>
                <a:off x="5867413" y="3143255"/>
                <a:ext cx="2347925" cy="6429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s-ES" sz="2500" b="0" i="1" smtClean="0">
                              <a:solidFill>
                                <a:schemeClr val="tx1"/>
                              </a:solidFill>
                              <a:latin typeface="Cambria Math" panose="02040503050406030204" pitchFamily="18" charset="0"/>
                            </a:rPr>
                          </m:ctrlPr>
                        </m:sSupPr>
                        <m:e>
                          <m:r>
                            <a:rPr lang="es-ES" sz="2500" b="0" i="1" smtClean="0">
                              <a:solidFill>
                                <a:schemeClr val="tx1"/>
                              </a:solidFill>
                              <a:latin typeface="Cambria Math" panose="02040503050406030204" pitchFamily="18" charset="0"/>
                            </a:rPr>
                            <m:t>𝑅</m:t>
                          </m:r>
                        </m:e>
                        <m:sup>
                          <m:r>
                            <a:rPr lang="es-ES" sz="2500" b="0" i="1" smtClean="0">
                              <a:solidFill>
                                <a:schemeClr val="tx1"/>
                              </a:solidFill>
                              <a:latin typeface="Cambria Math" panose="02040503050406030204" pitchFamily="18" charset="0"/>
                            </a:rPr>
                            <m:t>2</m:t>
                          </m:r>
                        </m:sup>
                      </m:sSup>
                      <m:r>
                        <a:rPr lang="es-ES" sz="2500" b="0" i="1" smtClean="0">
                          <a:solidFill>
                            <a:schemeClr val="tx1"/>
                          </a:solidFill>
                          <a:latin typeface="Cambria Math" panose="02040503050406030204" pitchFamily="18" charset="0"/>
                        </a:rPr>
                        <m:t>=</m:t>
                      </m:r>
                      <m:sSup>
                        <m:sSupPr>
                          <m:ctrlPr>
                            <a:rPr lang="es-ES" sz="2500" b="0" i="1" smtClean="0">
                              <a:solidFill>
                                <a:schemeClr val="tx1"/>
                              </a:solidFill>
                              <a:latin typeface="Cambria Math" panose="02040503050406030204" pitchFamily="18" charset="0"/>
                            </a:rPr>
                          </m:ctrlPr>
                        </m:sSupPr>
                        <m:e>
                          <m:r>
                            <a:rPr lang="es-ES" sz="2500" b="0" i="1" smtClean="0">
                              <a:solidFill>
                                <a:schemeClr val="tx1"/>
                              </a:solidFill>
                              <a:latin typeface="Cambria Math" panose="02040503050406030204" pitchFamily="18" charset="0"/>
                            </a:rPr>
                            <m:t>𝑑</m:t>
                          </m:r>
                        </m:e>
                        <m:sup>
                          <m:r>
                            <a:rPr lang="es-ES" sz="2500" b="0" i="1" smtClean="0">
                              <a:solidFill>
                                <a:schemeClr val="tx1"/>
                              </a:solidFill>
                              <a:latin typeface="Cambria Math" panose="02040503050406030204" pitchFamily="18" charset="0"/>
                            </a:rPr>
                            <m:t>2</m:t>
                          </m:r>
                        </m:sup>
                      </m:sSup>
                      <m:r>
                        <a:rPr lang="es-ES" sz="2500" b="0" i="1" smtClean="0">
                          <a:solidFill>
                            <a:schemeClr val="tx1"/>
                          </a:solidFill>
                          <a:latin typeface="Cambria Math" panose="02040503050406030204" pitchFamily="18" charset="0"/>
                        </a:rPr>
                        <m:t>+</m:t>
                      </m:r>
                      <m:sSup>
                        <m:sSupPr>
                          <m:ctrlPr>
                            <a:rPr lang="es-ES" sz="2500" b="0" i="1" smtClean="0">
                              <a:solidFill>
                                <a:schemeClr val="tx1"/>
                              </a:solidFill>
                              <a:latin typeface="Cambria Math" panose="02040503050406030204" pitchFamily="18" charset="0"/>
                            </a:rPr>
                          </m:ctrlPr>
                        </m:sSupPr>
                        <m:e>
                          <m:r>
                            <a:rPr lang="es-ES" sz="2500" b="0" i="1" smtClean="0">
                              <a:solidFill>
                                <a:schemeClr val="tx1"/>
                              </a:solidFill>
                              <a:latin typeface="Cambria Math" panose="02040503050406030204" pitchFamily="18" charset="0"/>
                            </a:rPr>
                            <m:t>𝑟</m:t>
                          </m:r>
                        </m:e>
                        <m:sup>
                          <m:r>
                            <a:rPr lang="es-ES" sz="2500" b="0" i="1" smtClean="0">
                              <a:solidFill>
                                <a:schemeClr val="tx1"/>
                              </a:solidFill>
                              <a:latin typeface="Cambria Math" panose="02040503050406030204" pitchFamily="18" charset="0"/>
                            </a:rPr>
                            <m:t>2</m:t>
                          </m:r>
                        </m:sup>
                      </m:sSup>
                    </m:oMath>
                  </m:oMathPara>
                </a14:m>
                <a:endParaRPr lang="es-ES" sz="2500" dirty="0">
                  <a:solidFill>
                    <a:schemeClr val="tx1"/>
                  </a:solidFill>
                </a:endParaRPr>
              </a:p>
            </p:txBody>
          </p:sp>
        </mc:Choice>
        <mc:Fallback xmlns="">
          <p:sp>
            <p:nvSpPr>
              <p:cNvPr id="9" name="8 Rectángulo"/>
              <p:cNvSpPr>
                <a:spLocks noRot="1" noChangeAspect="1" noMove="1" noResize="1" noEditPoints="1" noAdjustHandles="1" noChangeArrowheads="1" noChangeShapeType="1" noTextEdit="1"/>
              </p:cNvSpPr>
              <p:nvPr/>
            </p:nvSpPr>
            <p:spPr>
              <a:xfrm>
                <a:off x="5867413" y="3143255"/>
                <a:ext cx="2347925" cy="642948"/>
              </a:xfrm>
              <a:prstGeom prst="rect">
                <a:avLst/>
              </a:prstGeom>
              <a:blipFill rotWithShape="0">
                <a:blip r:embed="rId2"/>
                <a:stretch>
                  <a:fillRect/>
                </a:stretch>
              </a:blipFill>
            </p:spPr>
            <p:txBody>
              <a:bodyPr/>
              <a:lstStyle/>
              <a:p>
                <a:r>
                  <a:rPr lang="es-ES">
                    <a:noFill/>
                  </a:rPr>
                  <a:t> </a:t>
                </a:r>
              </a:p>
            </p:txBody>
          </p:sp>
        </mc:Fallback>
      </mc:AlternateContent>
      <p:sp>
        <p:nvSpPr>
          <p:cNvPr id="215044" name="AutoShape 4" descr="http://www.geoka.net/poliedros/images/0_24.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15046" name="AutoShape 6" descr="http://www.geoka.net/poliedros/images/0_24.gif"/>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15048" name="AutoShape 8" descr="http://www.geoka.net/poliedros/images/0_24.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15049" name="Picture 9" descr="G:\Mirabal 1213\_ 3ºEV\2ºESO\Gif\0_2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00" y="1785926"/>
            <a:ext cx="4017197" cy="4000528"/>
          </a:xfrm>
          <a:prstGeom prst="rect">
            <a:avLst/>
          </a:prstGeom>
          <a:noFill/>
        </p:spPr>
      </p:pic>
      <p:pic>
        <p:nvPicPr>
          <p:cNvPr id="16" name="Picture 3" descr="G:\Mirabal 1213\_ 3ºEV\2ºESO\Gif\noche tierr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0462" y="-24"/>
            <a:ext cx="785786" cy="628628"/>
          </a:xfrm>
          <a:prstGeom prst="rect">
            <a:avLst/>
          </a:prstGeom>
          <a:noFill/>
        </p:spPr>
      </p:pic>
      <p:pic>
        <p:nvPicPr>
          <p:cNvPr id="17" name="Picture 3" descr="G:\Mirabal 1213\_ 3ºEV\2ºESO\Gif\noche tierr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4843" y="1"/>
            <a:ext cx="785786" cy="628628"/>
          </a:xfrm>
          <a:prstGeom prst="rect">
            <a:avLst/>
          </a:prstGeom>
          <a:noFill/>
        </p:spPr>
      </p:pic>
      <p:pic>
        <p:nvPicPr>
          <p:cNvPr id="18" name="Picture 3" descr="G:\Mirabal 1213\_ 3ºEV\2ºESO\Gif\noche tierr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9222" y="-24"/>
            <a:ext cx="785786" cy="628628"/>
          </a:xfrm>
          <a:prstGeom prst="rect">
            <a:avLst/>
          </a:prstGeom>
          <a:noFill/>
        </p:spPr>
      </p:pic>
      <p:pic>
        <p:nvPicPr>
          <p:cNvPr id="19" name="Picture 3" descr="G:\Mirabal 1213\_ 3ºEV\2ºESO\Gif\noche tierr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0694" y="1"/>
            <a:ext cx="785786" cy="628628"/>
          </a:xfrm>
          <a:prstGeom prst="rect">
            <a:avLst/>
          </a:prstGeom>
          <a:noFill/>
        </p:spPr>
      </p:pic>
      <p:pic>
        <p:nvPicPr>
          <p:cNvPr id="20" name="Picture 3" descr="G:\Mirabal 1213\_ 3ºEV\2ºESO\Gif\noche tierr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5073" y="-24"/>
            <a:ext cx="785786" cy="628628"/>
          </a:xfrm>
          <a:prstGeom prst="rect">
            <a:avLst/>
          </a:prstGeom>
          <a:noFill/>
        </p:spPr>
      </p:pic>
      <p:pic>
        <p:nvPicPr>
          <p:cNvPr id="21" name="Picture 3" descr="G:\Mirabal 1213\_ 3ºEV\2ºESO\Gif\noche tierra.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9454" y="-24"/>
            <a:ext cx="785786" cy="628628"/>
          </a:xfrm>
          <a:prstGeom prst="rect">
            <a:avLst/>
          </a:prstGeom>
          <a:noFill/>
        </p:spPr>
      </p:pic>
      <p:pic>
        <p:nvPicPr>
          <p:cNvPr id="15" name="Picture 8" descr="G:\Mirabal 1213\_ 3ºEV\2ºESO\Gif\hipn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
        <p:nvSpPr>
          <p:cNvPr id="2" name="Rectángulo 1"/>
          <p:cNvSpPr/>
          <p:nvPr/>
        </p:nvSpPr>
        <p:spPr>
          <a:xfrm>
            <a:off x="6814528" y="3212976"/>
            <a:ext cx="121385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par>
                                <p:cTn id="9" presetID="10"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403648" y="5117549"/>
            <a:ext cx="5366942"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CuadroTexto"/>
          <p:cNvSpPr txBox="1"/>
          <p:nvPr/>
        </p:nvSpPr>
        <p:spPr>
          <a:xfrm>
            <a:off x="642910" y="1000108"/>
            <a:ext cx="5466561" cy="553998"/>
          </a:xfrm>
          <a:prstGeom prst="rect">
            <a:avLst/>
          </a:prstGeom>
          <a:noFill/>
        </p:spPr>
        <p:txBody>
          <a:bodyPr wrap="none" rtlCol="0">
            <a:spAutoFit/>
          </a:bodyPr>
          <a:lstStyle/>
          <a:p>
            <a:r>
              <a:rPr lang="es-ES" sz="3000" dirty="0" smtClean="0"/>
              <a:t>6. Área y volumen de la esfera</a:t>
            </a:r>
            <a:endParaRPr lang="es-ES" sz="3000" dirty="0"/>
          </a:p>
        </p:txBody>
      </p:sp>
      <p:sp>
        <p:nvSpPr>
          <p:cNvPr id="215044" name="AutoShape 4" descr="http://www.geoka.net/poliedros/images/0_24.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15046" name="AutoShape 6" descr="http://www.geoka.net/poliedros/images/0_24.gif"/>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15048" name="AutoShape 8" descr="http://www.geoka.net/poliedros/images/0_24.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17092" name="Picture 4" descr="http://cuerpossolidosgeometricos1.files.wordpress.com/2012/03/area-esfe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635" y="1617087"/>
            <a:ext cx="4881123" cy="3500462"/>
          </a:xfrm>
          <a:prstGeom prst="rect">
            <a:avLst/>
          </a:prstGeom>
          <a:noFill/>
        </p:spPr>
      </p:pic>
      <p:pic>
        <p:nvPicPr>
          <p:cNvPr id="217094" name="Picture 6" descr="http://t1.gstatic.com/images?q=tbn:ANd9GcTNPrlk_rUZa2MZsc0qtEUpmqr2wPMFpkceUPbw_dYvS2iNgAQr5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875" y="1643050"/>
            <a:ext cx="2143125" cy="2143125"/>
          </a:xfrm>
          <a:prstGeom prst="rect">
            <a:avLst/>
          </a:prstGeom>
          <a:noFill/>
        </p:spPr>
      </p:pic>
      <p:pic>
        <p:nvPicPr>
          <p:cNvPr id="217096" name="Picture 8" descr="http://www.arrakis.es/~mcj/circulo/longitud.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2700" y="4071942"/>
            <a:ext cx="2781300" cy="914401"/>
          </a:xfrm>
          <a:prstGeom prst="rect">
            <a:avLst/>
          </a:prstGeom>
          <a:noFill/>
        </p:spPr>
      </p:pic>
      <p:pic>
        <p:nvPicPr>
          <p:cNvPr id="15" name="Picture 3" descr="G:\Mirabal 1213\_ 3ºEV\2ºESO\Gif\noche tierra.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14843" y="1"/>
            <a:ext cx="785786" cy="628628"/>
          </a:xfrm>
          <a:prstGeom prst="rect">
            <a:avLst/>
          </a:prstGeom>
          <a:noFill/>
        </p:spPr>
      </p:pic>
      <p:pic>
        <p:nvPicPr>
          <p:cNvPr id="16" name="Picture 3" descr="G:\Mirabal 1213\_ 3ºEV\2ºESO\Gif\noche tierra.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29222" y="-24"/>
            <a:ext cx="785786" cy="628628"/>
          </a:xfrm>
          <a:prstGeom prst="rect">
            <a:avLst/>
          </a:prstGeom>
          <a:noFill/>
        </p:spPr>
      </p:pic>
      <p:pic>
        <p:nvPicPr>
          <p:cNvPr id="17" name="Picture 3" descr="G:\Mirabal 1213\_ 3ºEV\2ºESO\Gif\noche tierra.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0694" y="1"/>
            <a:ext cx="785786" cy="628628"/>
          </a:xfrm>
          <a:prstGeom prst="rect">
            <a:avLst/>
          </a:prstGeom>
          <a:noFill/>
        </p:spPr>
      </p:pic>
      <p:pic>
        <p:nvPicPr>
          <p:cNvPr id="18" name="Picture 3" descr="G:\Mirabal 1213\_ 3ºEV\2ºESO\Gif\noche tierra.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5073" y="-24"/>
            <a:ext cx="785786" cy="628628"/>
          </a:xfrm>
          <a:prstGeom prst="rect">
            <a:avLst/>
          </a:prstGeom>
          <a:noFill/>
        </p:spPr>
      </p:pic>
      <p:pic>
        <p:nvPicPr>
          <p:cNvPr id="19" name="Picture 3" descr="G:\Mirabal 1213\_ 3ºEV\2ºESO\Gif\noche tierra.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9454" y="-24"/>
            <a:ext cx="785786" cy="628628"/>
          </a:xfrm>
          <a:prstGeom prst="rect">
            <a:avLst/>
          </a:prstGeom>
          <a:noFill/>
        </p:spPr>
      </p:pic>
      <p:pic>
        <p:nvPicPr>
          <p:cNvPr id="215042" name="Picture 2" descr="https://lh3.googleusercontent.com/-FKo4o53kJwk/T2saJAVTroI/AAAAAAABLWk/CZktRtQtxGQ/w506-h281/tumblr_lmgdpvS06x1ql7ztro1_500.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3272239" y="5183151"/>
            <a:ext cx="1631249" cy="152497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https://pbs.twimg.com/profile_images/2284174758/v65oai7fxn47qv9nectx.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19672" y="5304551"/>
            <a:ext cx="1282179" cy="1282179"/>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5016584" y="5622474"/>
            <a:ext cx="1754006" cy="646331"/>
          </a:xfrm>
          <a:prstGeom prst="rect">
            <a:avLst/>
          </a:prstGeom>
          <a:noFill/>
        </p:spPr>
        <p:txBody>
          <a:bodyPr wrap="none" rtlCol="0">
            <a:spAutoFit/>
          </a:bodyPr>
          <a:lstStyle/>
          <a:p>
            <a:r>
              <a:rPr lang="es-ES" dirty="0" smtClean="0"/>
              <a:t>¿Es esto cierto?</a:t>
            </a:r>
          </a:p>
          <a:p>
            <a:r>
              <a:rPr lang="es-ES" dirty="0" smtClean="0"/>
              <a:t>(vía twitter)</a:t>
            </a:r>
            <a:endParaRPr lang="es-ES" dirty="0"/>
          </a:p>
        </p:txBody>
      </p:sp>
      <p:pic>
        <p:nvPicPr>
          <p:cNvPr id="20" name="Picture 8" descr="G:\Mirabal 1213\_ 3ºEV\2ºESO\Gif\hipno.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
        <p:nvSpPr>
          <p:cNvPr id="21" name="Rectángulo 20"/>
          <p:cNvSpPr/>
          <p:nvPr/>
        </p:nvSpPr>
        <p:spPr>
          <a:xfrm>
            <a:off x="4788024" y="2714612"/>
            <a:ext cx="121385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Rectángulo 21"/>
          <p:cNvSpPr/>
          <p:nvPr/>
        </p:nvSpPr>
        <p:spPr>
          <a:xfrm>
            <a:off x="4788024" y="3281648"/>
            <a:ext cx="1213856" cy="8474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1"/>
                                        </p:tgtEl>
                                        <p:attrNameLst>
                                          <p:attrName>ppt_x</p:attrName>
                                        </p:attrNameLst>
                                      </p:cBhvr>
                                      <p:tavLst>
                                        <p:tav tm="0">
                                          <p:val>
                                            <p:strVal val="ppt_x"/>
                                          </p:val>
                                        </p:tav>
                                        <p:tav tm="100000">
                                          <p:val>
                                            <p:strVal val="ppt_x"/>
                                          </p:val>
                                        </p:tav>
                                      </p:tavLst>
                                    </p:anim>
                                    <p:anim calcmode="lin" valueType="num">
                                      <p:cBhvr additive="base">
                                        <p:cTn id="7" dur="500"/>
                                        <p:tgtEl>
                                          <p:spTgt spid="21"/>
                                        </p:tgtEl>
                                        <p:attrNameLst>
                                          <p:attrName>ppt_y</p:attrName>
                                        </p:attrNameLst>
                                      </p:cBhvr>
                                      <p:tavLst>
                                        <p:tav tm="0">
                                          <p:val>
                                            <p:strVal val="ppt_y"/>
                                          </p:val>
                                        </p:tav>
                                        <p:tav tm="100000">
                                          <p:val>
                                            <p:strVal val="1+ppt_h/2"/>
                                          </p:val>
                                        </p:tav>
                                      </p:tavLst>
                                    </p:anim>
                                    <p:set>
                                      <p:cBhvr>
                                        <p:cTn id="8" dur="1" fill="hold">
                                          <p:stCondLst>
                                            <p:cond delay="499"/>
                                          </p:stCondLst>
                                        </p:cTn>
                                        <p:tgtEl>
                                          <p:spTgt spid="2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22"/>
                                        </p:tgtEl>
                                        <p:attrNameLst>
                                          <p:attrName>ppt_x</p:attrName>
                                        </p:attrNameLst>
                                      </p:cBhvr>
                                      <p:tavLst>
                                        <p:tav tm="0">
                                          <p:val>
                                            <p:strVal val="ppt_x"/>
                                          </p:val>
                                        </p:tav>
                                        <p:tav tm="100000">
                                          <p:val>
                                            <p:strVal val="ppt_x"/>
                                          </p:val>
                                        </p:tav>
                                      </p:tavLst>
                                    </p:anim>
                                    <p:anim calcmode="lin" valueType="num">
                                      <p:cBhvr additive="base">
                                        <p:cTn id="13" dur="500"/>
                                        <p:tgtEl>
                                          <p:spTgt spid="22"/>
                                        </p:tgtEl>
                                        <p:attrNameLst>
                                          <p:attrName>ppt_y</p:attrName>
                                        </p:attrNameLst>
                                      </p:cBhvr>
                                      <p:tavLst>
                                        <p:tav tm="0">
                                          <p:val>
                                            <p:strVal val="ppt_y"/>
                                          </p:val>
                                        </p:tav>
                                        <p:tav tm="100000">
                                          <p:val>
                                            <p:strVal val="1+ppt_h/2"/>
                                          </p:val>
                                        </p:tav>
                                      </p:tavLst>
                                    </p:anim>
                                    <p:set>
                                      <p:cBhvr>
                                        <p:cTn id="14" dur="1" fill="hold">
                                          <p:stCondLst>
                                            <p:cond delay="499"/>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15042"/>
                                        </p:tgtEl>
                                        <p:attrNameLst>
                                          <p:attrName>style.visibility</p:attrName>
                                        </p:attrNameLst>
                                      </p:cBhvr>
                                      <p:to>
                                        <p:strVal val="visible"/>
                                      </p:to>
                                    </p:set>
                                    <p:anim calcmode="lin" valueType="num">
                                      <p:cBhvr additive="base">
                                        <p:cTn id="23" dur="500" fill="hold"/>
                                        <p:tgtEl>
                                          <p:spTgt spid="215042"/>
                                        </p:tgtEl>
                                        <p:attrNameLst>
                                          <p:attrName>ppt_x</p:attrName>
                                        </p:attrNameLst>
                                      </p:cBhvr>
                                      <p:tavLst>
                                        <p:tav tm="0">
                                          <p:val>
                                            <p:strVal val="#ppt_x"/>
                                          </p:val>
                                        </p:tav>
                                        <p:tav tm="100000">
                                          <p:val>
                                            <p:strVal val="#ppt_x"/>
                                          </p:val>
                                        </p:tav>
                                      </p:tavLst>
                                    </p:anim>
                                    <p:anim calcmode="lin" valueType="num">
                                      <p:cBhvr additive="base">
                                        <p:cTn id="24" dur="500" fill="hold"/>
                                        <p:tgtEl>
                                          <p:spTgt spid="21504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21" grpId="0" animBg="1"/>
      <p:bldP spid="2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4" name="AutoShape 4" descr="http://www.geoka.net/poliedros/images/0_24.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15046" name="AutoShape 6" descr="http://www.geoka.net/poliedros/images/0_24.gif"/>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15048" name="AutoShape 8" descr="http://www.geoka.net/poliedros/images/0_24.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21186" name="Picture 2" descr="G:\Mirabal 1213\_ 3ºEV\2ºESO\Gif\Pie_Are_Squar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71604" y="41543"/>
            <a:ext cx="5305420" cy="6816457"/>
          </a:xfrm>
          <a:prstGeom prst="rect">
            <a:avLst/>
          </a:prstGeom>
          <a:noFill/>
        </p:spPr>
      </p:pic>
      <p:pic>
        <p:nvPicPr>
          <p:cNvPr id="13" name="Picture 3" descr="G:\Mirabal 1213\_ 3ºEV\2ºESO\Gif\noche tierra.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9222" y="-24"/>
            <a:ext cx="785786" cy="628628"/>
          </a:xfrm>
          <a:prstGeom prst="rect">
            <a:avLst/>
          </a:prstGeom>
          <a:noFill/>
        </p:spPr>
      </p:pic>
      <p:pic>
        <p:nvPicPr>
          <p:cNvPr id="14" name="Picture 3" descr="G:\Mirabal 1213\_ 3ºEV\2ºESO\Gif\noche tierra.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0694" y="1"/>
            <a:ext cx="785786" cy="628628"/>
          </a:xfrm>
          <a:prstGeom prst="rect">
            <a:avLst/>
          </a:prstGeom>
          <a:noFill/>
        </p:spPr>
      </p:pic>
      <p:pic>
        <p:nvPicPr>
          <p:cNvPr id="15" name="Picture 3" descr="G:\Mirabal 1213\_ 3ºEV\2ºESO\Gif\noche tierra.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5073" y="-24"/>
            <a:ext cx="785786" cy="628628"/>
          </a:xfrm>
          <a:prstGeom prst="rect">
            <a:avLst/>
          </a:prstGeom>
          <a:noFill/>
        </p:spPr>
      </p:pic>
      <p:pic>
        <p:nvPicPr>
          <p:cNvPr id="16" name="Picture 3" descr="G:\Mirabal 1213\_ 3ºEV\2ºESO\Gif\noche tierra.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9454" y="-24"/>
            <a:ext cx="785786" cy="628628"/>
          </a:xfrm>
          <a:prstGeom prst="rect">
            <a:avLst/>
          </a:prstGeom>
          <a:noFill/>
        </p:spPr>
      </p:pic>
      <p:pic>
        <p:nvPicPr>
          <p:cNvPr id="10" name="Picture 8" descr="G:\Mirabal 1213\_ 3ºEV\2ºESO\Gif\hipn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1090" y="6215090"/>
            <a:ext cx="642910" cy="64291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5023</TotalTime>
  <Words>2885</Words>
  <Application>Microsoft Office PowerPoint</Application>
  <PresentationFormat>Presentación en pantalla (4:3)</PresentationFormat>
  <Paragraphs>628</Paragraphs>
  <Slides>106</Slides>
  <Notes>0</Notes>
  <HiddenSlides>0</HiddenSlides>
  <MMClips>0</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1</vt:i4>
      </vt:variant>
      <vt:variant>
        <vt:lpstr>Títulos de diapositiva</vt:lpstr>
      </vt:variant>
      <vt:variant>
        <vt:i4>106</vt:i4>
      </vt:variant>
    </vt:vector>
  </HeadingPairs>
  <TitlesOfParts>
    <vt:vector size="112" baseType="lpstr">
      <vt:lpstr>Arial</vt:lpstr>
      <vt:lpstr>Cambria Math</vt:lpstr>
      <vt:lpstr>Trebuchet MS</vt:lpstr>
      <vt:lpstr>Wingdings 3</vt:lpstr>
      <vt:lpstr>Faceta</vt:lpstr>
      <vt:lpstr>Ecuación</vt:lpstr>
      <vt:lpstr>T12 CUERPOS GEOMETRICOS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Lenguaje algebraico</dc:title>
  <dc:creator>Vik</dc:creator>
  <cp:lastModifiedBy>Victor Concejero Sanz</cp:lastModifiedBy>
  <cp:revision>215</cp:revision>
  <dcterms:created xsi:type="dcterms:W3CDTF">2012-10-12T13:38:47Z</dcterms:created>
  <dcterms:modified xsi:type="dcterms:W3CDTF">2019-05-10T13:46:06Z</dcterms:modified>
</cp:coreProperties>
</file>