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0"/>
  </p:notesMasterIdLst>
  <p:sldIdLst>
    <p:sldId id="256" r:id="rId2"/>
    <p:sldId id="257" r:id="rId3"/>
    <p:sldId id="313" r:id="rId4"/>
    <p:sldId id="354" r:id="rId5"/>
    <p:sldId id="355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2" r:id="rId23"/>
    <p:sldId id="331" r:id="rId24"/>
    <p:sldId id="333" r:id="rId25"/>
    <p:sldId id="334" r:id="rId26"/>
    <p:sldId id="335" r:id="rId27"/>
    <p:sldId id="337" r:id="rId28"/>
    <p:sldId id="338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05C17-3231-4D1E-A2A0-BCD009498023}" type="datetimeFigureOut">
              <a:rPr lang="es-ES"/>
              <a:t>29/04/2019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6927B-B73B-44B9-8B5C-2D90A77E131B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23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92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124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641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871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103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33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018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49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55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28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41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89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93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66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82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27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80474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63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05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925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157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6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25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67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67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42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52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29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30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82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74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96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4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09377A-9948-4548-9C99-91F591A5054A}" type="datetimeFigureOut">
              <a:rPr lang="es-ES" smtClean="0"/>
              <a:t>29/04/2019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33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.png"/><Relationship Id="rId10" Type="http://schemas.openxmlformats.org/officeDocument/2006/relationships/image" Target="../media/image9.gif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.gif"/><Relationship Id="rId7" Type="http://schemas.openxmlformats.org/officeDocument/2006/relationships/image" Target="../media/image51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.gif"/><Relationship Id="rId7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.jpeg"/><Relationship Id="rId4" Type="http://schemas.openxmlformats.org/officeDocument/2006/relationships/slide" Target="slide5.xml"/><Relationship Id="rId9" Type="http://schemas.openxmlformats.org/officeDocument/2006/relationships/slide" Target="slide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gif"/><Relationship Id="rId4" Type="http://schemas.openxmlformats.org/officeDocument/2006/relationships/image" Target="../media/image10.pn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8.gif"/><Relationship Id="rId5" Type="http://schemas.openxmlformats.org/officeDocument/2006/relationships/image" Target="../media/image150.png"/><Relationship Id="rId10" Type="http://schemas.openxmlformats.org/officeDocument/2006/relationships/image" Target="../media/image7.gif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Estadística bidimensional</a:t>
            </a:r>
          </a:p>
          <a:p>
            <a:r>
              <a:rPr lang="es-ES" dirty="0" smtClean="0"/>
              <a:t>Víctor </a:t>
            </a:r>
            <a:r>
              <a:rPr lang="es-ES" dirty="0"/>
              <a:t>Concejero </a:t>
            </a:r>
            <a:r>
              <a:rPr lang="es-ES" dirty="0" smtClean="0"/>
              <a:t>Sanz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07" y="4659923"/>
            <a:ext cx="1978269" cy="19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bidimensional. Concepto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234" y="1905336"/>
                <a:ext cx="7514035" cy="4387476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s-ES" dirty="0"/>
                  <a:t>Ana ha realizado 450 ejercicios de matemáticas durante el curso, y en el examen tiene un 9. Benito ha realizado 10 ejercicios durante el curso, y tiene un 2.</a:t>
                </a:r>
              </a:p>
              <a:p>
                <a:pPr marL="0" indent="0">
                  <a:buNone/>
                </a:pPr>
                <a:r>
                  <a:rPr lang="es-ES" b="1" dirty="0"/>
                  <a:t>	¿Crees que hay una relación entre las dos magnitudes?</a:t>
                </a:r>
              </a:p>
              <a:p>
                <a:pPr marL="0" indent="0">
                  <a:buNone/>
                </a:pPr>
                <a:endParaRPr lang="es-E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ES" b="1" dirty="0"/>
                  <a:t>NOTA: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s-ES" b="1" dirty="0"/>
                  <a:t>Magnitudes: propiedad o característica que es medible o contable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s-ES" b="1" dirty="0"/>
                  <a:t>Magnitudes del problema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b="1" dirty="0"/>
                  <a:t>: actividades realizadas durante el curso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b="1" dirty="0"/>
                  <a:t>: nota obtenida durante el curso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234" y="1905336"/>
                <a:ext cx="7514035" cy="4387476"/>
              </a:xfrm>
              <a:blipFill rotWithShape="0">
                <a:blip r:embed="rId3"/>
                <a:stretch>
                  <a:fillRect l="-1867" t="-1669" r="-11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67553" y="2171701"/>
            <a:ext cx="795617" cy="7956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Disco magnético 16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Disco magnético 17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Disco magnético 18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Disco magnético 19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6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 Concepto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4387476"/>
          </a:xfrm>
        </p:spPr>
        <p:txBody>
          <a:bodyPr anchor="t">
            <a:normAutofit/>
          </a:bodyPr>
          <a:lstStyle/>
          <a:p>
            <a:pPr algn="just"/>
            <a:r>
              <a:rPr lang="es-ES" dirty="0"/>
              <a:t>Ana ha realizado 450 ejercicios de matemáticas durante el curso, y en el examen tiene un 9. Benito ha realizado 10 ejercicios durante el curso, y tiene un 2.</a:t>
            </a:r>
          </a:p>
          <a:p>
            <a:pPr marL="0" indent="0" algn="just">
              <a:buNone/>
            </a:pPr>
            <a:r>
              <a:rPr lang="es-ES" b="1" dirty="0"/>
              <a:t>	¿Crees que hay una relación entre las dos magnitudes?</a:t>
            </a:r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67553" y="2171701"/>
            <a:ext cx="795617" cy="7956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rincondepaco.com.mx/rincon/Inicio/Apuntes/Proyecto/archivos/asociacion_archivos/image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8"/>
          <a:stretch/>
        </p:blipFill>
        <p:spPr bwMode="auto">
          <a:xfrm>
            <a:off x="6470893" y="3806786"/>
            <a:ext cx="243897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30640" y="4080634"/>
            <a:ext cx="5483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b="1" dirty="0"/>
              <a:t>En principio, se entiende que cuantos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ejercicios se realicen,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nota se obtendrá.</a:t>
            </a:r>
          </a:p>
          <a:p>
            <a:pPr lvl="1" algn="just"/>
            <a:endParaRPr lang="es-ES" b="1" dirty="0"/>
          </a:p>
          <a:p>
            <a:pPr lvl="1" algn="just"/>
            <a:r>
              <a:rPr lang="es-ES" b="1" dirty="0"/>
              <a:t>Estas son magnitudes </a:t>
            </a:r>
            <a:r>
              <a:rPr lang="es-ES" b="1" dirty="0">
                <a:solidFill>
                  <a:srgbClr val="00B050"/>
                </a:solidFill>
              </a:rPr>
              <a:t>directamente proporcionales</a:t>
            </a:r>
          </a:p>
          <a:p>
            <a:pPr lvl="1" algn="just"/>
            <a:endParaRPr lang="es-ES" b="1" dirty="0">
              <a:solidFill>
                <a:srgbClr val="00B050"/>
              </a:solidFill>
            </a:endParaRPr>
          </a:p>
          <a:p>
            <a:pPr lvl="1" algn="just"/>
            <a:r>
              <a:rPr lang="es-ES" b="1" dirty="0"/>
              <a:t>(cuanto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vale una,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vale la otra)</a:t>
            </a:r>
          </a:p>
          <a:p>
            <a:pPr lvl="1" algn="just"/>
            <a:r>
              <a:rPr lang="es-ES" b="1" dirty="0"/>
              <a:t>(cuanto </a:t>
            </a:r>
            <a:r>
              <a:rPr lang="es-ES" b="1" dirty="0">
                <a:solidFill>
                  <a:srgbClr val="FF0000"/>
                </a:solidFill>
              </a:rPr>
              <a:t>menos</a:t>
            </a:r>
            <a:r>
              <a:rPr lang="es-ES" b="1" dirty="0"/>
              <a:t> vale una, </a:t>
            </a:r>
            <a:r>
              <a:rPr lang="es-ES" b="1" dirty="0">
                <a:solidFill>
                  <a:srgbClr val="FF0000"/>
                </a:solidFill>
              </a:rPr>
              <a:t>menos</a:t>
            </a:r>
            <a:r>
              <a:rPr lang="es-ES" b="1" dirty="0"/>
              <a:t> vale la otra)</a:t>
            </a:r>
          </a:p>
        </p:txBody>
      </p:sp>
    </p:spTree>
    <p:extLst>
      <p:ext uri="{BB962C8B-B14F-4D97-AF65-F5344CB8AC3E}">
        <p14:creationId xmlns:p14="http://schemas.microsoft.com/office/powerpoint/2010/main" val="3241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bidimensional. Concepto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234" y="1905336"/>
                <a:ext cx="7514035" cy="4387476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s-ES" dirty="0"/>
                  <a:t>Ana ha jugado durante el curso 450 horas a la PS3, obteniendo una nota de 2 en matemáticas. Benito ha jugado 10 horas a la PS3, obteniendo una nota de 9.</a:t>
                </a:r>
              </a:p>
              <a:p>
                <a:pPr marL="0" indent="0">
                  <a:buNone/>
                </a:pPr>
                <a:r>
                  <a:rPr lang="es-ES" b="1" dirty="0"/>
                  <a:t>	¿Crees que hay una relación entre las dos magnitudes?</a:t>
                </a:r>
              </a:p>
              <a:p>
                <a:pPr marL="0" indent="0">
                  <a:buNone/>
                </a:pPr>
                <a:endParaRPr lang="es-E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ES" b="1" dirty="0"/>
                  <a:t>NOTA: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s-ES" b="1" dirty="0"/>
                  <a:t>Magnitudes: propiedad o característica que es medible o contable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s-ES" b="1" dirty="0"/>
                  <a:t>Magnitudes del problema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b="1" dirty="0"/>
                  <a:t>: horas jugadas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b="1" dirty="0"/>
                  <a:t>: nota obtenida durante el curso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234" y="1905336"/>
                <a:ext cx="7514035" cy="4387476"/>
              </a:xfrm>
              <a:blipFill rotWithShape="0">
                <a:blip r:embed="rId3"/>
                <a:stretch>
                  <a:fillRect l="-1867" t="-1669" r="-11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67553" y="2171701"/>
            <a:ext cx="795617" cy="79561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4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2. </a:t>
            </a:r>
            <a:r>
              <a:rPr lang="es-ES" u="sng" dirty="0"/>
              <a:t>Estadística bidimensional. Concepto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4387476"/>
          </a:xfrm>
        </p:spPr>
        <p:txBody>
          <a:bodyPr anchor="t">
            <a:normAutofit/>
          </a:bodyPr>
          <a:lstStyle/>
          <a:p>
            <a:pPr algn="just"/>
            <a:r>
              <a:rPr lang="es-ES" dirty="0"/>
              <a:t>Ana ha jugado durante el curso 450 horas a la PS3, obteniendo una nota de 2 en matemáticas. Benito ha jugado 10 horas a la PS3, obteniendo una nota de 9.</a:t>
            </a:r>
          </a:p>
          <a:p>
            <a:pPr marL="0" indent="0" algn="just">
              <a:buNone/>
            </a:pPr>
            <a:r>
              <a:rPr lang="es-ES" b="1" dirty="0"/>
              <a:t>	¿Crees que hay una relación entre las dos magnitudes?</a:t>
            </a:r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67553" y="2171701"/>
            <a:ext cx="795617" cy="79561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997131" y="3973854"/>
            <a:ext cx="52033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b="1" dirty="0"/>
              <a:t>En principio, se entiende que cuantas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horas se distraiga un alumno, </a:t>
            </a:r>
            <a:r>
              <a:rPr lang="es-ES" b="1" dirty="0">
                <a:solidFill>
                  <a:srgbClr val="FF0000"/>
                </a:solidFill>
              </a:rPr>
              <a:t>menos</a:t>
            </a:r>
            <a:r>
              <a:rPr lang="es-ES" b="1" dirty="0"/>
              <a:t> nota obtendrá.</a:t>
            </a:r>
          </a:p>
          <a:p>
            <a:pPr lvl="1" algn="just"/>
            <a:endParaRPr lang="es-ES" b="1" dirty="0"/>
          </a:p>
          <a:p>
            <a:pPr lvl="1" algn="just"/>
            <a:r>
              <a:rPr lang="es-ES" b="1" dirty="0"/>
              <a:t>Estas son magnitudes </a:t>
            </a:r>
            <a:r>
              <a:rPr lang="es-ES" b="1" dirty="0">
                <a:solidFill>
                  <a:srgbClr val="FF0000"/>
                </a:solidFill>
              </a:rPr>
              <a:t>inversamente proporcionales</a:t>
            </a:r>
          </a:p>
          <a:p>
            <a:pPr lvl="1" algn="just"/>
            <a:endParaRPr lang="es-ES" b="1" dirty="0"/>
          </a:p>
          <a:p>
            <a:pPr lvl="1" algn="just"/>
            <a:r>
              <a:rPr lang="es-ES" b="1" dirty="0"/>
              <a:t>(cuanto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vale una, </a:t>
            </a:r>
            <a:r>
              <a:rPr lang="es-ES" b="1" dirty="0">
                <a:solidFill>
                  <a:srgbClr val="FF0000"/>
                </a:solidFill>
              </a:rPr>
              <a:t>menos</a:t>
            </a:r>
            <a:r>
              <a:rPr lang="es-ES" b="1" dirty="0"/>
              <a:t> vale la otra)</a:t>
            </a:r>
          </a:p>
          <a:p>
            <a:pPr lvl="1" algn="just"/>
            <a:r>
              <a:rPr lang="es-ES" b="1" dirty="0"/>
              <a:t>(cuanto </a:t>
            </a:r>
            <a:r>
              <a:rPr lang="es-ES" b="1" dirty="0">
                <a:solidFill>
                  <a:srgbClr val="FF0000"/>
                </a:solidFill>
              </a:rPr>
              <a:t>menos</a:t>
            </a:r>
            <a:r>
              <a:rPr lang="es-ES" b="1" dirty="0"/>
              <a:t> vale una,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vale la otra)</a:t>
            </a:r>
          </a:p>
        </p:txBody>
      </p:sp>
      <p:pic>
        <p:nvPicPr>
          <p:cNvPr id="17" name="Picture 2" descr="http://www.rincondepaco.com.mx/rincon/Inicio/Apuntes/Proyecto/archivos/asociacion_archivos/image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2" r="33190"/>
          <a:stretch/>
        </p:blipFill>
        <p:spPr bwMode="auto">
          <a:xfrm>
            <a:off x="6267246" y="3939969"/>
            <a:ext cx="2360023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 Concepto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234" y="1905336"/>
                <a:ext cx="7514035" cy="4387476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s-ES" dirty="0"/>
                  <a:t>La tía de Ana tiene 16 gatos, mientras que la tía de Benito tiene un gato. Ana ha sacado un 10 en matemáticas, mientras que Benito tiene un 2.</a:t>
                </a:r>
              </a:p>
              <a:p>
                <a:pPr marL="0" indent="0">
                  <a:buNone/>
                </a:pPr>
                <a:r>
                  <a:rPr lang="es-ES" b="1" dirty="0"/>
                  <a:t>	¿Crees que hay una relación entre las dos magnitudes?</a:t>
                </a:r>
              </a:p>
              <a:p>
                <a:pPr marL="0" indent="0">
                  <a:buNone/>
                </a:pPr>
                <a:endParaRPr lang="es-E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ES" b="1" dirty="0"/>
                  <a:t>NOTA: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s-ES" b="1" dirty="0"/>
                  <a:t>Magnitudes: propiedad o característica que es medible o contable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s-ES" b="1" dirty="0"/>
                  <a:t>Magnitudes del problema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b="1" dirty="0"/>
                  <a:t>: gatos que tiene la tía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b="1" dirty="0"/>
                  <a:t>: nota obtenida durante el curso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234" y="1905336"/>
                <a:ext cx="7514035" cy="4387476"/>
              </a:xfrm>
              <a:blipFill rotWithShape="0">
                <a:blip r:embed="rId3"/>
                <a:stretch>
                  <a:fillRect l="-1867" t="-1669" r="-11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67553" y="2171701"/>
            <a:ext cx="795617" cy="7956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3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 Concepto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4387476"/>
          </a:xfrm>
        </p:spPr>
        <p:txBody>
          <a:bodyPr anchor="t">
            <a:normAutofit/>
          </a:bodyPr>
          <a:lstStyle/>
          <a:p>
            <a:pPr algn="just"/>
            <a:r>
              <a:rPr lang="es-ES" dirty="0"/>
              <a:t>La tía de Ana tiene 16 gatos, mientras que la tía de Benito tiene un gato. Ana ha sacado un 10 en matemáticas, mientras que Benito tiene un 2.</a:t>
            </a:r>
          </a:p>
          <a:p>
            <a:pPr marL="0" indent="0" algn="just">
              <a:buNone/>
            </a:pPr>
            <a:r>
              <a:rPr lang="es-ES" b="1" dirty="0"/>
              <a:t>	¿Crees que hay una relación entre las dos magnitudes?</a:t>
            </a:r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67553" y="2171701"/>
            <a:ext cx="795617" cy="7956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http://www.virtual.unal.edu.co/cursos/ciencias/2001065/images/un1/images/correlac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53115" r="59921"/>
          <a:stretch/>
        </p:blipFill>
        <p:spPr bwMode="auto">
          <a:xfrm>
            <a:off x="6349543" y="3857895"/>
            <a:ext cx="2650808" cy="15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79714" y="4015402"/>
            <a:ext cx="521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b="1" dirty="0"/>
              <a:t>En principio, se entiende que no tiene relación el número gatos que tiene mi tía con la nota de matemáticas.</a:t>
            </a:r>
          </a:p>
          <a:p>
            <a:pPr lvl="1" algn="just"/>
            <a:endParaRPr lang="es-ES" b="1" dirty="0"/>
          </a:p>
          <a:p>
            <a:pPr lvl="1" algn="just"/>
            <a:r>
              <a:rPr lang="es-ES" b="1" dirty="0"/>
              <a:t>Estas son </a:t>
            </a:r>
            <a:r>
              <a:rPr lang="es-ES" b="1" dirty="0">
                <a:solidFill>
                  <a:srgbClr val="7030A0"/>
                </a:solidFill>
              </a:rPr>
              <a:t>magnitudes independientes </a:t>
            </a:r>
            <a:r>
              <a:rPr lang="es-ES" b="1" dirty="0"/>
              <a:t>(no tienen relación)</a:t>
            </a:r>
          </a:p>
        </p:txBody>
      </p:sp>
    </p:spTree>
    <p:extLst>
      <p:ext uri="{BB962C8B-B14F-4D97-AF65-F5344CB8AC3E}">
        <p14:creationId xmlns:p14="http://schemas.microsoft.com/office/powerpoint/2010/main" val="16785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 Concepto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4387476"/>
          </a:xfrm>
        </p:spPr>
        <p:txBody>
          <a:bodyPr anchor="t">
            <a:normAutofit fontScale="92500"/>
          </a:bodyPr>
          <a:lstStyle/>
          <a:p>
            <a:pPr algn="just"/>
            <a:endParaRPr lang="es-ES" dirty="0"/>
          </a:p>
          <a:p>
            <a:pPr algn="just"/>
            <a:r>
              <a:rPr lang="es-ES" dirty="0"/>
              <a:t>Cerca de la casa de Ana pasan 450 coches diarios, mientras que cerca de la casa de Benito pasan 10 coches diarios. Ana tiene un 2 en matemáticas y Benito un 9.</a:t>
            </a:r>
          </a:p>
          <a:p>
            <a:pPr marL="0" indent="0" algn="just">
              <a:buNone/>
            </a:pPr>
            <a:r>
              <a:rPr lang="es-ES" b="1" dirty="0"/>
              <a:t>	¿Crees que hay una relación entre las dos magnitudes?</a:t>
            </a:r>
          </a:p>
          <a:p>
            <a:pPr marL="0" indent="0">
              <a:buNone/>
            </a:pPr>
            <a:endParaRPr lang="es-ES" b="1" dirty="0"/>
          </a:p>
          <a:p>
            <a:pPr marL="457200" lvl="1" indent="0" algn="ctr">
              <a:buNone/>
            </a:pPr>
            <a:r>
              <a:rPr lang="es-ES" b="1" dirty="0"/>
              <a:t>¿?</a:t>
            </a:r>
          </a:p>
          <a:p>
            <a:pPr marL="457200" lvl="1" indent="0" algn="ctr">
              <a:buNone/>
            </a:pPr>
            <a:endParaRPr lang="es-ES" b="1" dirty="0"/>
          </a:p>
          <a:p>
            <a:pPr marL="457200" lvl="1" indent="0" algn="ctr">
              <a:buNone/>
            </a:pPr>
            <a:r>
              <a:rPr lang="es-ES" b="1" dirty="0"/>
              <a:t>(Puede que sí, puede que no. En principio los coches no tienen que ver con la nota, pero por ejemplo el ruido puede molestar. Habría que verlo con datos, a priori es difícil decantarse por una opción)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03412" y="2821976"/>
            <a:ext cx="795617" cy="7956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6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 Concepto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2035969"/>
            <a:ext cx="7514035" cy="2910504"/>
          </a:xfrm>
        </p:spPr>
        <p:txBody>
          <a:bodyPr anchor="t">
            <a:normAutofit fontScale="92500"/>
          </a:bodyPr>
          <a:lstStyle/>
          <a:p>
            <a:pPr marL="0" indent="0" algn="just">
              <a:buNone/>
            </a:pPr>
            <a:r>
              <a:rPr lang="es-ES" dirty="0"/>
              <a:t>La </a:t>
            </a:r>
            <a:r>
              <a:rPr lang="es-ES" b="1" dirty="0"/>
              <a:t>estadística bidimensional </a:t>
            </a:r>
            <a:r>
              <a:rPr lang="es-ES" dirty="0"/>
              <a:t>consiste en analizar </a:t>
            </a:r>
            <a:r>
              <a:rPr lang="es-ES" b="1" dirty="0"/>
              <a:t>matemáticamente</a:t>
            </a:r>
            <a:r>
              <a:rPr lang="es-ES" dirty="0"/>
              <a:t> la relación existente entre dos variables.</a:t>
            </a:r>
          </a:p>
          <a:p>
            <a:pPr marL="0" indent="0" algn="just">
              <a:buNone/>
            </a:pPr>
            <a:r>
              <a:rPr lang="es-ES" dirty="0"/>
              <a:t>Mediante una serie de parámetros, podemos cuantificar si dos variables </a:t>
            </a:r>
            <a:r>
              <a:rPr lang="es-ES" b="1" dirty="0"/>
              <a:t>tienen o no relación</a:t>
            </a:r>
            <a:r>
              <a:rPr lang="es-ES" dirty="0"/>
              <a:t>, si su relación es </a:t>
            </a:r>
            <a:r>
              <a:rPr lang="es-ES" b="1" dirty="0"/>
              <a:t>directa</a:t>
            </a:r>
            <a:r>
              <a:rPr lang="es-ES" dirty="0"/>
              <a:t> o no, y </a:t>
            </a:r>
            <a:r>
              <a:rPr lang="es-ES" b="1" dirty="0"/>
              <a:t>cuán fuerte </a:t>
            </a:r>
            <a:r>
              <a:rPr lang="es-ES" dirty="0"/>
              <a:t>es esta dependencia.</a:t>
            </a:r>
          </a:p>
          <a:p>
            <a:pPr marL="0" indent="0" algn="just">
              <a:buNone/>
            </a:pPr>
            <a:r>
              <a:rPr lang="es-ES" dirty="0"/>
              <a:t>Muchas leyes físicas, químicas o sociológicas se han obtenido haciendo uso de esta metodología.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pic>
        <p:nvPicPr>
          <p:cNvPr id="1026" name="Picture 2" descr="http://oliverdosanjos.wikispaces.com/file/view/PROPORCIONALIDAD_OKEY.jpg/216343728/PROPORCIONALIDAD_OK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4835581"/>
            <a:ext cx="3502025" cy="20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7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234" y="1905335"/>
                <a:ext cx="7514035" cy="3816195"/>
              </a:xfrm>
            </p:spPr>
            <p:txBody>
              <a:bodyPr anchor="t"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s-ES" b="1" u="sng" dirty="0">
                    <a:solidFill>
                      <a:srgbClr val="FF0000"/>
                    </a:solidFill>
                  </a:rPr>
                  <a:t>Ejercicios</a:t>
                </a:r>
                <a:r>
                  <a:rPr lang="es-ES" b="1" dirty="0"/>
                  <a:t>: determina si las siguientes magnitudes tienen, a priori, relación:</a:t>
                </a:r>
              </a:p>
              <a:p>
                <a:pPr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b="1" dirty="0"/>
                  <a:t>=número de alumnos en una clase; </a:t>
                </a: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=nota media de la clase</a:t>
                </a:r>
              </a:p>
              <a:p>
                <a:pPr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=voluntarios para una causa social; </a:t>
                </a: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=alimentos recogidos</a:t>
                </a:r>
              </a:p>
              <a:p>
                <a:pPr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=número de chicas en una clase; </a:t>
                </a: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=nota media de la clase</a:t>
                </a:r>
              </a:p>
              <a:p>
                <a:pPr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=edad de un grupo; </a:t>
                </a: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=nota media del grupo</a:t>
                </a:r>
              </a:p>
              <a:p>
                <a:pPr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=talla de zapato; </a:t>
                </a:r>
                <a14:m>
                  <m:oMath xmlns:m="http://schemas.openxmlformats.org/officeDocument/2006/math"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b="1" dirty="0"/>
                  <a:t>=nota media en matemáticas</a:t>
                </a:r>
              </a:p>
              <a:p>
                <a:pPr algn="just">
                  <a:buFontTx/>
                  <a:buChar char="-"/>
                </a:pPr>
                <a:endParaRPr lang="es-E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234" y="1905335"/>
                <a:ext cx="7514035" cy="3816195"/>
              </a:xfrm>
              <a:blipFill rotWithShape="0">
                <a:blip r:embed="rId2"/>
                <a:stretch>
                  <a:fillRect l="-2029" t="-2716" r="-11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Disco magnético 4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Disco magnético 5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2" y="1221283"/>
            <a:ext cx="642938" cy="64293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520449" y="1834652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23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303715"/>
            <a:ext cx="7514035" cy="1314449"/>
          </a:xfrm>
        </p:spPr>
        <p:txBody>
          <a:bodyPr/>
          <a:lstStyle/>
          <a:p>
            <a:r>
              <a:rPr lang="es-ES" u="sng" dirty="0" smtClean="0"/>
              <a:t>3</a:t>
            </a:r>
            <a:r>
              <a:rPr lang="es-ES" u="sng" dirty="0"/>
              <a:t>. Estadística Bidimensional: Distribuciones marginales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98591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ES" b="1" dirty="0"/>
              <a:t>La siguiente tabla muestra las horas jugadas a la PS3 de una clase, y las notas de cada alumno en matemáticas: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4" name="Cubo 3"/>
          <p:cNvSpPr/>
          <p:nvPr/>
        </p:nvSpPr>
        <p:spPr>
          <a:xfrm>
            <a:off x="304800" y="1186256"/>
            <a:ext cx="357052" cy="3932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bo 11"/>
          <p:cNvSpPr/>
          <p:nvPr/>
        </p:nvSpPr>
        <p:spPr>
          <a:xfrm>
            <a:off x="304800" y="857252"/>
            <a:ext cx="357052" cy="3932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/>
          <p:cNvSpPr/>
          <p:nvPr/>
        </p:nvSpPr>
        <p:spPr>
          <a:xfrm>
            <a:off x="304800" y="528248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14544"/>
              </p:ext>
            </p:extLst>
          </p:nvPr>
        </p:nvGraphicFramePr>
        <p:xfrm>
          <a:off x="977249" y="2790370"/>
          <a:ext cx="791718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1113233" y="3934433"/>
            <a:ext cx="7514035" cy="985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dirty="0"/>
              <a:t>¿Tienen relación ambas variables?</a:t>
            </a:r>
          </a:p>
        </p:txBody>
      </p:sp>
    </p:spTree>
    <p:extLst>
      <p:ext uri="{BB962C8B-B14F-4D97-AF65-F5344CB8AC3E}">
        <p14:creationId xmlns:p14="http://schemas.microsoft.com/office/powerpoint/2010/main" val="29848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04874"/>
            <a:ext cx="7514035" cy="61763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Estadística bidimensional</a:t>
            </a:r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8" y="1022507"/>
            <a:ext cx="7896326" cy="53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985910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b="1" dirty="0"/>
              <a:t>La siguiente tabla muestra las horas jugadas a la PS3 de una clase, y las notas de cada alumno en matemáticas.</a:t>
            </a:r>
          </a:p>
          <a:p>
            <a:pPr marL="0" indent="0" algn="just">
              <a:buNone/>
            </a:pPr>
            <a:r>
              <a:rPr lang="es-ES" b="1" u="sng" dirty="0">
                <a:solidFill>
                  <a:srgbClr val="FF0000"/>
                </a:solidFill>
              </a:rPr>
              <a:t>Distribución marginal</a:t>
            </a:r>
            <a:r>
              <a:rPr lang="es-ES" b="1" dirty="0"/>
              <a:t>: tomamos las variables </a:t>
            </a:r>
            <a:r>
              <a:rPr lang="es-ES" b="1" dirty="0">
                <a:solidFill>
                  <a:srgbClr val="00B050"/>
                </a:solidFill>
              </a:rPr>
              <a:t>por separado</a:t>
            </a:r>
            <a:r>
              <a:rPr lang="es-ES" b="1" dirty="0"/>
              <a:t>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00757"/>
              </p:ext>
            </p:extLst>
          </p:nvPr>
        </p:nvGraphicFramePr>
        <p:xfrm>
          <a:off x="1315075" y="4493623"/>
          <a:ext cx="6542588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s-ES" dirty="0"/>
                        <a:t>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30132"/>
              </p:ext>
            </p:extLst>
          </p:nvPr>
        </p:nvGraphicFramePr>
        <p:xfrm>
          <a:off x="1380308" y="5412378"/>
          <a:ext cx="6542588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s-ES" dirty="0"/>
                        <a:t>NOTA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ubo 10"/>
          <p:cNvSpPr/>
          <p:nvPr/>
        </p:nvSpPr>
        <p:spPr>
          <a:xfrm>
            <a:off x="304800" y="1186256"/>
            <a:ext cx="357052" cy="3932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bo 11"/>
          <p:cNvSpPr/>
          <p:nvPr/>
        </p:nvSpPr>
        <p:spPr>
          <a:xfrm>
            <a:off x="304800" y="85725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/>
          <p:cNvSpPr/>
          <p:nvPr/>
        </p:nvSpPr>
        <p:spPr>
          <a:xfrm>
            <a:off x="304800" y="528248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13233" y="303715"/>
            <a:ext cx="7514035" cy="1314449"/>
          </a:xfrm>
        </p:spPr>
        <p:txBody>
          <a:bodyPr/>
          <a:lstStyle/>
          <a:p>
            <a:r>
              <a:rPr lang="es-ES" u="sng" dirty="0" smtClean="0"/>
              <a:t>3</a:t>
            </a:r>
            <a:r>
              <a:rPr lang="es-ES" u="sng" dirty="0"/>
              <a:t>. Estadística Bidimensional: Distribuciones marginales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828620" y="5329646"/>
            <a:ext cx="75154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1971"/>
              </p:ext>
            </p:extLst>
          </p:nvPr>
        </p:nvGraphicFramePr>
        <p:xfrm>
          <a:off x="710088" y="3046548"/>
          <a:ext cx="791718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Flecha abajo 18"/>
          <p:cNvSpPr/>
          <p:nvPr/>
        </p:nvSpPr>
        <p:spPr>
          <a:xfrm>
            <a:off x="4101737" y="3901440"/>
            <a:ext cx="484632" cy="592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7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3</a:t>
            </a:r>
            <a:r>
              <a:rPr lang="es-ES" u="sng" dirty="0"/>
              <a:t>. EB: Distribuciones marginales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834175"/>
            <a:ext cx="7514035" cy="985910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b="1" dirty="0"/>
              <a:t>La siguiente tabla muestra las horas jugadas a la PS3 de una clase, y las notas de cada alumno en matemáticas.</a:t>
            </a:r>
          </a:p>
          <a:p>
            <a:pPr marL="0" indent="0" algn="just">
              <a:buNone/>
            </a:pPr>
            <a:r>
              <a:rPr lang="es-ES" b="1" u="sng" dirty="0">
                <a:solidFill>
                  <a:srgbClr val="FF0000"/>
                </a:solidFill>
              </a:rPr>
              <a:t>Distribución marginal</a:t>
            </a:r>
            <a:r>
              <a:rPr lang="es-ES" b="1" dirty="0"/>
              <a:t>: tomamos las variables </a:t>
            </a:r>
            <a:r>
              <a:rPr lang="es-ES" b="1" dirty="0">
                <a:solidFill>
                  <a:srgbClr val="00B050"/>
                </a:solidFill>
              </a:rPr>
              <a:t>por separado</a:t>
            </a:r>
            <a:r>
              <a:rPr lang="es-ES" b="1" dirty="0"/>
              <a:t>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1192802"/>
                  </p:ext>
                </p:extLst>
              </p:nvPr>
            </p:nvGraphicFramePr>
            <p:xfrm>
              <a:off x="1689464" y="2320112"/>
              <a:ext cx="2552319" cy="44787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46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04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4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826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25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1250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150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67500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250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250000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360000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160000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450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202500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1000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500000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/>
                                </m:nary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5000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1623750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5964254"/>
                  </p:ext>
                </p:extLst>
              </p:nvPr>
            </p:nvGraphicFramePr>
            <p:xfrm>
              <a:off x="1689464" y="2320112"/>
              <a:ext cx="2552319" cy="44787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4673"/>
                    <a:gridCol w="430466"/>
                    <a:gridCol w="684530"/>
                    <a:gridCol w="882650"/>
                  </a:tblGrid>
                  <a:tr h="385509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1099" t="-1587" r="-364835" b="-10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129577" t="-1587" r="-367606" b="-10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5536" t="-1587" r="-133036" b="-10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89655" t="-1587" r="-2759" b="-107142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25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1250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150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450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67500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200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250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250000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300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1200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360000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400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160000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450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450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202500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500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1000</a:t>
                          </a:r>
                          <a:endParaRPr lang="es-E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500000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571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1099" t="-494355" r="-364835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20</a:t>
                          </a:r>
                          <a:endParaRPr lang="es-E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5000</a:t>
                          </a:r>
                          <a:endParaRPr lang="es-E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1623750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605118" y="2593309"/>
                <a:ext cx="2404697" cy="579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𝟓𝟎𝟎𝟎</m:t>
                          </m:r>
                        </m:num>
                        <m:den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𝟐𝟓𝟎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8" y="2593309"/>
                <a:ext cx="2404697" cy="5790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4605118" y="3172378"/>
                <a:ext cx="4375942" cy="60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𝟏𝟔𝟐𝟑𝟕𝟓𝟎</m:t>
                          </m:r>
                        </m:num>
                        <m:den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𝟏𝟖𝟔𝟖𝟕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8" y="3172378"/>
                <a:ext cx="4375942" cy="6087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4605117" y="3781611"/>
                <a:ext cx="3052567" cy="562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𝟏𝟖𝟔𝟖𝟕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𝟏𝟑𝟔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es-ES" sz="1500" b="1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7" y="3781611"/>
                <a:ext cx="3052567" cy="5620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4461677" y="4570033"/>
                <a:ext cx="3521413" cy="52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500" b="1" i="1">
                              <a:latin typeface="Cambria Math" panose="02040503050406030204" pitchFamily="18" charset="0"/>
                            </a:rPr>
                            <m:t>𝟏𝟑𝟔</m:t>
                          </m:r>
                          <m:r>
                            <a:rPr lang="es-E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𝟐𝟓𝟎</m:t>
                          </m:r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𝟓𝟒𝟕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𝟓𝟒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677" y="4570033"/>
                <a:ext cx="3521413" cy="526041"/>
              </a:xfrm>
              <a:prstGeom prst="rect">
                <a:avLst/>
              </a:prstGeom>
              <a:blipFill rotWithShape="0">
                <a:blip r:embed="rId8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605117" y="5229540"/>
                <a:ext cx="3868511" cy="141509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/>
                  <a:buNone/>
                </a:pPr>
                <a:r>
                  <a:rPr lang="es-ES" b="1" u="sng" dirty="0" smtClean="0">
                    <a:solidFill>
                      <a:srgbClr val="FF0000"/>
                    </a:solidFill>
                  </a:rPr>
                  <a:t>Ejercicio</a:t>
                </a:r>
                <a:r>
                  <a:rPr lang="es-ES" b="1" dirty="0"/>
                  <a:t>: calcula la distribución marginal de y haciendo la tabla igual que en este ejemplo: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lang="es-ES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es-E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7" y="5229540"/>
                <a:ext cx="3868511" cy="1415099"/>
              </a:xfrm>
              <a:prstGeom prst="rect">
                <a:avLst/>
              </a:prstGeom>
              <a:blipFill>
                <a:blip r:embed="rId9"/>
                <a:stretch>
                  <a:fillRect l="-1575" t="-4741" r="-15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17345"/>
              </p:ext>
            </p:extLst>
          </p:nvPr>
        </p:nvGraphicFramePr>
        <p:xfrm>
          <a:off x="190126" y="2324519"/>
          <a:ext cx="8286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NOTA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411897"/>
              </p:ext>
            </p:extLst>
          </p:nvPr>
        </p:nvGraphicFramePr>
        <p:xfrm>
          <a:off x="1512840" y="1750417"/>
          <a:ext cx="5375596" cy="54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9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34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6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841">
                <a:tc rowSpan="2">
                  <a:txBody>
                    <a:bodyPr/>
                    <a:lstStyle/>
                    <a:p>
                      <a:r>
                        <a:rPr lang="es-ES" sz="1200" dirty="0"/>
                        <a:t>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1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9106" y="2716306"/>
            <a:ext cx="403412" cy="3307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2259105" y="6024282"/>
            <a:ext cx="403412" cy="7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2719086" y="2716306"/>
            <a:ext cx="562655" cy="3307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2719085" y="6024282"/>
            <a:ext cx="562655" cy="7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3380772" y="2716306"/>
            <a:ext cx="859534" cy="3307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3380771" y="6024282"/>
            <a:ext cx="859534" cy="7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5047129" y="2544227"/>
            <a:ext cx="3905286" cy="62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5047129" y="3180741"/>
            <a:ext cx="3905286" cy="62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5047129" y="3829155"/>
            <a:ext cx="3905286" cy="62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5047129" y="4548294"/>
            <a:ext cx="3905286" cy="62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bo 29"/>
          <p:cNvSpPr/>
          <p:nvPr/>
        </p:nvSpPr>
        <p:spPr>
          <a:xfrm>
            <a:off x="304800" y="1186256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bo 30"/>
          <p:cNvSpPr/>
          <p:nvPr/>
        </p:nvSpPr>
        <p:spPr>
          <a:xfrm>
            <a:off x="304800" y="85725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bo 31"/>
          <p:cNvSpPr/>
          <p:nvPr/>
        </p:nvSpPr>
        <p:spPr>
          <a:xfrm>
            <a:off x="304800" y="528248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28" y="5415811"/>
            <a:ext cx="642938" cy="642938"/>
          </a:xfrm>
          <a:prstGeom prst="rect">
            <a:avLst/>
          </a:prstGeom>
        </p:spPr>
      </p:pic>
      <p:sp>
        <p:nvSpPr>
          <p:cNvPr id="34" name="Elipse 33"/>
          <p:cNvSpPr/>
          <p:nvPr/>
        </p:nvSpPr>
        <p:spPr>
          <a:xfrm>
            <a:off x="4158393" y="5128061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05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Distribución bidimensional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834175"/>
            <a:ext cx="7514035" cy="985910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b="1" dirty="0"/>
              <a:t>La siguiente tabla muestra las horas jugadas a la PS3 de una clase, y las notas de cada alumno en matemáticas.</a:t>
            </a:r>
          </a:p>
          <a:p>
            <a:pPr marL="0" indent="0" algn="just">
              <a:buNone/>
            </a:pPr>
            <a:r>
              <a:rPr lang="es-ES" b="1" u="sng" dirty="0">
                <a:solidFill>
                  <a:srgbClr val="FF0000"/>
                </a:solidFill>
              </a:rPr>
              <a:t>Distribución marginal</a:t>
            </a:r>
            <a:r>
              <a:rPr lang="es-ES" b="1" dirty="0"/>
              <a:t>: tomamos las variables por separado: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533436"/>
                  </p:ext>
                </p:extLst>
              </p:nvPr>
            </p:nvGraphicFramePr>
            <p:xfrm>
              <a:off x="1689464" y="2320112"/>
              <a:ext cx="2552319" cy="44787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46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04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4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826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/>
                                </m:nary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114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758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533436"/>
                  </p:ext>
                </p:extLst>
              </p:nvPr>
            </p:nvGraphicFramePr>
            <p:xfrm>
              <a:off x="1689464" y="2320112"/>
              <a:ext cx="2552319" cy="44787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4673"/>
                    <a:gridCol w="430466"/>
                    <a:gridCol w="684530"/>
                    <a:gridCol w="882650"/>
                  </a:tblGrid>
                  <a:tr h="385509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1099" t="-1587" r="-364835" b="-10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129577" t="-1587" r="-367606" b="-10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5536" t="-1587" r="-133036" b="-10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89655" t="-1587" r="-2759" b="-107142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108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196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192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571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1099" t="-494355" r="-364835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20</a:t>
                          </a:r>
                          <a:endParaRPr lang="es-E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114</a:t>
                          </a:r>
                          <a:endParaRPr lang="es-E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758</a:t>
                          </a:r>
                          <a:endParaRPr lang="es-E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605118" y="2593309"/>
                <a:ext cx="2245999" cy="579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𝟏𝟏𝟒</m:t>
                          </m:r>
                        </m:num>
                        <m:den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8" y="2593309"/>
                <a:ext cx="2245999" cy="5790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4605118" y="3172378"/>
                <a:ext cx="3524747" cy="60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p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𝟕𝟓𝟖</m:t>
                          </m:r>
                        </m:num>
                        <m:den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8" y="3172378"/>
                <a:ext cx="3524747" cy="6087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4605117" y="3781611"/>
                <a:ext cx="2477088" cy="562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  <m:sup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𝟒𝟏</m:t>
                          </m:r>
                        </m:e>
                      </m:rad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es-ES" sz="1500" b="1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7" y="3781611"/>
                <a:ext cx="2477088" cy="5620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4605117" y="4570033"/>
                <a:ext cx="3293787" cy="565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𝟒𝟎𝟖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7" y="4570033"/>
                <a:ext cx="3293787" cy="565539"/>
              </a:xfrm>
              <a:prstGeom prst="rect">
                <a:avLst/>
              </a:prstGeom>
              <a:blipFill rotWithShape="0"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21878"/>
              </p:ext>
            </p:extLst>
          </p:nvPr>
        </p:nvGraphicFramePr>
        <p:xfrm>
          <a:off x="698928" y="2304004"/>
          <a:ext cx="8286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NOTA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Cubo 13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bo 19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bo 20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bo 21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bo 22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bo 23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bo 24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bo 25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5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EB: Distribución 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834175"/>
            <a:ext cx="7514035" cy="985910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b="1" dirty="0"/>
              <a:t>La siguiente tabla muestra las horas jugadas a la PS3 de una clase, y las notas de cada alumno en matemáticas.</a:t>
            </a:r>
          </a:p>
          <a:p>
            <a:pPr marL="0" indent="0" algn="just">
              <a:buNone/>
            </a:pPr>
            <a:r>
              <a:rPr lang="es-ES" b="1" u="sng" dirty="0">
                <a:solidFill>
                  <a:srgbClr val="FF0000"/>
                </a:solidFill>
              </a:rPr>
              <a:t>Distribución marginal</a:t>
            </a:r>
            <a:r>
              <a:rPr lang="es-ES" b="1" dirty="0"/>
              <a:t>: tomamos las variables por separado: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8234"/>
              </p:ext>
            </p:extLst>
          </p:nvPr>
        </p:nvGraphicFramePr>
        <p:xfrm>
          <a:off x="2414269" y="2105697"/>
          <a:ext cx="828612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NOTA</a:t>
                      </a:r>
                    </a:p>
                    <a:p>
                      <a:pPr algn="ctr"/>
                      <a:r>
                        <a:rPr lang="es-ES" dirty="0"/>
                        <a:t>(y)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30925"/>
              </p:ext>
            </p:extLst>
          </p:nvPr>
        </p:nvGraphicFramePr>
        <p:xfrm>
          <a:off x="1113234" y="2107205"/>
          <a:ext cx="121189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HORAS</a:t>
                      </a:r>
                    </a:p>
                    <a:p>
                      <a:pPr algn="ctr"/>
                      <a:r>
                        <a:rPr lang="es-ES" dirty="0"/>
                        <a:t>(x)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a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157817"/>
                  </p:ext>
                </p:extLst>
              </p:nvPr>
            </p:nvGraphicFramePr>
            <p:xfrm>
              <a:off x="3492137" y="3530601"/>
              <a:ext cx="4786377" cy="1973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76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893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893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HORAS 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NOTA (y)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Media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s-E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  <m:r>
                                    <a:rPr lang="es-ES" sz="1800" b="1" i="1" dirty="0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ES" sz="18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800" b="1" i="1" dirty="0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𝟐𝟓𝟎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Varianza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  <m:sup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Sup>
                                    <m:sSubSupPr>
                                      <m:ctrlP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  <m:sup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𝟏𝟖𝟔𝟖𝟕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s-E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s-E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D.Típica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𝟏𝟑𝟔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</m:oMath>
                            </m:oMathPara>
                          </a14:m>
                          <a:endParaRPr lang="es-E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s-E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C.Variac.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  <m:sSub>
                                    <m:sSubPr>
                                      <m:ctrlP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  <m:sSub>
                                    <m:sSubPr>
                                      <m:ctrlP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𝟓𝟒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E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𝟒𝟎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E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a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157817"/>
                  </p:ext>
                </p:extLst>
              </p:nvPr>
            </p:nvGraphicFramePr>
            <p:xfrm>
              <a:off x="3492137" y="3530601"/>
              <a:ext cx="4786377" cy="1973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7641"/>
                    <a:gridCol w="1289368"/>
                    <a:gridCol w="12893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HORAS (x)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NOTA (y)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108197" r="-117906" b="-3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1698" t="-108197" r="-101887" b="-3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1698" t="-108197" r="-1887" b="-352459"/>
                          </a:stretch>
                        </a:blipFill>
                      </a:tcPr>
                    </a:tc>
                  </a:tr>
                  <a:tr h="41052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189552" r="-117906" b="-2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1698" t="-189552" r="-101887" b="-2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1698" t="-189552" r="-1887" b="-220896"/>
                          </a:stretch>
                        </a:blipFill>
                      </a:tcPr>
                    </a:tc>
                  </a:tr>
                  <a:tr h="41052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285294" r="-117906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1698" t="-285294" r="-101887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1698" t="-285294" r="-1887" b="-117647"/>
                          </a:stretch>
                        </a:blipFill>
                      </a:tcPr>
                    </a:tc>
                  </a:tr>
                  <a:tr h="41052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391045" r="-117906" b="-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1698" t="-391045" r="-101887" b="-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1698" t="-391045" r="-1887" b="-194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Cubo 7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bo 8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bo 9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bo 10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bo 11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bo 13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bo 14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136571" y="2516777"/>
            <a:ext cx="286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Resumen análisis marginal</a:t>
            </a:r>
          </a:p>
          <a:p>
            <a:pPr algn="r"/>
            <a:r>
              <a:rPr lang="es-ES" dirty="0"/>
              <a:t>(cada variable por separado)</a:t>
            </a:r>
          </a:p>
        </p:txBody>
      </p:sp>
    </p:spTree>
    <p:extLst>
      <p:ext uri="{BB962C8B-B14F-4D97-AF65-F5344CB8AC3E}">
        <p14:creationId xmlns:p14="http://schemas.microsoft.com/office/powerpoint/2010/main" val="21186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EB: Distribución 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84" y="4014813"/>
            <a:ext cx="7514035" cy="924177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ES" b="1" u="sng" dirty="0">
                <a:solidFill>
                  <a:srgbClr val="FF0000"/>
                </a:solidFill>
              </a:rPr>
              <a:t>Coeficiente de correlación</a:t>
            </a:r>
            <a:r>
              <a:rPr lang="es-ES" b="1" dirty="0"/>
              <a:t>: mide la interrelación de ambas variables: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081734" y="2335115"/>
                <a:ext cx="2499530" cy="784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b>
                          </m:s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·</m:t>
                          </m:r>
                          <m:acc>
                            <m:accPr>
                              <m:chr m:val="̅"/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borderBox>
                    </m:oMath>
                  </m:oMathPara>
                </a14:m>
                <a:endParaRPr lang="es-ES" b="1" i="1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34" y="2335115"/>
                <a:ext cx="2499530" cy="7841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1265634" y="1758444"/>
            <a:ext cx="7514035" cy="641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u="sng" dirty="0">
                <a:solidFill>
                  <a:srgbClr val="FF0000"/>
                </a:solidFill>
              </a:rPr>
              <a:t>Covarianza</a:t>
            </a:r>
            <a:r>
              <a:rPr lang="es-ES" b="1" dirty="0"/>
              <a:t>: “mide” la interrelación de ambas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3692600" y="5049204"/>
                <a:ext cx="1382301" cy="770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𝒙𝒚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b>
                                <m:sSubPr>
                                  <m:ctrlP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den>
                          </m:f>
                        </m:e>
                      </m:borderBox>
                    </m:oMath>
                  </m:oMathPara>
                </a14:m>
                <a:endParaRPr lang="es-ES" b="1" i="1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00" y="5049204"/>
                <a:ext cx="1382301" cy="7707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74767" y="3316845"/>
                <a:ext cx="8317676" cy="63172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/>
                  <a:buNone/>
                </a:pPr>
                <a:r>
                  <a:rPr lang="es-ES" b="1" dirty="0"/>
                  <a:t>OJO: ahora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ES" b="1" dirty="0"/>
                  <a:t> mide el número de veces que se repite el par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s-ES" b="1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7" y="3316845"/>
                <a:ext cx="8317676" cy="631725"/>
              </a:xfrm>
              <a:prstGeom prst="rect">
                <a:avLst/>
              </a:prstGeom>
              <a:blipFill rotWithShape="0">
                <a:blip r:embed="rId5"/>
                <a:stretch>
                  <a:fillRect l="-952" t="-67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6113070" y="5233645"/>
                <a:ext cx="1515479" cy="401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borderBox>
                    </m:oMath>
                  </m:oMathPara>
                </a14:m>
                <a:endParaRPr lang="es-ES" b="1" i="1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070" y="5233645"/>
                <a:ext cx="1515479" cy="4019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bo 11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bo 13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bo 14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bo 16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bo 17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bo 18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bo 19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95" y="2348109"/>
            <a:ext cx="642938" cy="642938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67" y="5060477"/>
            <a:ext cx="642938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6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EB: Distribución BD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72" y="6292812"/>
            <a:ext cx="565188" cy="56518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13233" y="905004"/>
            <a:ext cx="7514035" cy="641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dirty="0"/>
              <a:t>Volvemos al ejemplo: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0536539"/>
                  </p:ext>
                </p:extLst>
              </p:nvPr>
            </p:nvGraphicFramePr>
            <p:xfrm>
              <a:off x="1227894" y="1323702"/>
              <a:ext cx="4318762" cy="546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1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43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2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62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3574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6591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9392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s-ES" sz="14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4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s-ES" sz="14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lang="es-ES" sz="14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400" b="1" i="1" smtClean="0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s-ES" sz="14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1343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225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2966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2400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22500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1050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1400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3500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2400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450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202500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186509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1623750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758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22425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0536539"/>
                  </p:ext>
                </p:extLst>
              </p:nvPr>
            </p:nvGraphicFramePr>
            <p:xfrm>
              <a:off x="1227894" y="1323702"/>
              <a:ext cx="4318762" cy="546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145"/>
                    <a:gridCol w="528320"/>
                    <a:gridCol w="374396"/>
                    <a:gridCol w="532575"/>
                    <a:gridCol w="562737"/>
                    <a:gridCol w="535749"/>
                    <a:gridCol w="565912"/>
                    <a:gridCol w="693928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163" t="-1176" r="-730233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1176" r="-621839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5246" t="-1176" r="-786885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67045" t="-1176" r="-445455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51087" t="-1176" r="-326087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71591" t="-1176" r="-240909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40860" t="-1176" r="-127957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22807" t="-1176" r="-4386" b="-957647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25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9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225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50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9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25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8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150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8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2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2400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150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7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22500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1050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200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7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1400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250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7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2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3500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200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6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250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6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2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300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5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</a:t>
                          </a:r>
                          <a:endParaRPr lang="es-ES" sz="12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300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4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2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2400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400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3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450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2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202500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500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2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500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1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20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1623750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758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22425</a:t>
                          </a: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21813"/>
              </p:ext>
            </p:extLst>
          </p:nvPr>
        </p:nvGraphicFramePr>
        <p:xfrm>
          <a:off x="-78385" y="282303"/>
          <a:ext cx="1146810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/>
              <p:cNvSpPr/>
              <p:nvPr/>
            </p:nvSpPr>
            <p:spPr>
              <a:xfrm>
                <a:off x="5877557" y="895460"/>
                <a:ext cx="1549591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𝟓𝟎𝟎𝟎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𝟐𝟓𝟎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557" y="895460"/>
                <a:ext cx="1549591" cy="501419"/>
              </a:xfrm>
              <a:prstGeom prst="rect">
                <a:avLst/>
              </a:prstGeom>
              <a:blipFill rotWithShape="0"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/>
              <p:cNvSpPr/>
              <p:nvPr/>
            </p:nvSpPr>
            <p:spPr>
              <a:xfrm>
                <a:off x="5829688" y="1455979"/>
                <a:ext cx="2981650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𝟏𝟔𝟐𝟑𝟕𝟓𝟎</m:t>
                              </m:r>
                            </m:num>
                            <m:den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den>
                          </m:f>
                          <m:r>
                            <a:rPr lang="es-ES" sz="1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𝟐𝟓𝟎</m:t>
                              </m:r>
                            </m:e>
                            <m:sup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𝟏𝟑𝟔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7" name="Rectá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88" y="1455979"/>
                <a:ext cx="2981650" cy="7288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/>
              <p:cNvSpPr/>
              <p:nvPr/>
            </p:nvSpPr>
            <p:spPr>
              <a:xfrm>
                <a:off x="5829688" y="2184833"/>
                <a:ext cx="215873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𝟏𝟑𝟔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𝟐𝟓𝟎</m:t>
                          </m:r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𝟓𝟒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8" name="Rectá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88" y="2184833"/>
                <a:ext cx="2158732" cy="497059"/>
              </a:xfrm>
              <a:prstGeom prst="rect">
                <a:avLst/>
              </a:prstGeom>
              <a:blipFill rotWithShape="0"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/>
              <p:cNvSpPr/>
              <p:nvPr/>
            </p:nvSpPr>
            <p:spPr>
              <a:xfrm>
                <a:off x="5703973" y="4838541"/>
                <a:ext cx="3166251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𝟐𝟐𝟒𝟐𝟓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𝟐𝟓𝟎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𝟑𝟎𝟑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9" name="Rectá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73" y="4838541"/>
                <a:ext cx="3166251" cy="501419"/>
              </a:xfrm>
              <a:prstGeom prst="rect">
                <a:avLst/>
              </a:prstGeom>
              <a:blipFill rotWithShape="0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5703972" y="5423764"/>
                <a:ext cx="3040512" cy="564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𝟑𝟎𝟑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𝟏𝟑𝟔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72" y="5423764"/>
                <a:ext cx="3040512" cy="5645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brir llave 30"/>
          <p:cNvSpPr/>
          <p:nvPr/>
        </p:nvSpPr>
        <p:spPr>
          <a:xfrm>
            <a:off x="5703972" y="925858"/>
            <a:ext cx="161036" cy="178909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Abrir llave 31"/>
          <p:cNvSpPr/>
          <p:nvPr/>
        </p:nvSpPr>
        <p:spPr>
          <a:xfrm>
            <a:off x="5696106" y="4731948"/>
            <a:ext cx="168902" cy="142466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5826905" y="2776379"/>
                <a:ext cx="1398396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𝟏𝟏𝟒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05" y="2776379"/>
                <a:ext cx="1398396" cy="497059"/>
              </a:xfrm>
              <a:prstGeom prst="rect">
                <a:avLst/>
              </a:prstGeom>
              <a:blipFill rotWithShape="0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5826905" y="3270701"/>
                <a:ext cx="2293448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𝟕𝟓𝟖</m:t>
                              </m:r>
                            </m:num>
                            <m:den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den>
                          </m:f>
                          <m:r>
                            <a:rPr lang="es-ES" sz="1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05" y="3270701"/>
                <a:ext cx="2293448" cy="7288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5800480" y="4116575"/>
                <a:ext cx="1940724" cy="519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480" y="4116575"/>
                <a:ext cx="1940724" cy="5198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brir llave 20"/>
          <p:cNvSpPr/>
          <p:nvPr/>
        </p:nvSpPr>
        <p:spPr>
          <a:xfrm>
            <a:off x="5703972" y="2847366"/>
            <a:ext cx="161036" cy="178909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2289989" y="1883629"/>
            <a:ext cx="367198" cy="45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2320009" y="6481482"/>
            <a:ext cx="280252" cy="2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2730125" y="1883629"/>
            <a:ext cx="400219" cy="45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/>
          <p:cNvSpPr/>
          <p:nvPr/>
        </p:nvSpPr>
        <p:spPr>
          <a:xfrm>
            <a:off x="2730125" y="6481482"/>
            <a:ext cx="400219" cy="2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/>
          <p:cNvSpPr/>
          <p:nvPr/>
        </p:nvSpPr>
        <p:spPr>
          <a:xfrm>
            <a:off x="3225320" y="1883629"/>
            <a:ext cx="487321" cy="45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3225320" y="6481482"/>
            <a:ext cx="487321" cy="2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/>
          <p:cNvSpPr/>
          <p:nvPr/>
        </p:nvSpPr>
        <p:spPr>
          <a:xfrm>
            <a:off x="3819910" y="1885337"/>
            <a:ext cx="395390" cy="45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3819910" y="6483190"/>
            <a:ext cx="395390" cy="2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4338764" y="1883629"/>
            <a:ext cx="470156" cy="45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/>
          <p:cNvSpPr/>
          <p:nvPr/>
        </p:nvSpPr>
        <p:spPr>
          <a:xfrm>
            <a:off x="4338764" y="6481482"/>
            <a:ext cx="470156" cy="2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/>
          <p:cNvSpPr/>
          <p:nvPr/>
        </p:nvSpPr>
        <p:spPr>
          <a:xfrm>
            <a:off x="4929495" y="1883629"/>
            <a:ext cx="505453" cy="45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/>
          <p:cNvSpPr/>
          <p:nvPr/>
        </p:nvSpPr>
        <p:spPr>
          <a:xfrm>
            <a:off x="4929495" y="6481482"/>
            <a:ext cx="505453" cy="2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6326842" y="925859"/>
            <a:ext cx="2417642" cy="497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/>
          <p:cNvSpPr/>
          <p:nvPr/>
        </p:nvSpPr>
        <p:spPr>
          <a:xfrm>
            <a:off x="6326842" y="1491072"/>
            <a:ext cx="2417642" cy="660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6326842" y="2178614"/>
            <a:ext cx="2417642" cy="53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6256965" y="2779000"/>
            <a:ext cx="2417642" cy="53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6326842" y="3334863"/>
            <a:ext cx="2347765" cy="6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6326841" y="4020967"/>
            <a:ext cx="2347765" cy="6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/>
          <p:cNvSpPr/>
          <p:nvPr/>
        </p:nvSpPr>
        <p:spPr>
          <a:xfrm>
            <a:off x="6305144" y="4774464"/>
            <a:ext cx="2447206" cy="6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/>
          <p:cNvSpPr/>
          <p:nvPr/>
        </p:nvSpPr>
        <p:spPr>
          <a:xfrm>
            <a:off x="6140424" y="5423764"/>
            <a:ext cx="2604060" cy="6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bo 43"/>
          <p:cNvSpPr/>
          <p:nvPr/>
        </p:nvSpPr>
        <p:spPr>
          <a:xfrm>
            <a:off x="8704540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bo 51"/>
          <p:cNvSpPr/>
          <p:nvPr/>
        </p:nvSpPr>
        <p:spPr>
          <a:xfrm>
            <a:off x="8704540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Cubo 52"/>
          <p:cNvSpPr/>
          <p:nvPr/>
        </p:nvSpPr>
        <p:spPr>
          <a:xfrm>
            <a:off x="8704541" y="529081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Cubo 53"/>
          <p:cNvSpPr/>
          <p:nvPr/>
        </p:nvSpPr>
        <p:spPr>
          <a:xfrm>
            <a:off x="8704541" y="497451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bo 54"/>
          <p:cNvSpPr/>
          <p:nvPr/>
        </p:nvSpPr>
        <p:spPr>
          <a:xfrm>
            <a:off x="8704539" y="466721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Cubo 55"/>
          <p:cNvSpPr/>
          <p:nvPr/>
        </p:nvSpPr>
        <p:spPr>
          <a:xfrm>
            <a:off x="8704539" y="435091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Cubo 56"/>
          <p:cNvSpPr/>
          <p:nvPr/>
        </p:nvSpPr>
        <p:spPr>
          <a:xfrm>
            <a:off x="8704540" y="404177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bo 57"/>
          <p:cNvSpPr/>
          <p:nvPr/>
        </p:nvSpPr>
        <p:spPr>
          <a:xfrm>
            <a:off x="8704540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3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/>
              <a:t>4.4. EB: Distribución BD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13233" y="905004"/>
            <a:ext cx="7514035" cy="641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dirty="0"/>
              <a:t>Volvemos al ejemplo: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393371" y="3689267"/>
            <a:ext cx="7233898" cy="2878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dirty="0"/>
              <a:t>Análisis de resultados</a:t>
            </a:r>
          </a:p>
          <a:p>
            <a:pPr algn="just"/>
            <a:r>
              <a:rPr lang="es-ES" sz="1500" b="1" dirty="0"/>
              <a:t>La </a:t>
            </a:r>
            <a:r>
              <a:rPr lang="es-ES" sz="1500" b="1" dirty="0">
                <a:solidFill>
                  <a:srgbClr val="FF0000"/>
                </a:solidFill>
              </a:rPr>
              <a:t>media</a:t>
            </a:r>
            <a:r>
              <a:rPr lang="es-ES" sz="1500" b="1" dirty="0"/>
              <a:t> de horas jugadas de la muestra es de 250 horas, con una </a:t>
            </a:r>
            <a:r>
              <a:rPr lang="es-ES" sz="1500" b="1" dirty="0">
                <a:solidFill>
                  <a:srgbClr val="FF0000"/>
                </a:solidFill>
              </a:rPr>
              <a:t>variación</a:t>
            </a:r>
            <a:r>
              <a:rPr lang="es-ES" sz="1500" b="1" dirty="0"/>
              <a:t> de un 55%</a:t>
            </a:r>
          </a:p>
          <a:p>
            <a:pPr algn="just"/>
            <a:r>
              <a:rPr lang="es-ES" sz="1500" b="1" dirty="0"/>
              <a:t>La </a:t>
            </a:r>
            <a:r>
              <a:rPr lang="es-ES" sz="1500" b="1" dirty="0">
                <a:solidFill>
                  <a:srgbClr val="FF0000"/>
                </a:solidFill>
              </a:rPr>
              <a:t>media</a:t>
            </a:r>
            <a:r>
              <a:rPr lang="es-ES" sz="1500" b="1" dirty="0"/>
              <a:t> de nota es de 5,7, con una </a:t>
            </a:r>
            <a:r>
              <a:rPr lang="es-ES" sz="1500" b="1" dirty="0">
                <a:solidFill>
                  <a:srgbClr val="FF0000"/>
                </a:solidFill>
              </a:rPr>
              <a:t>variación</a:t>
            </a:r>
            <a:r>
              <a:rPr lang="es-ES" sz="1500" b="1" dirty="0"/>
              <a:t> de un 41%</a:t>
            </a:r>
          </a:p>
          <a:p>
            <a:pPr algn="just"/>
            <a:r>
              <a:rPr lang="es-ES" sz="1500" b="1" dirty="0"/>
              <a:t>El </a:t>
            </a:r>
            <a:r>
              <a:rPr lang="es-ES" sz="1500" b="1" dirty="0">
                <a:solidFill>
                  <a:srgbClr val="FF0000"/>
                </a:solidFill>
              </a:rPr>
              <a:t>coeficiente de correlación</a:t>
            </a:r>
            <a:r>
              <a:rPr lang="es-ES" sz="1500" b="1" dirty="0"/>
              <a:t> es negativo: </a:t>
            </a:r>
            <a:r>
              <a:rPr lang="es-ES" sz="1500" b="1" u="sng" dirty="0"/>
              <a:t>a medida que aumenta una variable disminuye la otra</a:t>
            </a:r>
            <a:r>
              <a:rPr lang="es-ES" sz="1500" b="1" dirty="0"/>
              <a:t>.</a:t>
            </a:r>
          </a:p>
          <a:p>
            <a:pPr algn="just"/>
            <a:r>
              <a:rPr lang="es-ES" sz="1500" b="1" dirty="0"/>
              <a:t>El </a:t>
            </a:r>
            <a:r>
              <a:rPr lang="es-ES" sz="1500" b="1" dirty="0">
                <a:solidFill>
                  <a:srgbClr val="FF0000"/>
                </a:solidFill>
              </a:rPr>
              <a:t>coeficiente de correlación </a:t>
            </a:r>
            <a:r>
              <a:rPr lang="es-ES" sz="1500" b="1" dirty="0"/>
              <a:t>es parecido a 1: </a:t>
            </a:r>
            <a:r>
              <a:rPr lang="es-ES" sz="1500" b="1" u="sng" dirty="0"/>
              <a:t>hay mucha correlación</a:t>
            </a:r>
            <a:endParaRPr lang="es-ES" sz="1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1717526" y="1362418"/>
                <a:ext cx="8823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𝟐𝟓𝟎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526" y="1362418"/>
                <a:ext cx="882356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1679287" y="1610491"/>
                <a:ext cx="12323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𝟏𝟑𝟔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287" y="1610491"/>
                <a:ext cx="1232324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/>
              <p:cNvSpPr/>
              <p:nvPr/>
            </p:nvSpPr>
            <p:spPr>
              <a:xfrm>
                <a:off x="1671550" y="1912679"/>
                <a:ext cx="13172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𝟓𝟒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550" y="1912679"/>
                <a:ext cx="1317284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/>
              <p:cNvSpPr/>
              <p:nvPr/>
            </p:nvSpPr>
            <p:spPr>
              <a:xfrm>
                <a:off x="1607430" y="2481233"/>
                <a:ext cx="1445524" cy="32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𝟑𝟎𝟑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2" name="Rectá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30" y="2481233"/>
                <a:ext cx="1445524" cy="3275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1630733" y="2827052"/>
                <a:ext cx="10758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733" y="2827052"/>
                <a:ext cx="107580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brir llave 32"/>
          <p:cNvSpPr/>
          <p:nvPr/>
        </p:nvSpPr>
        <p:spPr>
          <a:xfrm>
            <a:off x="1543941" y="1392816"/>
            <a:ext cx="173584" cy="84593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Abrir llave 33"/>
          <p:cNvSpPr/>
          <p:nvPr/>
        </p:nvSpPr>
        <p:spPr>
          <a:xfrm>
            <a:off x="1535443" y="2462940"/>
            <a:ext cx="182082" cy="73310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>
                <a:off x="3417826" y="1363394"/>
                <a:ext cx="8449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26" y="1363394"/>
                <a:ext cx="844975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/>
              <p:cNvSpPr/>
              <p:nvPr/>
            </p:nvSpPr>
            <p:spPr>
              <a:xfrm>
                <a:off x="3391401" y="1633972"/>
                <a:ext cx="1020729" cy="32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36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01" y="1633972"/>
                <a:ext cx="1020729" cy="3275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/>
              <p:cNvSpPr/>
              <p:nvPr/>
            </p:nvSpPr>
            <p:spPr>
              <a:xfrm>
                <a:off x="3372116" y="1924185"/>
                <a:ext cx="1320490" cy="32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37" name="Rectá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116" y="1924185"/>
                <a:ext cx="1320490" cy="32752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brir llave 37"/>
          <p:cNvSpPr/>
          <p:nvPr/>
        </p:nvSpPr>
        <p:spPr>
          <a:xfrm>
            <a:off x="3294892" y="1434382"/>
            <a:ext cx="173731" cy="80436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bo 22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bo 24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bo 25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bo 26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bo 27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bo 28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bo 29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bo 30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2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62426"/>
              </p:ext>
            </p:extLst>
          </p:nvPr>
        </p:nvGraphicFramePr>
        <p:xfrm>
          <a:off x="-78385" y="282303"/>
          <a:ext cx="1146810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39" name="Picture 2" descr="http://www.monografias.com/trabajos85/coeficiente-correlacion-karl-pearson/image00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8" t="70778"/>
          <a:stretch/>
        </p:blipFill>
        <p:spPr bwMode="auto">
          <a:xfrm>
            <a:off x="5946518" y="977477"/>
            <a:ext cx="3152503" cy="26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ángulo 39"/>
              <p:cNvSpPr/>
              <p:nvPr/>
            </p:nvSpPr>
            <p:spPr>
              <a:xfrm>
                <a:off x="6876509" y="3086321"/>
                <a:ext cx="107580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40" name="Rectá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509" y="3086321"/>
                <a:ext cx="1075807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5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EB: Distribución BD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pic>
        <p:nvPicPr>
          <p:cNvPr id="1026" name="Picture 2" descr="http://www.monografias.com/trabajos85/coeficiente-correlacion-karl-pearson/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84" y="1166303"/>
            <a:ext cx="4846730" cy="57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bo 5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bo 6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bo 7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bo 8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bo 9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bo 10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bo 11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62426"/>
              </p:ext>
            </p:extLst>
          </p:nvPr>
        </p:nvGraphicFramePr>
        <p:xfrm>
          <a:off x="-78385" y="282303"/>
          <a:ext cx="1146810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1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95" y="2348109"/>
            <a:ext cx="642938" cy="642938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95" y="2500509"/>
            <a:ext cx="642938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EB: Distribución BD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41294" y="1039576"/>
            <a:ext cx="8023412" cy="22146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dirty="0"/>
              <a:t>Ejercicios: estudia los siguientes datos:</a:t>
            </a:r>
          </a:p>
          <a:p>
            <a:pPr marL="457200" indent="-457200" algn="just">
              <a:buFont typeface="Arial"/>
              <a:buAutoNum type="alphaLcParenR"/>
            </a:pPr>
            <a:r>
              <a:rPr lang="es-ES" sz="1600" b="1" dirty="0"/>
              <a:t>Visitas a </a:t>
            </a:r>
            <a:r>
              <a:rPr lang="es-ES" sz="1600" b="1" dirty="0" err="1"/>
              <a:t>youtube</a:t>
            </a:r>
            <a:r>
              <a:rPr lang="es-ES" sz="1600" b="1" dirty="0"/>
              <a:t>-$ ganados (2000vis-3$)</a:t>
            </a:r>
          </a:p>
          <a:p>
            <a:pPr marL="457200" indent="-457200" algn="just">
              <a:buFont typeface="Arial"/>
              <a:buAutoNum type="alphaLcParenR"/>
            </a:pPr>
            <a:r>
              <a:rPr lang="es-ES" sz="1600" b="1" dirty="0"/>
              <a:t>Horas semanales jugadas al </a:t>
            </a:r>
            <a:r>
              <a:rPr lang="es-ES" sz="1600" b="1" dirty="0" err="1"/>
              <a:t>CandyCrush</a:t>
            </a:r>
            <a:r>
              <a:rPr lang="es-ES" sz="1600" b="1" dirty="0"/>
              <a:t> – nº amigos</a:t>
            </a:r>
          </a:p>
          <a:p>
            <a:pPr marL="457200" indent="-457200" algn="just">
              <a:buFont typeface="Arial"/>
              <a:buAutoNum type="alphaLcParenR"/>
            </a:pPr>
            <a:r>
              <a:rPr lang="es-ES" sz="1600" b="1" dirty="0"/>
              <a:t>Horas de COD-nivel alcanzado</a:t>
            </a:r>
          </a:p>
          <a:p>
            <a:pPr marL="457200" indent="-457200" algn="just">
              <a:buFont typeface="Arial"/>
              <a:buAutoNum type="alphaLcParenR"/>
            </a:pPr>
            <a:r>
              <a:rPr lang="es-ES" sz="1600" b="1" dirty="0"/>
              <a:t>¿?</a:t>
            </a:r>
          </a:p>
          <a:p>
            <a:pPr marL="457200" indent="-457200" algn="just">
              <a:buFont typeface="Arial"/>
              <a:buAutoNum type="alphaLcParenR"/>
            </a:pPr>
            <a:r>
              <a:rPr lang="es-ES" sz="1600" b="1" dirty="0"/>
              <a:t>Aleatorio </a:t>
            </a:r>
            <a:r>
              <a:rPr lang="es-ES" sz="1600" b="1" dirty="0" err="1"/>
              <a:t>excel</a:t>
            </a:r>
            <a:endParaRPr lang="es-ES" sz="1600" b="1" dirty="0"/>
          </a:p>
          <a:p>
            <a:pPr marL="457200" indent="-457200" algn="just">
              <a:buFont typeface="Arial"/>
              <a:buAutoNum type="alphaLcParenR"/>
            </a:pPr>
            <a:endParaRPr lang="es-ES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97091"/>
              </p:ext>
            </p:extLst>
          </p:nvPr>
        </p:nvGraphicFramePr>
        <p:xfrm>
          <a:off x="1740764" y="3104087"/>
          <a:ext cx="6579241" cy="54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841">
                <a:tc>
                  <a:txBody>
                    <a:bodyPr/>
                    <a:lstStyle/>
                    <a:p>
                      <a:r>
                        <a:rPr lang="es-ES" sz="1200" dirty="0"/>
                        <a:t>VISITAS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10">
                <a:tc>
                  <a:txBody>
                    <a:bodyPr/>
                    <a:lstStyle/>
                    <a:p>
                      <a:r>
                        <a:rPr lang="es-ES" sz="1200" dirty="0"/>
                        <a:t>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04107"/>
              </p:ext>
            </p:extLst>
          </p:nvPr>
        </p:nvGraphicFramePr>
        <p:xfrm>
          <a:off x="1748117" y="3785404"/>
          <a:ext cx="6579241" cy="54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841">
                <a:tc>
                  <a:txBody>
                    <a:bodyPr/>
                    <a:lstStyle/>
                    <a:p>
                      <a:r>
                        <a:rPr lang="es-ES" sz="1200" dirty="0"/>
                        <a:t>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10">
                <a:tc>
                  <a:txBody>
                    <a:bodyPr/>
                    <a:lstStyle/>
                    <a:p>
                      <a:r>
                        <a:rPr lang="es-ES" sz="1200" dirty="0"/>
                        <a:t>Amigos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42749"/>
              </p:ext>
            </p:extLst>
          </p:nvPr>
        </p:nvGraphicFramePr>
        <p:xfrm>
          <a:off x="1748117" y="4484651"/>
          <a:ext cx="6579241" cy="54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841">
                <a:tc>
                  <a:txBody>
                    <a:bodyPr/>
                    <a:lstStyle/>
                    <a:p>
                      <a:r>
                        <a:rPr lang="es-ES" sz="1200" dirty="0"/>
                        <a:t>Horas COD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10">
                <a:tc>
                  <a:txBody>
                    <a:bodyPr/>
                    <a:lstStyle/>
                    <a:p>
                      <a:r>
                        <a:rPr lang="es-ES" sz="1200" dirty="0"/>
                        <a:t>Nivel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08117"/>
              </p:ext>
            </p:extLst>
          </p:nvPr>
        </p:nvGraphicFramePr>
        <p:xfrm>
          <a:off x="1748117" y="5174934"/>
          <a:ext cx="6579241" cy="54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841">
                <a:tc>
                  <a:txBody>
                    <a:bodyPr/>
                    <a:lstStyle/>
                    <a:p>
                      <a:r>
                        <a:rPr lang="es-ES" sz="12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10">
                <a:tc>
                  <a:txBody>
                    <a:bodyPr/>
                    <a:lstStyle/>
                    <a:p>
                      <a:r>
                        <a:rPr lang="es-ES" sz="1200" dirty="0"/>
                        <a:t>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07915"/>
              </p:ext>
            </p:extLst>
          </p:nvPr>
        </p:nvGraphicFramePr>
        <p:xfrm>
          <a:off x="1748117" y="5829357"/>
          <a:ext cx="6579241" cy="54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841">
                <a:tc>
                  <a:txBody>
                    <a:bodyPr/>
                    <a:lstStyle/>
                    <a:p>
                      <a:r>
                        <a:rPr lang="es-ES" sz="1200" dirty="0" err="1"/>
                        <a:t>AleatorioA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10">
                <a:tc>
                  <a:txBody>
                    <a:bodyPr/>
                    <a:lstStyle/>
                    <a:p>
                      <a:r>
                        <a:rPr lang="es-ES" sz="1200" dirty="0" err="1"/>
                        <a:t>AleatorioB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ubo 12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bo 13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bo 14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bo 16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bo 17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bo 18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bo 19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bo 20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2" y="1406205"/>
            <a:ext cx="642938" cy="642938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412658" y="905760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073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Estadística bidimensional</a:t>
            </a:r>
            <a:endParaRPr lang="es-ES" u="sng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03" y="1832609"/>
            <a:ext cx="6913638" cy="38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0"/>
            <a:ext cx="7514035" cy="682535"/>
          </a:xfrm>
        </p:spPr>
        <p:txBody>
          <a:bodyPr>
            <a:normAutofit fontScale="90000"/>
          </a:bodyPr>
          <a:lstStyle/>
          <a:p>
            <a:r>
              <a:rPr lang="es-ES" u="sng" dirty="0" smtClean="0">
                <a:solidFill>
                  <a:schemeClr val="bg1"/>
                </a:solidFill>
              </a:rPr>
              <a:t>Estadística bidimensional</a:t>
            </a:r>
            <a:endParaRPr lang="es-ES" u="sng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3" name="Pergamino horizontal 2">
            <a:hlinkClick r:id="rId4" action="ppaction://hlinksldjump"/>
          </p:cNvPr>
          <p:cNvSpPr/>
          <p:nvPr/>
        </p:nvSpPr>
        <p:spPr>
          <a:xfrm>
            <a:off x="3335380" y="717805"/>
            <a:ext cx="1611086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1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Recordatorio</a:t>
            </a:r>
          </a:p>
        </p:txBody>
      </p:sp>
      <p:sp>
        <p:nvSpPr>
          <p:cNvPr id="6" name="Pergamino horizontal 5">
            <a:hlinkClick r:id="rId6" action="ppaction://hlinksldjump"/>
          </p:cNvPr>
          <p:cNvSpPr/>
          <p:nvPr/>
        </p:nvSpPr>
        <p:spPr>
          <a:xfrm>
            <a:off x="3335380" y="2159181"/>
            <a:ext cx="3378926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ES" sz="15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Est</a:t>
            </a:r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. Bidimensional. Concepto</a:t>
            </a:r>
          </a:p>
        </p:txBody>
      </p:sp>
      <p:sp>
        <p:nvSpPr>
          <p:cNvPr id="7" name="Pergamino horizontal 6">
            <a:hlinkClick r:id="rId6" action="ppaction://hlinksldjump"/>
          </p:cNvPr>
          <p:cNvSpPr/>
          <p:nvPr/>
        </p:nvSpPr>
        <p:spPr>
          <a:xfrm>
            <a:off x="4367348" y="1385317"/>
            <a:ext cx="3378927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Ejercicio </a:t>
            </a:r>
            <a:r>
              <a:rPr lang="es-ES" sz="15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est</a:t>
            </a:r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. unidimensional</a:t>
            </a:r>
          </a:p>
        </p:txBody>
      </p:sp>
      <p:sp>
        <p:nvSpPr>
          <p:cNvPr id="8" name="Pergamino horizontal 7">
            <a:hlinkClick r:id="rId7" action="ppaction://hlinksldjump"/>
          </p:cNvPr>
          <p:cNvSpPr/>
          <p:nvPr/>
        </p:nvSpPr>
        <p:spPr>
          <a:xfrm>
            <a:off x="3335379" y="2897776"/>
            <a:ext cx="3378927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3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EB. Distribuciones marginales</a:t>
            </a:r>
          </a:p>
        </p:txBody>
      </p:sp>
      <p:sp>
        <p:nvSpPr>
          <p:cNvPr id="9" name="Pergamino horizontal 8">
            <a:hlinkClick r:id="rId8" action="ppaction://hlinksldjump"/>
          </p:cNvPr>
          <p:cNvSpPr/>
          <p:nvPr/>
        </p:nvSpPr>
        <p:spPr>
          <a:xfrm>
            <a:off x="3335379" y="3636371"/>
            <a:ext cx="3378927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4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Estadística bidimensional</a:t>
            </a:r>
          </a:p>
        </p:txBody>
      </p:sp>
      <p:sp>
        <p:nvSpPr>
          <p:cNvPr id="10" name="Pergamino horizontal 9">
            <a:hlinkClick r:id="" action="ppaction://noaction"/>
          </p:cNvPr>
          <p:cNvSpPr/>
          <p:nvPr/>
        </p:nvSpPr>
        <p:spPr>
          <a:xfrm>
            <a:off x="3335380" y="4887683"/>
            <a:ext cx="3378927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5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Diagrama de cajas y bigotes</a:t>
            </a:r>
          </a:p>
        </p:txBody>
      </p:sp>
      <p:sp>
        <p:nvSpPr>
          <p:cNvPr id="11" name="Pergamino horizontal 10">
            <a:hlinkClick r:id="" action="ppaction://noaction"/>
          </p:cNvPr>
          <p:cNvSpPr/>
          <p:nvPr/>
        </p:nvSpPr>
        <p:spPr>
          <a:xfrm>
            <a:off x="4367349" y="5590465"/>
            <a:ext cx="3378927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6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Utilidad del diagrama de C&amp;B</a:t>
            </a:r>
          </a:p>
        </p:txBody>
      </p:sp>
      <p:sp>
        <p:nvSpPr>
          <p:cNvPr id="12" name="Pergamino horizontal 11">
            <a:hlinkClick r:id="rId9" action="ppaction://hlinksldjump"/>
          </p:cNvPr>
          <p:cNvSpPr/>
          <p:nvPr/>
        </p:nvSpPr>
        <p:spPr>
          <a:xfrm>
            <a:off x="4367349" y="4237371"/>
            <a:ext cx="3378926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Ejercicio </a:t>
            </a:r>
            <a:r>
              <a:rPr lang="es-ES" sz="15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est</a:t>
            </a:r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. bidimensional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23997" y="429220"/>
            <a:ext cx="522514" cy="12603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E.Unidim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523997" y="4596595"/>
            <a:ext cx="522514" cy="12603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E.Unidim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523997" y="1795921"/>
            <a:ext cx="522514" cy="27289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Estadística bidimensional</a:t>
            </a:r>
          </a:p>
        </p:txBody>
      </p:sp>
      <p:cxnSp>
        <p:nvCxnSpPr>
          <p:cNvPr id="17" name="Conector recto de flecha 16"/>
          <p:cNvCxnSpPr>
            <a:stCxn id="5" idx="3"/>
            <a:endCxn id="3" idx="1"/>
          </p:cNvCxnSpPr>
          <p:nvPr/>
        </p:nvCxnSpPr>
        <p:spPr>
          <a:xfrm flipV="1">
            <a:off x="2046511" y="1051561"/>
            <a:ext cx="1288869" cy="783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14" idx="3"/>
            <a:endCxn id="10" idx="1"/>
          </p:cNvCxnSpPr>
          <p:nvPr/>
        </p:nvCxnSpPr>
        <p:spPr>
          <a:xfrm flipV="1">
            <a:off x="2046511" y="5221439"/>
            <a:ext cx="1288869" cy="533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>
            <a:endCxn id="7" idx="1"/>
          </p:cNvCxnSpPr>
          <p:nvPr/>
        </p:nvCxnSpPr>
        <p:spPr>
          <a:xfrm>
            <a:off x="3561807" y="1301169"/>
            <a:ext cx="805541" cy="417904"/>
          </a:xfrm>
          <a:prstGeom prst="bentConnector3">
            <a:avLst>
              <a:gd name="adj1" fmla="val 1351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/>
          <p:cNvCxnSpPr/>
          <p:nvPr/>
        </p:nvCxnSpPr>
        <p:spPr>
          <a:xfrm>
            <a:off x="3561807" y="5506317"/>
            <a:ext cx="805542" cy="417904"/>
          </a:xfrm>
          <a:prstGeom prst="bentConnector3">
            <a:avLst>
              <a:gd name="adj1" fmla="val 27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35"/>
          <p:cNvCxnSpPr/>
          <p:nvPr/>
        </p:nvCxnSpPr>
        <p:spPr>
          <a:xfrm>
            <a:off x="3561806" y="4237371"/>
            <a:ext cx="805541" cy="417904"/>
          </a:xfrm>
          <a:prstGeom prst="bentConnector3">
            <a:avLst>
              <a:gd name="adj1" fmla="val 135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15" idx="3"/>
            <a:endCxn id="6" idx="1"/>
          </p:cNvCxnSpPr>
          <p:nvPr/>
        </p:nvCxnSpPr>
        <p:spPr>
          <a:xfrm flipV="1">
            <a:off x="2046511" y="2492937"/>
            <a:ext cx="1288869" cy="6674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15" idx="3"/>
            <a:endCxn id="8" idx="1"/>
          </p:cNvCxnSpPr>
          <p:nvPr/>
        </p:nvCxnSpPr>
        <p:spPr>
          <a:xfrm>
            <a:off x="2046511" y="3160418"/>
            <a:ext cx="1288868" cy="711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stCxn id="15" idx="3"/>
            <a:endCxn id="9" idx="1"/>
          </p:cNvCxnSpPr>
          <p:nvPr/>
        </p:nvCxnSpPr>
        <p:spPr>
          <a:xfrm>
            <a:off x="2046511" y="3160418"/>
            <a:ext cx="1288868" cy="8097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273590"/>
            <a:ext cx="7514035" cy="1314449"/>
          </a:xfrm>
        </p:spPr>
        <p:txBody>
          <a:bodyPr/>
          <a:lstStyle/>
          <a:p>
            <a:r>
              <a:rPr lang="es-ES" u="sng" dirty="0" smtClean="0"/>
              <a:t>1</a:t>
            </a:r>
            <a:r>
              <a:rPr lang="es-ES" u="sng" dirty="0"/>
              <a:t>. Recordatorio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3" y="1321674"/>
            <a:ext cx="7514035" cy="532730"/>
          </a:xfrm>
        </p:spPr>
        <p:txBody>
          <a:bodyPr>
            <a:normAutofit/>
          </a:bodyPr>
          <a:lstStyle/>
          <a:p>
            <a:r>
              <a:rPr lang="es-ES" dirty="0"/>
              <a:t>Corrección de un examen: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9126"/>
              </p:ext>
            </p:extLst>
          </p:nvPr>
        </p:nvGraphicFramePr>
        <p:xfrm>
          <a:off x="1653286" y="2016013"/>
          <a:ext cx="137312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7">
                <a:tc gridSpan="4">
                  <a:txBody>
                    <a:bodyPr/>
                    <a:lstStyle/>
                    <a:p>
                      <a:r>
                        <a:rPr lang="es-ES" dirty="0"/>
                        <a:t>NOTAS 4ºX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97233"/>
              </p:ext>
            </p:extLst>
          </p:nvPr>
        </p:nvGraphicFramePr>
        <p:xfrm>
          <a:off x="3951009" y="2027736"/>
          <a:ext cx="137312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7">
                <a:tc gridSpan="4">
                  <a:txBody>
                    <a:bodyPr/>
                    <a:lstStyle/>
                    <a:p>
                      <a:r>
                        <a:rPr lang="es-ES" dirty="0"/>
                        <a:t>NOTAS 4ºY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126478" y="3053915"/>
                <a:ext cx="2042354" cy="811184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8" y="3053915"/>
                <a:ext cx="2042354" cy="811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126478" y="3966761"/>
                <a:ext cx="2059538" cy="5464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4º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s-ES" sz="2500" dirty="0"/>
                  <a:t> </a:t>
                </a: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8" y="3966761"/>
                <a:ext cx="2059538" cy="5464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6126478" y="4582837"/>
                <a:ext cx="2045112" cy="5464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4º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s-ES" sz="2500" dirty="0"/>
                  <a:t> </a:t>
                </a: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8" y="4582837"/>
                <a:ext cx="2045112" cy="5464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1113233" y="5643956"/>
            <a:ext cx="7514035" cy="53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Entonces ¿son iguales 4ºX y 4ºY?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76" y="4476245"/>
            <a:ext cx="964387" cy="9643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30" y="4331770"/>
            <a:ext cx="1595157" cy="1253338"/>
          </a:xfrm>
          <a:prstGeom prst="rect">
            <a:avLst/>
          </a:prstGeom>
        </p:spPr>
      </p:pic>
      <p:sp>
        <p:nvSpPr>
          <p:cNvPr id="20" name="Disco magnético 19"/>
          <p:cNvSpPr/>
          <p:nvPr/>
        </p:nvSpPr>
        <p:spPr>
          <a:xfrm>
            <a:off x="425256" y="698769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Disco magnético 20"/>
          <p:cNvSpPr/>
          <p:nvPr/>
        </p:nvSpPr>
        <p:spPr>
          <a:xfrm>
            <a:off x="425255" y="592810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Disco magnético 21"/>
          <p:cNvSpPr/>
          <p:nvPr/>
        </p:nvSpPr>
        <p:spPr>
          <a:xfrm>
            <a:off x="425255" y="485075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Disco magnético 22"/>
          <p:cNvSpPr/>
          <p:nvPr/>
        </p:nvSpPr>
        <p:spPr>
          <a:xfrm>
            <a:off x="425254" y="387825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Disco magnético 23"/>
          <p:cNvSpPr/>
          <p:nvPr/>
        </p:nvSpPr>
        <p:spPr>
          <a:xfrm>
            <a:off x="425256" y="28406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126478" y="1924594"/>
            <a:ext cx="216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¿Qué clase es mejor?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120415" y="2366861"/>
            <a:ext cx="302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Parámetros de centralización:</a:t>
            </a:r>
          </a:p>
          <a:p>
            <a:r>
              <a:rPr lang="es-ES" b="1" dirty="0">
                <a:solidFill>
                  <a:srgbClr val="FF0000"/>
                </a:solidFill>
              </a:rPr>
              <a:t>Media aritmética</a:t>
            </a:r>
          </a:p>
        </p:txBody>
      </p:sp>
    </p:spTree>
    <p:extLst>
      <p:ext uri="{BB962C8B-B14F-4D97-AF65-F5344CB8AC3E}">
        <p14:creationId xmlns:p14="http://schemas.microsoft.com/office/powerpoint/2010/main" val="4636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/>
      <p:bldP spid="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46068"/>
            <a:ext cx="7514035" cy="1314449"/>
          </a:xfrm>
        </p:spPr>
        <p:txBody>
          <a:bodyPr/>
          <a:lstStyle/>
          <a:p>
            <a:r>
              <a:rPr lang="es-ES" u="sng" dirty="0" smtClean="0"/>
              <a:t>1</a:t>
            </a:r>
            <a:r>
              <a:rPr lang="es-ES" u="sng" dirty="0"/>
              <a:t>. Recordatorio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3" y="1094152"/>
            <a:ext cx="7514035" cy="532730"/>
          </a:xfrm>
        </p:spPr>
        <p:txBody>
          <a:bodyPr>
            <a:normAutofit/>
          </a:bodyPr>
          <a:lstStyle/>
          <a:p>
            <a:r>
              <a:rPr lang="es-ES" dirty="0"/>
              <a:t>Corrección de un examen: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98039"/>
              </p:ext>
            </p:extLst>
          </p:nvPr>
        </p:nvGraphicFramePr>
        <p:xfrm>
          <a:off x="1670704" y="1727551"/>
          <a:ext cx="137312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7">
                <a:tc gridSpan="4">
                  <a:txBody>
                    <a:bodyPr/>
                    <a:lstStyle/>
                    <a:p>
                      <a:r>
                        <a:rPr lang="es-ES" dirty="0"/>
                        <a:t>NOTAS 4ºX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89964"/>
              </p:ext>
            </p:extLst>
          </p:nvPr>
        </p:nvGraphicFramePr>
        <p:xfrm>
          <a:off x="3132404" y="1714486"/>
          <a:ext cx="137312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7">
                <a:tc gridSpan="4">
                  <a:txBody>
                    <a:bodyPr/>
                    <a:lstStyle/>
                    <a:p>
                      <a:r>
                        <a:rPr lang="es-ES" dirty="0"/>
                        <a:t>NOTAS 4ºY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7101646" y="46068"/>
                <a:ext cx="2042354" cy="811184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646" y="46068"/>
                <a:ext cx="2042354" cy="811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595248" y="4282098"/>
                <a:ext cx="3427798" cy="7828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4º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646</m:t>
                            </m:r>
                          </m:num>
                          <m:den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=2,70</m:t>
                    </m:r>
                  </m:oMath>
                </a14:m>
                <a:r>
                  <a:rPr lang="es-ES" sz="2500" dirty="0"/>
                  <a:t> </a:t>
                </a: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48" y="4282098"/>
                <a:ext cx="3427798" cy="7828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595248" y="5243604"/>
                <a:ext cx="3413370" cy="7828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4º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510</m:t>
                            </m:r>
                          </m:num>
                          <m:den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=0,71</m:t>
                    </m:r>
                  </m:oMath>
                </a14:m>
                <a:r>
                  <a:rPr lang="es-ES" sz="2500" dirty="0"/>
                  <a:t> </a:t>
                </a: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48" y="5243604"/>
                <a:ext cx="3413370" cy="7828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1113233" y="5213650"/>
            <a:ext cx="7514035" cy="53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Entonces ¿son iguales 4ºX y 4ºY?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595248" y="2773138"/>
                <a:ext cx="3125086" cy="852221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48" y="2773138"/>
                <a:ext cx="3125086" cy="852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5595248" y="3695003"/>
                <a:ext cx="1268874" cy="479747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48" y="3695003"/>
                <a:ext cx="1268874" cy="479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75" y="4117587"/>
            <a:ext cx="964387" cy="96438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83" y="3985911"/>
            <a:ext cx="1595157" cy="1253338"/>
          </a:xfrm>
          <a:prstGeom prst="rect">
            <a:avLst/>
          </a:prstGeom>
        </p:spPr>
      </p:pic>
      <p:sp>
        <p:nvSpPr>
          <p:cNvPr id="24" name="Disco magnético 23"/>
          <p:cNvSpPr/>
          <p:nvPr/>
        </p:nvSpPr>
        <p:spPr>
          <a:xfrm>
            <a:off x="425256" y="698769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Disco magnético 24"/>
          <p:cNvSpPr/>
          <p:nvPr/>
        </p:nvSpPr>
        <p:spPr>
          <a:xfrm>
            <a:off x="425255" y="592810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Disco magnético 25"/>
          <p:cNvSpPr/>
          <p:nvPr/>
        </p:nvSpPr>
        <p:spPr>
          <a:xfrm>
            <a:off x="425255" y="485075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Disco magnético 26"/>
          <p:cNvSpPr/>
          <p:nvPr/>
        </p:nvSpPr>
        <p:spPr>
          <a:xfrm>
            <a:off x="425254" y="38782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Disco magnético 27"/>
          <p:cNvSpPr/>
          <p:nvPr/>
        </p:nvSpPr>
        <p:spPr>
          <a:xfrm>
            <a:off x="425256" y="28406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595248" y="1626882"/>
            <a:ext cx="299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Medidas de dispersión:</a:t>
            </a:r>
          </a:p>
          <a:p>
            <a:r>
              <a:rPr lang="es-ES" b="1" dirty="0">
                <a:solidFill>
                  <a:srgbClr val="FF0000"/>
                </a:solidFill>
              </a:rPr>
              <a:t>Varianza y desviación típica:</a:t>
            </a:r>
          </a:p>
        </p:txBody>
      </p:sp>
    </p:spTree>
    <p:extLst>
      <p:ext uri="{BB962C8B-B14F-4D97-AF65-F5344CB8AC3E}">
        <p14:creationId xmlns:p14="http://schemas.microsoft.com/office/powerpoint/2010/main" val="33439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2" y="4332"/>
            <a:ext cx="7514035" cy="1314449"/>
          </a:xfrm>
        </p:spPr>
        <p:txBody>
          <a:bodyPr/>
          <a:lstStyle/>
          <a:p>
            <a:r>
              <a:rPr lang="es-ES" u="sng" dirty="0" smtClean="0"/>
              <a:t>1</a:t>
            </a:r>
            <a:r>
              <a:rPr lang="es-ES" u="sng" dirty="0"/>
              <a:t>. Recordatorio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392004"/>
            <a:ext cx="7514035" cy="532730"/>
          </a:xfrm>
        </p:spPr>
        <p:txBody>
          <a:bodyPr>
            <a:normAutofit/>
          </a:bodyPr>
          <a:lstStyle/>
          <a:p>
            <a:r>
              <a:rPr lang="es-ES" dirty="0"/>
              <a:t>Corrección de un examen:</a:t>
            </a:r>
            <a:endParaRPr lang="es-E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05577"/>
              </p:ext>
            </p:extLst>
          </p:nvPr>
        </p:nvGraphicFramePr>
        <p:xfrm>
          <a:off x="1670705" y="2025403"/>
          <a:ext cx="137312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7">
                <a:tc gridSpan="4">
                  <a:txBody>
                    <a:bodyPr/>
                    <a:lstStyle/>
                    <a:p>
                      <a:r>
                        <a:rPr lang="es-ES" dirty="0"/>
                        <a:t>NOTAS 4ºX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394770"/>
              </p:ext>
            </p:extLst>
          </p:nvPr>
        </p:nvGraphicFramePr>
        <p:xfrm>
          <a:off x="3132405" y="2012338"/>
          <a:ext cx="137312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7">
                <a:tc gridSpan="4">
                  <a:txBody>
                    <a:bodyPr/>
                    <a:lstStyle/>
                    <a:p>
                      <a:r>
                        <a:rPr lang="es-ES" dirty="0"/>
                        <a:t>NOTAS 4ºY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944892" y="115630"/>
                <a:ext cx="1475596" cy="584071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892" y="115630"/>
                <a:ext cx="1475596" cy="584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988750" y="4072740"/>
                <a:ext cx="3917034" cy="7227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4º</m:t>
                          </m:r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2,70</m:t>
                          </m:r>
                        </m:num>
                        <m:den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=0,54=54%</m:t>
                      </m:r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750" y="4072740"/>
                <a:ext cx="3917034" cy="7227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966776" y="4923365"/>
                <a:ext cx="3902607" cy="7227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4º</m:t>
                          </m:r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0,71</m:t>
                          </m:r>
                        </m:num>
                        <m:den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=0,14=14%</m:t>
                      </m:r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776" y="4923365"/>
                <a:ext cx="3902607" cy="7227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1113231" y="5587594"/>
            <a:ext cx="7514035" cy="53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Entonces ¿Son iguales 4ºX y 4ºY?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6883766" y="827410"/>
                <a:ext cx="2260234" cy="613630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66" y="827410"/>
                <a:ext cx="2260234" cy="6136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6883766" y="1500480"/>
                <a:ext cx="915122" cy="345416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66" y="1500480"/>
                <a:ext cx="915122" cy="345416"/>
              </a:xfrm>
              <a:prstGeom prst="rect">
                <a:avLst/>
              </a:prstGeom>
              <a:blipFill>
                <a:blip r:embed="rId8"/>
                <a:stretch>
                  <a:fillRect l="-3289" r="-197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4966776" y="1879496"/>
            <a:ext cx="3884261" cy="121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Parámetro de comparación: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Coeficiente de variación: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5865138" y="3255617"/>
                <a:ext cx="1062022" cy="658770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𝐶𝑉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138" y="3255617"/>
                <a:ext cx="1062022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47" y="4249263"/>
            <a:ext cx="964387" cy="96438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24" y="4303093"/>
            <a:ext cx="1286975" cy="1011195"/>
          </a:xfrm>
          <a:prstGeom prst="rect">
            <a:avLst/>
          </a:prstGeom>
        </p:spPr>
      </p:pic>
      <p:sp>
        <p:nvSpPr>
          <p:cNvPr id="26" name="Disco magnético 25"/>
          <p:cNvSpPr/>
          <p:nvPr/>
        </p:nvSpPr>
        <p:spPr>
          <a:xfrm>
            <a:off x="425256" y="698769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Disco magnético 26"/>
          <p:cNvSpPr/>
          <p:nvPr/>
        </p:nvSpPr>
        <p:spPr>
          <a:xfrm>
            <a:off x="425255" y="592810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Disco magnético 27"/>
          <p:cNvSpPr/>
          <p:nvPr/>
        </p:nvSpPr>
        <p:spPr>
          <a:xfrm>
            <a:off x="425255" y="48507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Disco magnético 28"/>
          <p:cNvSpPr/>
          <p:nvPr/>
        </p:nvSpPr>
        <p:spPr>
          <a:xfrm>
            <a:off x="425254" y="38782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Disco magnético 29"/>
          <p:cNvSpPr/>
          <p:nvPr/>
        </p:nvSpPr>
        <p:spPr>
          <a:xfrm>
            <a:off x="425256" y="28406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3234" y="2537012"/>
            <a:ext cx="7654248" cy="3128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1</a:t>
            </a:r>
            <a:r>
              <a:rPr lang="es-ES" u="sng" dirty="0"/>
              <a:t>. Recordatorio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532730"/>
          </a:xfrm>
        </p:spPr>
        <p:txBody>
          <a:bodyPr>
            <a:normAutofit/>
          </a:bodyPr>
          <a:lstStyle/>
          <a:p>
            <a:r>
              <a:rPr lang="es-ES" dirty="0"/>
              <a:t>Recordatorio: estadística unidimensional</a:t>
            </a:r>
            <a:endParaRPr lang="es-E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214652" y="2617161"/>
                <a:ext cx="7628242" cy="2963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𝑀𝑒𝑑𝑖𝑎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/>
                          <m:e>
                            <m:acc>
                              <m:accPr>
                                <m:chr m:val="̅"/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𝑉𝑎𝑟𝑖𝑎𝑛𝑧𝑎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/>
                          <m:e>
                            <m:sSup>
                              <m:sSupPr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den>
                            </m:f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𝐷𝑒𝑠𝑣𝑖𝑎𝑐𝑖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𝑝𝑖𝑐𝑎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/>
                          <m:e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mr>
                        <m:mr>
                          <m:e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𝐶𝑜𝑒𝑓𝑖𝑐𝑖𝑒𝑛𝑡𝑒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𝑣𝑎𝑟𝑖𝑎𝑐𝑖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/>
                          <m:e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𝐶𝑉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52" y="2617161"/>
                <a:ext cx="7628242" cy="29638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sco magnético 6"/>
          <p:cNvSpPr/>
          <p:nvPr/>
        </p:nvSpPr>
        <p:spPr>
          <a:xfrm>
            <a:off x="425256" y="698769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425255" y="592810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425255" y="48507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425254" y="38782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25256" y="28406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339" y="1711419"/>
            <a:ext cx="642938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215872"/>
            <a:ext cx="7514035" cy="6332974"/>
          </a:xfrm>
        </p:spPr>
        <p:txBody>
          <a:bodyPr>
            <a:normAutofit fontScale="85000" lnSpcReduction="20000"/>
          </a:bodyPr>
          <a:lstStyle/>
          <a:p>
            <a:r>
              <a:rPr lang="es-ES" b="1" u="sng" dirty="0">
                <a:solidFill>
                  <a:srgbClr val="FF0000"/>
                </a:solidFill>
              </a:rPr>
              <a:t>Ejercicios</a:t>
            </a:r>
            <a:r>
              <a:rPr lang="es-ES" dirty="0"/>
              <a:t>:</a:t>
            </a:r>
          </a:p>
          <a:p>
            <a:pPr marL="457200" indent="-457200" algn="just">
              <a:buAutoNum type="arabicPeriod"/>
            </a:pPr>
            <a:r>
              <a:rPr lang="es-ES" dirty="0"/>
              <a:t>En el pueblo de </a:t>
            </a:r>
            <a:r>
              <a:rPr lang="es-ES" dirty="0" err="1"/>
              <a:t>Astonbury</a:t>
            </a:r>
            <a:r>
              <a:rPr lang="es-ES" dirty="0"/>
              <a:t> viven dos personas, Alan y Bob. Alan tiene una manzana, y Bob otra.</a:t>
            </a:r>
          </a:p>
          <a:p>
            <a:pPr marL="0" indent="0" algn="just">
              <a:buNone/>
            </a:pPr>
            <a:r>
              <a:rPr lang="es-ES" dirty="0"/>
              <a:t>	En el pueblo de </a:t>
            </a:r>
            <a:r>
              <a:rPr lang="es-ES" dirty="0" err="1"/>
              <a:t>Woodbury</a:t>
            </a:r>
            <a:r>
              <a:rPr lang="es-ES" dirty="0"/>
              <a:t> viven dos personas, </a:t>
            </a:r>
            <a:r>
              <a:rPr lang="es-ES" dirty="0" err="1"/>
              <a:t>Cletus</a:t>
            </a:r>
            <a:r>
              <a:rPr lang="es-ES" dirty="0"/>
              <a:t> y 	Dylan. 	</a:t>
            </a:r>
            <a:r>
              <a:rPr lang="es-ES" dirty="0" err="1"/>
              <a:t>Cletus</a:t>
            </a:r>
            <a:r>
              <a:rPr lang="es-ES" dirty="0"/>
              <a:t> tiene dos 	manzanas, y Dylan ninguna.</a:t>
            </a:r>
          </a:p>
          <a:p>
            <a:pPr marL="0" indent="0" algn="just">
              <a:buNone/>
            </a:pPr>
            <a:r>
              <a:rPr lang="es-ES" dirty="0"/>
              <a:t>	Las estadísticas estatales determinan que el poder adquisitivo de 	</a:t>
            </a:r>
            <a:r>
              <a:rPr lang="es-ES" dirty="0" err="1"/>
              <a:t>Astonbury</a:t>
            </a:r>
            <a:r>
              <a:rPr lang="es-ES" dirty="0"/>
              <a:t> y de 	</a:t>
            </a:r>
            <a:r>
              <a:rPr lang="es-ES" dirty="0" err="1"/>
              <a:t>Woodbury</a:t>
            </a:r>
            <a:r>
              <a:rPr lang="es-ES" dirty="0"/>
              <a:t> es el mismo. Los habitantes tienen 	una manzana de media.</a:t>
            </a:r>
          </a:p>
          <a:p>
            <a:pPr marL="0" indent="0" algn="just">
              <a:buNone/>
            </a:pPr>
            <a:r>
              <a:rPr lang="es-ES" dirty="0"/>
              <a:t>	Calcula los parámetros estadísticos y demuestra lo contrario.</a:t>
            </a:r>
          </a:p>
          <a:p>
            <a:pPr marL="0" indent="0" algn="just">
              <a:buNone/>
            </a:pPr>
            <a:r>
              <a:rPr lang="es-ES" dirty="0"/>
              <a:t>	NOTA: haz el ejercicio como si tuvieses una tabla con 100 datos. 	El tener sólo 2 	datos sirve para reducir los cálculos y fijarse más 	en la esencia del problema</a:t>
            </a:r>
          </a:p>
          <a:p>
            <a:pPr marL="0" indent="0" algn="just">
              <a:buNone/>
            </a:pPr>
            <a:r>
              <a:rPr lang="es-ES" dirty="0"/>
              <a:t>	¿Sacas alguna conclusión de este ejercicio? Entra en la página del 	</a:t>
            </a:r>
            <a:r>
              <a:rPr lang="es-ES" u="sng" dirty="0"/>
              <a:t>banco mundial</a:t>
            </a:r>
            <a:r>
              <a:rPr lang="es-ES" dirty="0"/>
              <a:t> y 	descarga las estadísticas de algún país. A modo 	de ejemplo, las estadísticas de España están subidas en 	EDMODO</a:t>
            </a:r>
          </a:p>
          <a:p>
            <a:pPr marL="457200" indent="-457200" algn="just">
              <a:buAutoNum type="arabicPeriod"/>
            </a:pPr>
            <a:endParaRPr lang="es-ES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es-ES" dirty="0"/>
              <a:t>Las notas de 4ºT son 0,10,0,10,0,10,0,10, mientras que las de 4ºZ son 5,5,5,5,5,5,5,5. Calcula detenidamente los parámetros estadísticos de cada clase, y compáralas.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Disco magnético 4"/>
          <p:cNvSpPr/>
          <p:nvPr/>
        </p:nvSpPr>
        <p:spPr>
          <a:xfrm>
            <a:off x="425256" y="698769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Disco magnético 5"/>
          <p:cNvSpPr/>
          <p:nvPr/>
        </p:nvSpPr>
        <p:spPr>
          <a:xfrm>
            <a:off x="425255" y="592810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425255" y="48507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425254" y="38782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425256" y="28406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2" y="1168267"/>
            <a:ext cx="642938" cy="642938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1037180" y="639631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" name="Elipse 11"/>
          <p:cNvSpPr/>
          <p:nvPr/>
        </p:nvSpPr>
        <p:spPr>
          <a:xfrm>
            <a:off x="1037180" y="5481597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75" y="5481597"/>
            <a:ext cx="642938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TC103457496[[fn=Paralaje]]</Template>
  <TotalTime>4143</TotalTime>
  <Words>1945</Words>
  <Application>Microsoft Office PowerPoint</Application>
  <PresentationFormat>Presentación en pantalla (4:3)</PresentationFormat>
  <Paragraphs>1022</Paragraphs>
  <Slides>28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Bookman Old Style</vt:lpstr>
      <vt:lpstr>Calibri</vt:lpstr>
      <vt:lpstr>Cambria Math</vt:lpstr>
      <vt:lpstr>Comic Sans MS</vt:lpstr>
      <vt:lpstr>Corbel</vt:lpstr>
      <vt:lpstr>Parallax</vt:lpstr>
      <vt:lpstr>Presentación de PowerPoint</vt:lpstr>
      <vt:lpstr>Estadística bidimensional</vt:lpstr>
      <vt:lpstr>Estadística bidimensional</vt:lpstr>
      <vt:lpstr>Estadística bidimensional</vt:lpstr>
      <vt:lpstr>1. Recordatorio</vt:lpstr>
      <vt:lpstr>1. Recordatorio</vt:lpstr>
      <vt:lpstr>1. Recordatorio</vt:lpstr>
      <vt:lpstr>1. Recordatorio</vt:lpstr>
      <vt:lpstr>Presentación de PowerPoint</vt:lpstr>
      <vt:lpstr>2. Estadística bidimensional. Concepto</vt:lpstr>
      <vt:lpstr>2. Estadística bidimensional Concepto</vt:lpstr>
      <vt:lpstr>2. Estadística bidimensional. Concepto</vt:lpstr>
      <vt:lpstr>2. Estadística bidimensional. Concepto</vt:lpstr>
      <vt:lpstr>2. Estadística bidimensional Concepto</vt:lpstr>
      <vt:lpstr>2. Estadística bidimensional Concepto</vt:lpstr>
      <vt:lpstr>2. Estadística bidimensional Concepto</vt:lpstr>
      <vt:lpstr>2. Estadística bidimensional Concepto</vt:lpstr>
      <vt:lpstr>Presentación de PowerPoint</vt:lpstr>
      <vt:lpstr>3. Estadística Bidimensional: Distribuciones marginales</vt:lpstr>
      <vt:lpstr>3. Estadística Bidimensional: Distribuciones marginales</vt:lpstr>
      <vt:lpstr>3. EB: Distribuciones marginales</vt:lpstr>
      <vt:lpstr>4. Distribución bidimensional</vt:lpstr>
      <vt:lpstr>4. EB: Distribución BD</vt:lpstr>
      <vt:lpstr>4. EB: Distribución BD</vt:lpstr>
      <vt:lpstr>4. EB: Distribución BD</vt:lpstr>
      <vt:lpstr>4.4. EB: Distribución BD</vt:lpstr>
      <vt:lpstr>4. EB: Distribución BD</vt:lpstr>
      <vt:lpstr>4. EB: Distribución BD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Ampliación matemáticas</dc:title>
  <dc:creator>Vik</dc:creator>
  <cp:lastModifiedBy>Victor Concejero Sanz</cp:lastModifiedBy>
  <cp:revision>143</cp:revision>
  <dcterms:created xsi:type="dcterms:W3CDTF">2013-09-07T09:11:55Z</dcterms:created>
  <dcterms:modified xsi:type="dcterms:W3CDTF">2019-04-29T15:20:55Z</dcterms:modified>
</cp:coreProperties>
</file>